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notesMasterIdLst>
    <p:notesMasterId r:id="rId2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3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"KurippEdu is one system that runs the whole institution — not a bundle of tools that email each other."
Anchor the three proof points: 46+ modules included, web plus a student/parent app, and a current release (2026.06) that we update.
Ask early: "How many separate systems or registers does your office use today?" — their number becomes the spine of this pitch.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at Promote Students and Graduate Students in the sidebar — the annual rollover that eats a week of office time is two screens here.
The register-number allocation module sits next to this one, so numbering rules are enforced rather than remembered.
Ask: "What happens today when a student changes programme mid-year?" Their answer usually sells this slide for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for the office superintendent and the correspondent. Cadre and funding type are the two fields Indian colleges cannot live without.
Because those fields are structural, cadre revision and appraisal later in the deck need no re-entry.
Mention that non-teaching and administrative staff are in the same module — no second HR system.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HODs are the hardest group to win. The pitch to them is not reporting — it is that the register they already maintain by hand now produces its own analytics.
Name three or four of the twenty registers that match the college in front of you.
The verification chain (nodal, then IQAC) is what makes the data defensible in an audit.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ERPs stop at departments. Deaneries are why this one fits an autonomous or affiliated Indian college.
Tie it back to access control: deanery scope is what a dean's dashboard filters on.
Useful question: "Who signs off on research proposals in your college?" — then show that person their own view.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number to point at is course utilisation and teacher assignment — both at 100% in the demo, both computed, not declared.
Say the app line clearly: the timetable a coordinator publishes here is the timetable a student sees on their phone.
Teacher workload analysis is the slide-within-a-slide for a vice-principal balancing loads.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Slow down here. Examinations are the single biggest source of institutional risk and the strongest reason a college replaces its ERP.
Walk the nine chips left to right with a finger. Then point at the funnel on the screenshot: papers, eligible, registered, paid, pending, approved, condonation.
Masking and dummy numbering is the trust line for a controller of examinations — say it explicitly.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for the dean of research and for any college chasing an autonomous or NIRF-ranked profile.
Note that the IPR ring on the main dashboard is fed from here — one entry, two audiences.
Work logs and time tracking matter for funded projects with utilisation certificates.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Cadre revision is where colleges lose weeks and trust. The pitch is consistency: the same rule applied to every teacher, visible while it is applied.
Point at the score summary panel updating on the right as entry happens.
Say the word "draft" — nothing is final until IQAC review, which protects both the faculty and the office.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Pair this with the previous slide — same five categories, same weightages, two different processes.
The example on screen shows 85 out of 100, approved. Walk from the header down to the category table.
For a principal, the value is the audit trail: who scored what, when, and on what evidence.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objection this pre-empts: "we already use WhatsApp". Answer: WhatsApp has no record, no role scope and no approval state.
Notifications are the interesting one — a leave request or club event approval is a decision captured in the system, not a message someone remembers.
Announcements let the office reach one role, one department or the whole campus without maintaining phone lists.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sell features here — sell recognition. Read the four cards and pause after each one.
The dark panel is the money slide for a principal or secretary: cost is measured in faculty hours and in decisions made on bad data.
Close with the last line verbatim: "It is not a people problem, it is an architecture problem." That reframes the purchase from software to structure.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Procurement committees ask about support before they ask about features. Show this slide unprompted.
Automated page capture is the differentiator — it removes the slowest step in every support conversation.
Have a real answer ready on response times and escalation for the customer in front of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Parents are the quiet decision-makers in a private college. This screen is what they experience.
Say the arithmetic out loud: every self-served fee query is a phone call the office does not take.
The attendance number here is the same number the faculty marked — no reconciliation, no dispute.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close the "we would still need another system for X" objection.
The link that matters: finance reads the same student master, payroll the same employee master, library the same identities.
Do not demo all eight. Ask which one hurts most today and open just that.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IT-committee slide. Three claims, all of them visible on the product rather than asserted on a slide.
Be precise about the millisecond figures: they are the numbers printed in the header of the very screenshots you just showed. Do not inflate them into a performance guarantee.
If they ask about hosting, data location or backups, answer from your own deployment facts — not from this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Buyers fear implementation more than price. Five steps, named, in order, is the whole point of this slide.
Do not promise a number of weeks in the room. Promise a scoped plan out of discovery.
Emphasise role-wise training: the exam cell and the IQAC team need different sessions from the office staff.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card is the real differentiator against an international ERP: nobody has to translate their process into someone else's model.
The second kills the pricing-page objection. The third answers "who do I call when it breaks".
Point at the institution type that matches the room and say it out loud.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when the room asks "who are you?" — usually right before pricing, and always with a government or aided institution.
The two-physicist point is worth saying out loud: the research depth is unusual for an ERP vendor, and it explains the AI roadmap.
CIRI at Madras Christian College does more work than any credential on the slide — an incubated product inside a college campus answers the "do you understand our world?" question before it is asked.
Have the compliance items ready to defend: DPDP Act 2023, ISO 27001 on the cloud, NAAC and NBA alignment, and what exactly the SLA covers.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the offer, not on the product: a walkthrough and then a sandbox with their own data.
Ask for one specific next action before you leave the room — a date for the walkthrough and the name of the person who owns their data.
Leave the deck itself with them; every screenshot is real and the speaker notes carry the talk track.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pairs across, not down: read the left line, then its replacement on the right. Six beats, ten seconds each.
If they push back with "we already have software for that" — agree, then point at the spine: the question is whether those systems write to the same record.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definition slide. Say it in one breath: browser-based ERP, one database, role-based access.
Use the four numbers as the shape of the product, then point at the strip of counters and note that each tile is a different module reading the same data.
Be explicit that the figures are from a demonstration instance — never present them as another college's results.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Hit F5 / Slide Show and let the reel run. It is 27 seconds and silent by design so you can narrate.
Narrate over it in this order: one dashboard, then the record modules, then examinations, then quality, then the phone.
If the video does not play, the same screens follow one by one from the next slide — keep going, do not troubleshoot in front of the customer.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them read for a moment — this slide is deliberately dense, because density is the argument.
Then say the line that closes procurement objections: "There is no module-by-module upsell. A working campus is the base product."
Ask which family they want to go deep on and jump straight to that slide — the rest of the deck is ordered but not linear.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the head of the institution buys. Everything else serves it.
The scroll on the right is one page — say that out loud. It is not a report someone compiled; it is the landing screen.
Land on target performance: the system is willing to tell management that admissions are behind. That is what makes the rest of the numbers trustworthy.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an IQAC coordinator this is the slide that sells the whole suite — lead with it if that is who is in the room.
The argument: evidence is a by-product of daily work, not a separate collection exercise before a visit.
Good question to ask: "How many staff-weeks did your last NAAC cycle cost?" Then let them do the arithmetic.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every product demo here: identity is the foundation everything else inherits.
The count in the corner (1,795 users in the demo) makes the point that this is a directory, not a handful of admin accounts.
If they ask about parent access, this is where you say it: parents get their own login, scoped to their own child.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Slide-10-image-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slideLayout" Target="../slideLayouts/slideLayout1.xml"/><Relationship Id="rId8"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Slide-11-image-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slideLayout" Target="../slideLayouts/slideLayout1.xml"/><Relationship Id="rId8"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Slide-12-image-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slideLayout" Target="../slideLayouts/slideLayout1.xml"/><Relationship Id="rId8"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Slide-13-image-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slideLayout" Target="../slideLayouts/slideLayout1.xml"/><Relationship Id="rId8"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Slide-14-image-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slideLayout" Target="../slideLayouts/slideLayout1.xml"/><Relationship Id="rId8"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Slide-15-image-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slideLayout" Target="../slideLayouts/slideLayout1.xml"/><Relationship Id="rId8"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Slide-16-image-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slideLayout" Target="../slideLayouts/slideLayout1.xml"/><Relationship Id="rId8"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Slide-17-image-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slideLayout" Target="../slideLayouts/slideLayout1.xml"/><Relationship Id="rId8"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Slide-18-image-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slideLayout" Target="../slideLayouts/slideLayout1.xml"/><Relationship Id="rId8"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Slide-19-image-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image" Target="../media/image-19-7.png"/><Relationship Id="rId8" Type="http://schemas.openxmlformats.org/officeDocument/2006/relationships/image" Target="../media/image-19-8.png"/><Relationship Id="rId9" Type="http://schemas.openxmlformats.org/officeDocument/2006/relationships/slideLayout" Target="../slideLayouts/slideLayout1.xml"/><Relationship Id="rId10"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Slide-2-image-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6.png"/><Relationship Id="rId8" Type="http://schemas.openxmlformats.org/officeDocument/2006/relationships/image" Target="../media/image-2-6.png"/><Relationship Id="rId9" Type="http://schemas.openxmlformats.org/officeDocument/2006/relationships/image" Target="../media/image-2-6.png"/><Relationship Id="rId10" Type="http://schemas.openxmlformats.org/officeDocument/2006/relationships/image" Target="../media/image-2-10.png"/><Relationship Id="rId11" Type="http://schemas.openxmlformats.org/officeDocument/2006/relationships/slideLayout" Target="../slideLayouts/slideLayout1.xml"/><Relationship Id="rId1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Slide-20-image-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slideLayout" Target="../slideLayouts/slideLayout1.xml"/><Relationship Id="rId8"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Slide-21-image-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slideLayout" Target="../slideLayouts/slideLayout1.xml"/><Relationship Id="rId8"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Slide-22-image-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slideLayout" Target="../slideLayouts/slideLayout1.xml"/><Relationship Id="rId1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Slide-23-image-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slideLayout" Target="../slideLayouts/slideLayout1.xml"/><Relationship Id="rId10"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Slide-24-image-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slideLayout" Target="../slideLayouts/slideLayout1.xml"/><Relationship Id="rId9"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Slide-25-image-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6" Type="http://schemas.openxmlformats.org/officeDocument/2006/relationships/slideLayout" Target="../slideLayouts/slideLayout1.xml"/><Relationship Id="rId7"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Slide-26-image-1.png"/><Relationship Id="rId2" Type="http://schemas.openxmlformats.org/officeDocument/2006/relationships/image" Target="../media/image-26-2.png"/><Relationship Id="rId3" Type="http://schemas.openxmlformats.org/officeDocument/2006/relationships/image" Target="../media/image-26-3.png"/><Relationship Id="rId4" Type="http://schemas.openxmlformats.org/officeDocument/2006/relationships/image" Target="../media/image-26-4.png"/><Relationship Id="rId5" Type="http://schemas.openxmlformats.org/officeDocument/2006/relationships/image" Target="../media/image-26-5.png"/><Relationship Id="rId6" Type="http://schemas.openxmlformats.org/officeDocument/2006/relationships/image" Target="../media/image-26-6.png"/><Relationship Id="rId7" Type="http://schemas.openxmlformats.org/officeDocument/2006/relationships/image" Target="../media/image-26-6.png"/><Relationship Id="rId8" Type="http://schemas.openxmlformats.org/officeDocument/2006/relationships/image" Target="../media/image-26-6.png"/><Relationship Id="rId9" Type="http://schemas.openxmlformats.org/officeDocument/2006/relationships/image" Target="../media/image-26-6.png"/><Relationship Id="rId10" Type="http://schemas.openxmlformats.org/officeDocument/2006/relationships/image" Target="../media/image-26-10.png"/><Relationship Id="rId11" Type="http://schemas.openxmlformats.org/officeDocument/2006/relationships/slideLayout" Target="../slideLayouts/slideLayout1.xml"/><Relationship Id="rId1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Slide-27-image-1.png"/><Relationship Id="rId2" Type="http://schemas.openxmlformats.org/officeDocument/2006/relationships/image" Target="../media/image-27-2.png"/><Relationship Id="rId3" Type="http://schemas.openxmlformats.org/officeDocument/2006/relationships/image" Target="../media/image-27-3.png"/><Relationship Id="rId4" Type="http://schemas.openxmlformats.org/officeDocument/2006/relationships/image" Target="../media/image-27-3.png"/><Relationship Id="rId5" Type="http://schemas.openxmlformats.org/officeDocument/2006/relationships/image" Target="../media/image-27-3.png"/><Relationship Id="rId6" Type="http://schemas.openxmlformats.org/officeDocument/2006/relationships/image" Target="../media/image-27-6.png"/><Relationship Id="rId7" Type="http://schemas.openxmlformats.org/officeDocument/2006/relationships/image" Target="../media/image-27-7.png"/><Relationship Id="rId8" Type="http://schemas.openxmlformats.org/officeDocument/2006/relationships/image" Target="../media/image-27-8.png"/><Relationship Id="rId9" Type="http://schemas.openxmlformats.org/officeDocument/2006/relationships/image" Target="../media/image-27-9.png"/><Relationship Id="rId10" Type="http://schemas.openxmlformats.org/officeDocument/2006/relationships/slideLayout" Target="../slideLayouts/slideLayout1.xml"/><Relationship Id="rId11"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image" Target="../media/Slide-3-image-1.png"/><Relationship Id="rId2" Type="http://schemas.openxmlformats.org/officeDocument/2006/relationships/image" Target="../media/image-3-2.png"/><Relationship Id="rId3" Type="http://schemas.openxmlformats.org/officeDocument/2006/relationships/image" Target="../media/image-3-2.png"/><Relationship Id="rId4" Type="http://schemas.openxmlformats.org/officeDocument/2006/relationships/image" Target="../media/image-3-2.png"/><Relationship Id="rId5" Type="http://schemas.openxmlformats.org/officeDocument/2006/relationships/image" Target="../media/image-3-2.png"/><Relationship Id="rId6" Type="http://schemas.openxmlformats.org/officeDocument/2006/relationships/image" Target="../media/image-3-2.png"/><Relationship Id="rId7" Type="http://schemas.openxmlformats.org/officeDocument/2006/relationships/image" Target="../media/image-3-2.png"/><Relationship Id="rId8" Type="http://schemas.openxmlformats.org/officeDocument/2006/relationships/image" Target="../media/image-3-8.png"/><Relationship Id="rId9" Type="http://schemas.openxmlformats.org/officeDocument/2006/relationships/image" Target="../media/image-3-8.png"/><Relationship Id="rId10" Type="http://schemas.openxmlformats.org/officeDocument/2006/relationships/image" Target="../media/image-3-8.png"/><Relationship Id="rId11" Type="http://schemas.openxmlformats.org/officeDocument/2006/relationships/image" Target="../media/image-3-8.png"/><Relationship Id="rId12" Type="http://schemas.openxmlformats.org/officeDocument/2006/relationships/image" Target="../media/image-3-8.png"/><Relationship Id="rId13" Type="http://schemas.openxmlformats.org/officeDocument/2006/relationships/image" Target="../media/image-3-8.png"/><Relationship Id="rId14" Type="http://schemas.openxmlformats.org/officeDocument/2006/relationships/image" Target="../media/image-3-14.png"/><Relationship Id="rId15" Type="http://schemas.openxmlformats.org/officeDocument/2006/relationships/slideLayout" Target="../slideLayouts/slideLayout1.xml"/><Relationship Id="rId1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Slide-4-image-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slideLayout" Target="../slideLayouts/slideLayout1.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Slide-5-image-1.png"/><Relationship Id="rId2" Type="http://schemas.openxmlformats.org/officeDocument/2006/relationships/image" Target="../media/image-5-2.png"/><Relationship Id="rId3" Type="http://schemas.openxmlformats.org/officeDocument/2006/relationships/video" Target="../media/media-5-3.mp4"/><Relationship Id="rId4" Type="http://schemas.microsoft.com/office/2007/relationships/media" Target="../media/media-5-3.mp4"/><Relationship Id="rId5" Type="http://schemas.openxmlformats.org/officeDocument/2006/relationships/image" Target="../media/image-5-5.png"/><Relationship Id="rId6" Type="http://schemas.openxmlformats.org/officeDocument/2006/relationships/slideLayout" Target="../slideLayouts/slideLayout1.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Slide-6-image-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slideLayout" Target="../slideLayouts/slideLayout1.xml"/><Relationship Id="rId10"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Slide-7-image-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slideLayout" Target="../slideLayouts/slideLayout1.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Slide-8-image-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slideLayout" Target="../slideLayouts/slideLayout1.xml"/><Relationship Id="rId10"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Slide-9-image-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slideLayout" Target="../slideLayouts/slideLayout1.xml"/><Relationship Id="rId8"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anim01f" descr="/home/claude/assets/brand_lockup_dark.png">    </p:cNvPr>
          <p:cNvPicPr>
            <a:picLocks noChangeAspect="1"/>
          </p:cNvPicPr>
          <p:nvPr/>
        </p:nvPicPr>
        <p:blipFill>
          <a:blip r:embed="rId2"/>
          <a:stretch>
            <a:fillRect/>
          </a:stretch>
        </p:blipFill>
        <p:spPr>
          <a:xfrm>
            <a:off x="566928" y="384048"/>
            <a:ext cx="1481328" cy="661111"/>
          </a:xfrm>
          <a:prstGeom prst="rect">
            <a:avLst/>
          </a:prstGeom>
          <a:effectLst>
            <a:outerShdw sx="100000" sy="100000" kx="0" ky="0" algn="bl" rotWithShape="0" blurRad="254000" dist="76200" dir="5400000">
              <a:srgbClr val="09021C">
                <a:alpha val="30000"/>
              </a:srgbClr>
            </a:outerShdw>
          </a:effectLst>
        </p:spPr>
      </p:pic>
      <p:sp>
        <p:nvSpPr>
          <p:cNvPr id="3" name="anim01f"/>
          <p:cNvSpPr txBox="1"/>
          <p:nvPr/>
        </p:nvSpPr>
        <p:spPr>
          <a:xfrm>
            <a:off x="2212848" y="603504"/>
            <a:ext cx="2560320" cy="274320"/>
          </a:xfrm>
          <a:prstGeom prst="rect">
            <a:avLst/>
          </a:prstGeom>
          <a:noFill/>
          <a:ln/>
        </p:spPr>
        <p:txBody>
          <a:bodyPr wrap="square" lIns="0" tIns="0" rIns="0" bIns="0" rtlCol="0" anchor="ctr"/>
          <a:lstStyle/>
          <a:p>
            <a:pPr indent="0" marL="0">
              <a:buNone/>
            </a:pPr>
            <a:r>
              <a:rPr lang="en-US" sz="1150" dirty="0">
                <a:solidFill>
                  <a:srgbClr val="BEAEE8"/>
                </a:solidFill>
                <a:latin typeface="Calibri" pitchFamily="34" charset="0"/>
                <a:ea typeface="Calibri" pitchFamily="34" charset="-122"/>
                <a:cs typeface="Calibri" pitchFamily="34" charset="-120"/>
              </a:rPr>
              <a:t>Educational Suite™</a:t>
            </a:r>
            <a:endParaRPr lang="en-US" sz="1150" dirty="0"/>
          </a:p>
        </p:txBody>
      </p:sp>
      <p:sp>
        <p:nvSpPr>
          <p:cNvPr id="4" name="anim02u"/>
          <p:cNvSpPr txBox="1"/>
          <p:nvPr/>
        </p:nvSpPr>
        <p:spPr>
          <a:xfrm>
            <a:off x="566928" y="1572768"/>
            <a:ext cx="5852160" cy="2377440"/>
          </a:xfrm>
          <a:prstGeom prst="rect">
            <a:avLst/>
          </a:prstGeom>
          <a:noFill/>
          <a:ln/>
        </p:spPr>
        <p:txBody>
          <a:bodyPr wrap="square" lIns="0" tIns="0" rIns="0" bIns="0" rtlCol="0" anchor="t"/>
          <a:lstStyle/>
          <a:p>
            <a:pPr indent="0" marL="0">
              <a:lnSpc>
                <a:spcPct val="106000"/>
              </a:lnSpc>
              <a:buNone/>
            </a:pPr>
            <a:r>
              <a:rPr lang="en-US" sz="4400" b="1" dirty="0">
                <a:solidFill>
                  <a:srgbClr val="FFFFFF"/>
                </a:solidFill>
                <a:latin typeface="Arial" pitchFamily="34" charset="0"/>
                <a:ea typeface="Arial" pitchFamily="34" charset="-122"/>
                <a:cs typeface="Arial" pitchFamily="34" charset="-120"/>
              </a:rPr>
              <a:t>Run your entire</a:t>
            </a:r>
            <a:endParaRPr lang="en-US" sz="4400" dirty="0"/>
          </a:p>
          <a:p>
            <a:pPr indent="0" marL="0">
              <a:lnSpc>
                <a:spcPct val="106000"/>
              </a:lnSpc>
              <a:buNone/>
            </a:pPr>
            <a:r>
              <a:rPr lang="en-US" sz="4400" b="1" dirty="0">
                <a:solidFill>
                  <a:srgbClr val="FFFFFF"/>
                </a:solidFill>
                <a:latin typeface="Arial" pitchFamily="34" charset="0"/>
                <a:ea typeface="Arial" pitchFamily="34" charset="-122"/>
                <a:cs typeface="Arial" pitchFamily="34" charset="-120"/>
              </a:rPr>
              <a:t>institution from</a:t>
            </a:r>
            <a:endParaRPr lang="en-US" sz="4400" dirty="0"/>
          </a:p>
          <a:p>
            <a:pPr indent="0" marL="0">
              <a:lnSpc>
                <a:spcPct val="106000"/>
              </a:lnSpc>
              <a:buNone/>
            </a:pPr>
            <a:r>
              <a:rPr lang="en-US" sz="4400" b="1" dirty="0">
                <a:solidFill>
                  <a:srgbClr val="FFFFFF"/>
                </a:solidFill>
                <a:latin typeface="Arial" pitchFamily="34" charset="0"/>
                <a:ea typeface="Arial" pitchFamily="34" charset="-122"/>
                <a:cs typeface="Arial" pitchFamily="34" charset="-120"/>
              </a:rPr>
              <a:t>one login.</a:t>
            </a:r>
            <a:endParaRPr lang="en-US" sz="4400" dirty="0"/>
          </a:p>
        </p:txBody>
      </p:sp>
      <p:sp>
        <p:nvSpPr>
          <p:cNvPr id="5" name="anim04u"/>
          <p:cNvSpPr txBox="1"/>
          <p:nvPr/>
        </p:nvSpPr>
        <p:spPr>
          <a:xfrm>
            <a:off x="566928" y="4041648"/>
            <a:ext cx="5394960" cy="914400"/>
          </a:xfrm>
          <a:prstGeom prst="rect">
            <a:avLst/>
          </a:prstGeom>
          <a:noFill/>
          <a:ln/>
        </p:spPr>
        <p:txBody>
          <a:bodyPr wrap="square" lIns="0" tIns="0" rIns="0" bIns="0" rtlCol="0" anchor="t"/>
          <a:lstStyle/>
          <a:p>
            <a:pPr indent="0" marL="0">
              <a:lnSpc>
                <a:spcPct val="124000"/>
              </a:lnSpc>
              <a:buNone/>
            </a:pPr>
            <a:r>
              <a:rPr lang="en-US" sz="1400" dirty="0">
                <a:solidFill>
                  <a:srgbClr val="BEAEE8"/>
                </a:solidFill>
                <a:latin typeface="Calibri" pitchFamily="34" charset="0"/>
                <a:ea typeface="Calibri" pitchFamily="34" charset="-122"/>
                <a:cs typeface="Calibri" pitchFamily="34" charset="-120"/>
              </a:rPr>
              <a:t>One ERP for admissions, academics, examinations, research, quality, finance and communication — plus a student and parent app in every pocket.</a:t>
            </a:r>
            <a:endParaRPr lang="en-US" sz="1400" dirty="0"/>
          </a:p>
        </p:txBody>
      </p:sp>
      <p:sp>
        <p:nvSpPr>
          <p:cNvPr id="6" name="anim05f"/>
          <p:cNvSpPr txBox="1"/>
          <p:nvPr/>
        </p:nvSpPr>
        <p:spPr>
          <a:xfrm>
            <a:off x="566928" y="5138928"/>
            <a:ext cx="1572768" cy="384048"/>
          </a:xfrm>
          <a:prstGeom prst="roundRect">
            <a:avLst>
              <a:gd name="adj" fmla="val 40476"/>
            </a:avLst>
          </a:prstGeom>
          <a:solidFill>
            <a:srgbClr val="2C1663"/>
          </a:solidFill>
          <a:ln/>
        </p:spPr>
        <p:txBody>
          <a:bodyPr wrap="square" lIns="0" tIns="0" rIns="0" bIns="0" rtlCol="0" anchor="ctr"/>
          <a:lstStyle/>
          <a:p>
            <a:pPr algn="ctr" indent="0" marL="0">
              <a:buNone/>
            </a:pPr>
            <a:r>
              <a:rPr lang="en-US" sz="1100" b="1" dirty="0">
                <a:solidFill>
                  <a:srgbClr val="FFFFFF"/>
                </a:solidFill>
                <a:latin typeface="Arial" pitchFamily="34" charset="0"/>
                <a:ea typeface="Arial" pitchFamily="34" charset="-122"/>
                <a:cs typeface="Arial" pitchFamily="34" charset="-120"/>
              </a:rPr>
              <a:t>46+ modules</a:t>
            </a:r>
            <a:endParaRPr lang="en-US" sz="1100" dirty="0"/>
          </a:p>
        </p:txBody>
      </p:sp>
      <p:sp>
        <p:nvSpPr>
          <p:cNvPr id="7" name="anim06f"/>
          <p:cNvSpPr txBox="1"/>
          <p:nvPr/>
        </p:nvSpPr>
        <p:spPr>
          <a:xfrm>
            <a:off x="2304288" y="5138928"/>
            <a:ext cx="1920240" cy="384048"/>
          </a:xfrm>
          <a:prstGeom prst="roundRect">
            <a:avLst>
              <a:gd name="adj" fmla="val 40476"/>
            </a:avLst>
          </a:prstGeom>
          <a:solidFill>
            <a:srgbClr val="2C1663"/>
          </a:solidFill>
          <a:ln/>
        </p:spPr>
        <p:txBody>
          <a:bodyPr wrap="square" lIns="0" tIns="0" rIns="0" bIns="0" rtlCol="0" anchor="ctr"/>
          <a:lstStyle/>
          <a:p>
            <a:pPr algn="ctr" indent="0" marL="0">
              <a:buNone/>
            </a:pPr>
            <a:r>
              <a:rPr lang="en-US" sz="1100" b="1" dirty="0">
                <a:solidFill>
                  <a:srgbClr val="FFFFFF"/>
                </a:solidFill>
                <a:latin typeface="Arial" pitchFamily="34" charset="0"/>
                <a:ea typeface="Arial" pitchFamily="34" charset="-122"/>
                <a:cs typeface="Arial" pitchFamily="34" charset="-120"/>
              </a:rPr>
              <a:t>Web + mobile app</a:t>
            </a:r>
            <a:endParaRPr lang="en-US" sz="1100" dirty="0"/>
          </a:p>
        </p:txBody>
      </p:sp>
      <p:sp>
        <p:nvSpPr>
          <p:cNvPr id="8" name="anim07f"/>
          <p:cNvSpPr txBox="1"/>
          <p:nvPr/>
        </p:nvSpPr>
        <p:spPr>
          <a:xfrm>
            <a:off x="4389120" y="5138928"/>
            <a:ext cx="1783080" cy="384048"/>
          </a:xfrm>
          <a:prstGeom prst="roundRect">
            <a:avLst>
              <a:gd name="adj" fmla="val 40476"/>
            </a:avLst>
          </a:prstGeom>
          <a:solidFill>
            <a:srgbClr val="2C1663"/>
          </a:solidFill>
          <a:ln/>
        </p:spPr>
        <p:txBody>
          <a:bodyPr wrap="square" lIns="0" tIns="0" rIns="0" bIns="0" rtlCol="0" anchor="ctr"/>
          <a:lstStyle/>
          <a:p>
            <a:pPr algn="ctr" indent="0" marL="0">
              <a:buNone/>
            </a:pPr>
            <a:r>
              <a:rPr lang="en-US" sz="1100" b="1" dirty="0">
                <a:solidFill>
                  <a:srgbClr val="FFFFFF"/>
                </a:solidFill>
                <a:latin typeface="Arial" pitchFamily="34" charset="0"/>
                <a:ea typeface="Arial" pitchFamily="34" charset="-122"/>
                <a:cs typeface="Arial" pitchFamily="34" charset="-120"/>
              </a:rPr>
              <a:t>Version 2026.06</a:t>
            </a:r>
            <a:endParaRPr lang="en-US" sz="1100" dirty="0"/>
          </a:p>
        </p:txBody>
      </p:sp>
      <p:sp>
        <p:nvSpPr>
          <p:cNvPr id="9" name="anim09f"/>
          <p:cNvSpPr txBox="1"/>
          <p:nvPr/>
        </p:nvSpPr>
        <p:spPr>
          <a:xfrm>
            <a:off x="566928" y="6016752"/>
            <a:ext cx="2743200" cy="274320"/>
          </a:xfrm>
          <a:prstGeom prst="rect">
            <a:avLst/>
          </a:prstGeom>
          <a:noFill/>
          <a:ln/>
        </p:spPr>
        <p:txBody>
          <a:bodyPr wrap="square" lIns="0" tIns="0" rIns="0" bIns="0" rtlCol="0" anchor="ctr"/>
          <a:lstStyle/>
          <a:p>
            <a:pPr indent="0" marL="0">
              <a:buNone/>
            </a:pPr>
            <a:r>
              <a:rPr lang="en-US" sz="1300" b="1" dirty="0">
                <a:solidFill>
                  <a:srgbClr val="F59E0B"/>
                </a:solidFill>
                <a:latin typeface="Arial" pitchFamily="34" charset="0"/>
                <a:ea typeface="Arial" pitchFamily="34" charset="-122"/>
                <a:cs typeface="Arial" pitchFamily="34" charset="-120"/>
              </a:rPr>
              <a:t>kurippedu.in</a:t>
            </a:r>
            <a:endParaRPr lang="en-US" sz="1300" dirty="0"/>
          </a:p>
        </p:txBody>
      </p:sp>
      <p:sp>
        <p:nvSpPr>
          <p:cNvPr id="10" name="anim09f"/>
          <p:cNvSpPr txBox="1"/>
          <p:nvPr/>
        </p:nvSpPr>
        <p:spPr>
          <a:xfrm>
            <a:off x="566928" y="6291072"/>
            <a:ext cx="3657600" cy="256032"/>
          </a:xfrm>
          <a:prstGeom prst="rect">
            <a:avLst/>
          </a:prstGeom>
          <a:noFill/>
          <a:ln/>
        </p:spPr>
        <p:txBody>
          <a:bodyPr wrap="square" lIns="0" tIns="0" rIns="0" bIns="0" rtlCol="0" anchor="ctr"/>
          <a:lstStyle/>
          <a:p>
            <a:pPr indent="0" marL="0">
              <a:buNone/>
            </a:pPr>
            <a:r>
              <a:rPr lang="en-US" sz="1050" dirty="0">
                <a:solidFill>
                  <a:srgbClr val="9184C0"/>
                </a:solidFill>
                <a:latin typeface="Calibri" pitchFamily="34" charset="0"/>
                <a:ea typeface="Calibri" pitchFamily="34" charset="-122"/>
                <a:cs typeface="Calibri" pitchFamily="34" charset="-120"/>
              </a:rPr>
              <a:t>A FiveAngstrom Product</a:t>
            </a:r>
            <a:endParaRPr lang="en-US" sz="1050" dirty="0"/>
          </a:p>
        </p:txBody>
      </p:sp>
      <p:pic>
        <p:nvPicPr>
          <p:cNvPr id="11" name="anim03r" descr="/home/claude/assets/win_dash_top.png">    </p:cNvPr>
          <p:cNvPicPr>
            <a:picLocks noChangeAspect="1"/>
          </p:cNvPicPr>
          <p:nvPr/>
        </p:nvPicPr>
        <p:blipFill>
          <a:blip r:embed="rId3"/>
          <a:stretch>
            <a:fillRect/>
          </a:stretch>
        </p:blipFill>
        <p:spPr>
          <a:xfrm>
            <a:off x="6400800" y="1207008"/>
            <a:ext cx="6355080" cy="3574390"/>
          </a:xfrm>
          <a:prstGeom prst="rect">
            <a:avLst/>
          </a:prstGeom>
          <a:effectLst>
            <a:outerShdw sx="100000" sy="100000" kx="0" ky="0" algn="bl" rotWithShape="0" blurRad="355600" dist="114300" dir="5400000">
              <a:srgbClr val="2A1B54">
                <a:alpha val="34000"/>
              </a:srgbClr>
            </a:outerShdw>
          </a:effectLst>
        </p:spPr>
      </p:pic>
      <p:pic>
        <p:nvPicPr>
          <p:cNvPr id="12" name="anim08z" descr="/home/claude/assets/phone_home.png">    </p:cNvPr>
          <p:cNvPicPr>
            <a:picLocks noChangeAspect="1"/>
          </p:cNvPicPr>
          <p:nvPr/>
        </p:nvPicPr>
        <p:blipFill>
          <a:blip r:embed="rId4"/>
          <a:stretch>
            <a:fillRect/>
          </a:stretch>
        </p:blipFill>
        <p:spPr>
          <a:xfrm>
            <a:off x="10378440" y="3456432"/>
            <a:ext cx="1225296" cy="2628900"/>
          </a:xfrm>
          <a:prstGeom prst="rect">
            <a:avLst/>
          </a:prstGeom>
          <a:effectLst>
            <a:outerShdw sx="100000" sy="100000" kx="0" ky="0" algn="bl" rotWithShape="0" blurRad="355600" dist="114300" dir="5400000">
              <a:srgbClr val="2A1B54">
                <a:alpha val="40000"/>
              </a:srgbClr>
            </a:outerShdw>
          </a:effec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7"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par>
                                <p:cTn id="106" presetID="10" presetClass="entr" presetSubtype="0" fill="hold" grpId="0" nodeType="withEffect">
                                  <p:stCondLst>
                                    <p:cond delay="0"/>
                                  </p:stCondLst>
                                  <p:childTnLst>
                                    <p:set>
                                      <p:cBhvr>
                                        <p:cTn id="104" dur="1" fill="hold">
                                          <p:stCondLst>
                                            <p:cond delay="0"/>
                                          </p:stCondLst>
                                        </p:cTn>
                                        <p:tgtEl>
                                          <p:spTgt spid="3"/>
                                        </p:tgtEl>
                                        <p:attrNameLst>
                                          <p:attrName>style.visibility</p:attrName>
                                        </p:attrNameLst>
                                      </p:cBhvr>
                                      <p:to>
                                        <p:strVal val="visible"/>
                                      </p:to>
                                    </p:set>
                                    <p:animEffect transition="in" filter="fade">
                                      <p:cBhvr>
                                        <p:cTn id="105" dur="520"/>
                                        <p:tgtEl>
                                          <p:spTgt spid="3"/>
                                        </p:tgtEl>
                                      </p:cBhvr>
                                    </p:animEffect>
                                  </p:childTnLst>
                                </p:cTn>
                              </p:par>
                            </p:childTnLst>
                          </p:cTn>
                        </p:par>
                        <p:par>
                          <p:cTn id="112" fill="hold">
                            <p:stCondLst>
                              <p:cond delay="180"/>
                            </p:stCondLst>
                            <p:childTnLst>
                              <p:par>
                                <p:cTn id="111" presetID="10" presetClass="entr" presetSubtype="0" fill="hold" grpId="0" nodeType="withEffect">
                                  <p:stCondLst>
                                    <p:cond delay="0"/>
                                  </p:stCondLst>
                                  <p:childTnLst>
                                    <p:set>
                                      <p:cBhvr>
                                        <p:cTn id="108" dur="1" fill="hold">
                                          <p:stCondLst>
                                            <p:cond delay="0"/>
                                          </p:stCondLst>
                                        </p:cTn>
                                        <p:tgtEl>
                                          <p:spTgt spid="4"/>
                                        </p:tgtEl>
                                        <p:attrNameLst>
                                          <p:attrName>style.visibility</p:attrName>
                                        </p:attrNameLst>
                                      </p:cBhvr>
                                      <p:to>
                                        <p:strVal val="visible"/>
                                      </p:to>
                                    </p:set>
                                    <p:animEffect transition="in" filter="fade">
                                      <p:cBhvr>
                                        <p:cTn id="109" dur="600"/>
                                        <p:tgtEl>
                                          <p:spTgt spid="4"/>
                                        </p:tgtEl>
                                      </p:cBhvr>
                                    </p:animEffect>
                                    <p:anim calcmode="lin" valueType="num">
                                      <p:cBhvr additive="base">
                                        <p:cTn id="110" dur="600" fill="hold"/>
                                        <p:tgtEl>
                                          <p:spTgt spid="4"/>
                                        </p:tgtEl>
                                        <p:attrNameLst>
                                          <p:attrName>ppt_y</p:attrName>
                                        </p:attrNameLst>
                                      </p:cBhvr>
                                      <p:tavLst>
                                        <p:tav tm="0">
                                          <p:val>
                                            <p:strVal val="#ppt_y+0.045"/>
                                          </p:val>
                                        </p:tav>
                                        <p:tav tm="100000">
                                          <p:val>
                                            <p:strVal val="#ppt_y"/>
                                          </p:val>
                                        </p:tav>
                                      </p:tavLst>
                                    </p:anim>
                                  </p:childTnLst>
                                </p:cTn>
                              </p:par>
                            </p:childTnLst>
                          </p:cTn>
                        </p:par>
                        <p:par>
                          <p:cTn id="117" fill="hold">
                            <p:stCondLst>
                              <p:cond delay="360"/>
                            </p:stCondLst>
                            <p:childTnLst>
                              <p:par>
                                <p:cTn id="116" presetID="10" presetClass="entr" presetSubtype="0" fill="hold" grpId="0" nodeType="withEffect">
                                  <p:stCondLst>
                                    <p:cond delay="0"/>
                                  </p:stCondLst>
                                  <p:childTnLst>
                                    <p:set>
                                      <p:cBhvr>
                                        <p:cTn id="113" dur="1" fill="hold">
                                          <p:stCondLst>
                                            <p:cond delay="0"/>
                                          </p:stCondLst>
                                        </p:cTn>
                                        <p:tgtEl>
                                          <p:spTgt spid="11"/>
                                        </p:tgtEl>
                                        <p:attrNameLst>
                                          <p:attrName>style.visibility</p:attrName>
                                        </p:attrNameLst>
                                      </p:cBhvr>
                                      <p:to>
                                        <p:strVal val="visible"/>
                                      </p:to>
                                    </p:set>
                                    <p:animEffect transition="in" filter="fade">
                                      <p:cBhvr>
                                        <p:cTn id="114" dur="640"/>
                                        <p:tgtEl>
                                          <p:spTgt spid="11"/>
                                        </p:tgtEl>
                                      </p:cBhvr>
                                    </p:animEffect>
                                    <p:anim calcmode="lin" valueType="num">
                                      <p:cBhvr additive="base">
                                        <p:cTn id="115" dur="640" fill="hold"/>
                                        <p:tgtEl>
                                          <p:spTgt spid="11"/>
                                        </p:tgtEl>
                                        <p:attrNameLst>
                                          <p:attrName>ppt_x</p:attrName>
                                        </p:attrNameLst>
                                      </p:cBhvr>
                                      <p:tavLst>
                                        <p:tav tm="0">
                                          <p:val>
                                            <p:strVal val="#ppt_x+0.035"/>
                                          </p:val>
                                        </p:tav>
                                        <p:tav tm="100000">
                                          <p:val>
                                            <p:strVal val="#ppt_x"/>
                                          </p:val>
                                        </p:tav>
                                      </p:tavLst>
                                    </p:anim>
                                  </p:childTnLst>
                                </p:cTn>
                              </p:par>
                            </p:childTnLst>
                          </p:cTn>
                        </p:par>
                        <p:par>
                          <p:cTn id="122" fill="hold">
                            <p:stCondLst>
                              <p:cond delay="540"/>
                            </p:stCondLst>
                            <p:childTnLst>
                              <p:par>
                                <p:cTn id="121" presetID="10" presetClass="entr" presetSubtype="0" fill="hold" grpId="0" nodeType="withEffect">
                                  <p:stCondLst>
                                    <p:cond delay="0"/>
                                  </p:stCondLst>
                                  <p:childTnLst>
                                    <p:set>
                                      <p:cBhvr>
                                        <p:cTn id="118" dur="1" fill="hold">
                                          <p:stCondLst>
                                            <p:cond delay="0"/>
                                          </p:stCondLst>
                                        </p:cTn>
                                        <p:tgtEl>
                                          <p:spTgt spid="5"/>
                                        </p:tgtEl>
                                        <p:attrNameLst>
                                          <p:attrName>style.visibility</p:attrName>
                                        </p:attrNameLst>
                                      </p:cBhvr>
                                      <p:to>
                                        <p:strVal val="visible"/>
                                      </p:to>
                                    </p:set>
                                    <p:animEffect transition="in" filter="fade">
                                      <p:cBhvr>
                                        <p:cTn id="119" dur="600"/>
                                        <p:tgtEl>
                                          <p:spTgt spid="5"/>
                                        </p:tgtEl>
                                      </p:cBhvr>
                                    </p:animEffect>
                                    <p:anim calcmode="lin" valueType="num">
                                      <p:cBhvr additive="base">
                                        <p:cTn id="120" dur="600" fill="hold"/>
                                        <p:tgtEl>
                                          <p:spTgt spid="5"/>
                                        </p:tgtEl>
                                        <p:attrNameLst>
                                          <p:attrName>ppt_y</p:attrName>
                                        </p:attrNameLst>
                                      </p:cBhvr>
                                      <p:tavLst>
                                        <p:tav tm="0">
                                          <p:val>
                                            <p:strVal val="#ppt_y+0.045"/>
                                          </p:val>
                                        </p:tav>
                                        <p:tav tm="100000">
                                          <p:val>
                                            <p:strVal val="#ppt_y"/>
                                          </p:val>
                                        </p:tav>
                                      </p:tavLst>
                                    </p:anim>
                                  </p:childTnLst>
                                </p:cTn>
                              </p:par>
                            </p:childTnLst>
                          </p:cTn>
                        </p:par>
                        <p:par>
                          <p:cTn id="126" fill="hold">
                            <p:stCondLst>
                              <p:cond delay="720"/>
                            </p:stCondLst>
                            <p:childTnLst>
                              <p:par>
                                <p:cTn id="125" presetID="10" presetClass="entr" presetSubtype="0" fill="hold" grpId="0" nodeType="withEffect">
                                  <p:stCondLst>
                                    <p:cond delay="0"/>
                                  </p:stCondLst>
                                  <p:childTnLst>
                                    <p:set>
                                      <p:cBhvr>
                                        <p:cTn id="123" dur="1" fill="hold">
                                          <p:stCondLst>
                                            <p:cond delay="0"/>
                                          </p:stCondLst>
                                        </p:cTn>
                                        <p:tgtEl>
                                          <p:spTgt spid="6"/>
                                        </p:tgtEl>
                                        <p:attrNameLst>
                                          <p:attrName>style.visibility</p:attrName>
                                        </p:attrNameLst>
                                      </p:cBhvr>
                                      <p:to>
                                        <p:strVal val="visible"/>
                                      </p:to>
                                    </p:set>
                                    <p:animEffect transition="in" filter="fade">
                                      <p:cBhvr>
                                        <p:cTn id="124" dur="520"/>
                                        <p:tgtEl>
                                          <p:spTgt spid="6"/>
                                        </p:tgtEl>
                                      </p:cBhvr>
                                    </p:animEffect>
                                  </p:childTnLst>
                                </p:cTn>
                              </p:par>
                            </p:childTnLst>
                          </p:cTn>
                        </p:par>
                        <p:par>
                          <p:cTn id="130" fill="hold">
                            <p:stCondLst>
                              <p:cond delay="900"/>
                            </p:stCondLst>
                            <p:childTnLst>
                              <p:par>
                                <p:cTn id="129" presetID="10" presetClass="entr" presetSubtype="0" fill="hold" grpId="0" nodeType="withEffect">
                                  <p:stCondLst>
                                    <p:cond delay="0"/>
                                  </p:stCondLst>
                                  <p:childTnLst>
                                    <p:set>
                                      <p:cBhvr>
                                        <p:cTn id="127" dur="1" fill="hold">
                                          <p:stCondLst>
                                            <p:cond delay="0"/>
                                          </p:stCondLst>
                                        </p:cTn>
                                        <p:tgtEl>
                                          <p:spTgt spid="7"/>
                                        </p:tgtEl>
                                        <p:attrNameLst>
                                          <p:attrName>style.visibility</p:attrName>
                                        </p:attrNameLst>
                                      </p:cBhvr>
                                      <p:to>
                                        <p:strVal val="visible"/>
                                      </p:to>
                                    </p:set>
                                    <p:animEffect transition="in" filter="fade">
                                      <p:cBhvr>
                                        <p:cTn id="128" dur="520"/>
                                        <p:tgtEl>
                                          <p:spTgt spid="7"/>
                                        </p:tgtEl>
                                      </p:cBhvr>
                                    </p:animEffect>
                                  </p:childTnLst>
                                </p:cTn>
                              </p:par>
                            </p:childTnLst>
                          </p:cTn>
                        </p:par>
                        <p:par>
                          <p:cTn id="134" fill="hold">
                            <p:stCondLst>
                              <p:cond delay="1080"/>
                            </p:stCondLst>
                            <p:childTnLst>
                              <p:par>
                                <p:cTn id="133" presetID="10" presetClass="entr" presetSubtype="0" fill="hold" grpId="0" nodeType="withEffect">
                                  <p:stCondLst>
                                    <p:cond delay="0"/>
                                  </p:stCondLst>
                                  <p:childTnLst>
                                    <p:set>
                                      <p:cBhvr>
                                        <p:cTn id="131" dur="1" fill="hold">
                                          <p:stCondLst>
                                            <p:cond delay="0"/>
                                          </p:stCondLst>
                                        </p:cTn>
                                        <p:tgtEl>
                                          <p:spTgt spid="8"/>
                                        </p:tgtEl>
                                        <p:attrNameLst>
                                          <p:attrName>style.visibility</p:attrName>
                                        </p:attrNameLst>
                                      </p:cBhvr>
                                      <p:to>
                                        <p:strVal val="visible"/>
                                      </p:to>
                                    </p:set>
                                    <p:animEffect transition="in" filter="fade">
                                      <p:cBhvr>
                                        <p:cTn id="132" dur="520"/>
                                        <p:tgtEl>
                                          <p:spTgt spid="8"/>
                                        </p:tgtEl>
                                      </p:cBhvr>
                                    </p:animEffect>
                                  </p:childTnLst>
                                </p:cTn>
                              </p:par>
                            </p:childTnLst>
                          </p:cTn>
                        </p:par>
                        <p:par>
                          <p:cTn id="139" fill="hold">
                            <p:stCondLst>
                              <p:cond delay="1260"/>
                            </p:stCondLst>
                            <p:childTnLst>
                              <p:par>
                                <p:cTn id="138" presetID="10" presetClass="entr" presetSubtype="0" fill="hold" grpId="0" nodeType="withEffect">
                                  <p:stCondLst>
                                    <p:cond delay="0"/>
                                  </p:stCondLst>
                                  <p:childTnLst>
                                    <p:set>
                                      <p:cBhvr>
                                        <p:cTn id="135" dur="1" fill="hold">
                                          <p:stCondLst>
                                            <p:cond delay="0"/>
                                          </p:stCondLst>
                                        </p:cTn>
                                        <p:tgtEl>
                                          <p:spTgt spid="12"/>
                                        </p:tgtEl>
                                        <p:attrNameLst>
                                          <p:attrName>style.visibility</p:attrName>
                                        </p:attrNameLst>
                                      </p:cBhvr>
                                      <p:to>
                                        <p:strVal val="visible"/>
                                      </p:to>
                                    </p:set>
                                    <p:animEffect transition="in" filter="fade">
                                      <p:cBhvr>
                                        <p:cTn id="136" dur="560"/>
                                        <p:tgtEl>
                                          <p:spTgt spid="12"/>
                                        </p:tgtEl>
                                      </p:cBhvr>
                                    </p:animEffect>
                                    <p:animScale>
                                      <p:cBhvr>
                                        <p:cTn id="137" dur="560" fill="hold"/>
                                        <p:tgtEl>
                                          <p:spTgt spid="12"/>
                                        </p:tgtEl>
                                      </p:cBhvr>
                                      <p:from x="93000" y="93000"/>
                                      <p:to x="100000" y="100000"/>
                                    </p:animScale>
                                  </p:childTnLst>
                                </p:cTn>
                              </p:par>
                            </p:childTnLst>
                          </p:cTn>
                        </p:par>
                        <p:par>
                          <p:cTn id="146" fill="hold">
                            <p:stCondLst>
                              <p:cond delay="1440"/>
                            </p:stCondLst>
                            <p:childTnLst>
                              <p:par>
                                <p:cTn id="142" presetID="10" presetClass="entr" presetSubtype="0" fill="hold" grpId="0" nodeType="withEffect">
                                  <p:stCondLst>
                                    <p:cond delay="0"/>
                                  </p:stCondLst>
                                  <p:childTnLst>
                                    <p:set>
                                      <p:cBhvr>
                                        <p:cTn id="140" dur="1" fill="hold">
                                          <p:stCondLst>
                                            <p:cond delay="0"/>
                                          </p:stCondLst>
                                        </p:cTn>
                                        <p:tgtEl>
                                          <p:spTgt spid="9"/>
                                        </p:tgtEl>
                                        <p:attrNameLst>
                                          <p:attrName>style.visibility</p:attrName>
                                        </p:attrNameLst>
                                      </p:cBhvr>
                                      <p:to>
                                        <p:strVal val="visible"/>
                                      </p:to>
                                    </p:set>
                                    <p:animEffect transition="in" filter="fade">
                                      <p:cBhvr>
                                        <p:cTn id="141" dur="520"/>
                                        <p:tgtEl>
                                          <p:spTgt spid="9"/>
                                        </p:tgtEl>
                                      </p:cBhvr>
                                    </p:animEffect>
                                  </p:childTnLst>
                                </p:cTn>
                              </p:par>
                              <p:par>
                                <p:cTn id="145" presetID="10" presetClass="entr" presetSubtype="0" fill="hold" grpId="0" nodeType="withEffect">
                                  <p:stCondLst>
                                    <p:cond delay="0"/>
                                  </p:stCondLst>
                                  <p:childTnLst>
                                    <p:set>
                                      <p:cBhvr>
                                        <p:cTn id="143" dur="1" fill="hold">
                                          <p:stCondLst>
                                            <p:cond delay="0"/>
                                          </p:stCondLst>
                                        </p:cTn>
                                        <p:tgtEl>
                                          <p:spTgt spid="10"/>
                                        </p:tgtEl>
                                        <p:attrNameLst>
                                          <p:attrName>style.visibility</p:attrName>
                                        </p:attrNameLst>
                                      </p:cBhvr>
                                      <p:to>
                                        <p:strVal val="visible"/>
                                      </p:to>
                                    </p:set>
                                    <p:animEffect transition="in" filter="fade">
                                      <p:cBhvr>
                                        <p:cTn id="144" dur="52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512064"/>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STUDENT MANAGEMENT</a:t>
            </a:r>
            <a:endParaRPr lang="en-US" sz="1100" dirty="0"/>
          </a:p>
        </p:txBody>
      </p:sp>
      <p:sp>
        <p:nvSpPr>
          <p:cNvPr id="3" name="anim02u"/>
          <p:cNvSpPr txBox="1"/>
          <p:nvPr/>
        </p:nvSpPr>
        <p:spPr>
          <a:xfrm>
            <a:off x="566928" y="841248"/>
            <a:ext cx="9509760" cy="731520"/>
          </a:xfrm>
          <a:prstGeom prst="rect">
            <a:avLst/>
          </a:prstGeom>
          <a:noFill/>
          <a:ln/>
        </p:spPr>
        <p:txBody>
          <a:bodyPr wrap="square" lIns="0" tIns="0" rIns="0" bIns="0" rtlCol="0" anchor="t"/>
          <a:lstStyle/>
          <a:p>
            <a:pPr indent="0" marL="0">
              <a:lnSpc>
                <a:spcPct val="108000"/>
              </a:lnSpc>
              <a:buNone/>
            </a:pPr>
            <a:r>
              <a:rPr lang="en-US" sz="3000" b="1" dirty="0">
                <a:solidFill>
                  <a:srgbClr val="1B1140"/>
                </a:solidFill>
                <a:latin typeface="Arial" pitchFamily="34" charset="0"/>
                <a:ea typeface="Arial" pitchFamily="34" charset="-122"/>
                <a:cs typeface="Arial" pitchFamily="34" charset="-120"/>
              </a:rPr>
              <a:t>The whole student lifecycle on one record.</a:t>
            </a:r>
            <a:endParaRPr lang="en-US" sz="3000" dirty="0"/>
          </a:p>
        </p:txBody>
      </p:sp>
      <p:pic>
        <p:nvPicPr>
          <p:cNvPr id="4" name="anim03l" descr="/home/claude/assets/win_students.png">    </p:cNvPr>
          <p:cNvPicPr>
            <a:picLocks noChangeAspect="1"/>
          </p:cNvPicPr>
          <p:nvPr/>
        </p:nvPicPr>
        <p:blipFill>
          <a:blip r:embed="rId2"/>
          <a:stretch>
            <a:fillRect/>
          </a:stretch>
        </p:blipFill>
        <p:spPr>
          <a:xfrm>
            <a:off x="566928" y="1883664"/>
            <a:ext cx="6656832" cy="3432658"/>
          </a:xfrm>
          <a:prstGeom prst="rect">
            <a:avLst/>
          </a:prstGeom>
          <a:effectLst>
            <a:outerShdw sx="100000" sy="100000" kx="0" ky="0" algn="bl" rotWithShape="0" blurRad="355600" dist="114300" dir="5400000">
              <a:srgbClr val="2A1B54">
                <a:alpha val="22000"/>
              </a:srgbClr>
            </a:outerShdw>
          </a:effectLst>
        </p:spPr>
      </p:pic>
      <p:sp>
        <p:nvSpPr>
          <p:cNvPr id="5" name="anim04u"/>
          <p:cNvSpPr/>
          <p:nvPr/>
        </p:nvSpPr>
        <p:spPr>
          <a:xfrm>
            <a:off x="7607808" y="1883664"/>
            <a:ext cx="420624" cy="420624"/>
          </a:xfrm>
          <a:prstGeom prst="roundRect">
            <a:avLst>
              <a:gd name="adj" fmla="val 30000"/>
            </a:avLst>
          </a:prstGeom>
          <a:solidFill>
            <a:srgbClr val="5B21B6"/>
          </a:solidFill>
          <a:ln/>
          <a:effectLst>
            <a:outerShdw sx="100000" sy="100000" kx="0" ky="0" algn="bl" rotWithShape="0" blurRad="152400" dist="38100" dir="5400000">
              <a:srgbClr val="5B21B6">
                <a:alpha val="22000"/>
              </a:srgbClr>
            </a:outerShdw>
          </a:effectLst>
        </p:spPr>
      </p:sp>
      <p:pic>
        <p:nvPicPr>
          <p:cNvPr id="6" name="anim04u" descr="/home/claude/assets/icons/GraduationCap_w.png">    </p:cNvPr>
          <p:cNvPicPr>
            <a:picLocks noChangeAspect="1"/>
          </p:cNvPicPr>
          <p:nvPr/>
        </p:nvPicPr>
        <p:blipFill>
          <a:blip r:embed="rId3"/>
          <a:stretch>
            <a:fillRect/>
          </a:stretch>
        </p:blipFill>
        <p:spPr>
          <a:xfrm>
            <a:off x="7708758" y="1984614"/>
            <a:ext cx="218724" cy="218724"/>
          </a:xfrm>
          <a:prstGeom prst="rect">
            <a:avLst/>
          </a:prstGeom>
        </p:spPr>
      </p:pic>
      <p:sp>
        <p:nvSpPr>
          <p:cNvPr id="7" name="anim04u"/>
          <p:cNvSpPr txBox="1"/>
          <p:nvPr/>
        </p:nvSpPr>
        <p:spPr>
          <a:xfrm>
            <a:off x="8247888" y="1856232"/>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Admission to alumni</a:t>
            </a:r>
            <a:endParaRPr lang="en-US" sz="1250" dirty="0"/>
          </a:p>
        </p:txBody>
      </p:sp>
      <p:sp>
        <p:nvSpPr>
          <p:cNvPr id="8" name="anim04u"/>
          <p:cNvSpPr txBox="1"/>
          <p:nvPr/>
        </p:nvSpPr>
        <p:spPr>
          <a:xfrm>
            <a:off x="8247888" y="2167128"/>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Register number, programme, department, year, semester and academic year travel with the student from entry to graduation.</a:t>
            </a:r>
            <a:endParaRPr lang="en-US" sz="1100" dirty="0"/>
          </a:p>
        </p:txBody>
      </p:sp>
      <p:sp>
        <p:nvSpPr>
          <p:cNvPr id="9" name="anim05u"/>
          <p:cNvSpPr/>
          <p:nvPr/>
        </p:nvSpPr>
        <p:spPr>
          <a:xfrm>
            <a:off x="7607808" y="3108960"/>
            <a:ext cx="420624" cy="420624"/>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10" name="anim05u" descr="/home/claude/assets/icons/CalendarCheck_w.png">    </p:cNvPr>
          <p:cNvPicPr>
            <a:picLocks noChangeAspect="1"/>
          </p:cNvPicPr>
          <p:nvPr/>
        </p:nvPicPr>
        <p:blipFill>
          <a:blip r:embed="rId4"/>
          <a:stretch>
            <a:fillRect/>
          </a:stretch>
        </p:blipFill>
        <p:spPr>
          <a:xfrm>
            <a:off x="7708758" y="3209910"/>
            <a:ext cx="218724" cy="218724"/>
          </a:xfrm>
          <a:prstGeom prst="rect">
            <a:avLst/>
          </a:prstGeom>
        </p:spPr>
      </p:pic>
      <p:sp>
        <p:nvSpPr>
          <p:cNvPr id="11" name="anim05u"/>
          <p:cNvSpPr txBox="1"/>
          <p:nvPr/>
        </p:nvSpPr>
        <p:spPr>
          <a:xfrm>
            <a:off x="8247888" y="3081528"/>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Everything attaches here</a:t>
            </a:r>
            <a:endParaRPr lang="en-US" sz="1250" dirty="0"/>
          </a:p>
        </p:txBody>
      </p:sp>
      <p:sp>
        <p:nvSpPr>
          <p:cNvPr id="12" name="anim05u"/>
          <p:cNvSpPr txBox="1"/>
          <p:nvPr/>
        </p:nvSpPr>
        <p:spPr>
          <a:xfrm>
            <a:off x="8247888" y="3392424"/>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Attendance, leave requests, conduct, promotion and graduation are actions on the same record — not separate registers.</a:t>
            </a:r>
            <a:endParaRPr lang="en-US" sz="1100" dirty="0"/>
          </a:p>
        </p:txBody>
      </p:sp>
      <p:sp>
        <p:nvSpPr>
          <p:cNvPr id="13" name="anim06u"/>
          <p:cNvSpPr/>
          <p:nvPr/>
        </p:nvSpPr>
        <p:spPr>
          <a:xfrm>
            <a:off x="7607808" y="4334256"/>
            <a:ext cx="420624" cy="420624"/>
          </a:xfrm>
          <a:prstGeom prst="roundRect">
            <a:avLst>
              <a:gd name="adj" fmla="val 30000"/>
            </a:avLst>
          </a:prstGeom>
          <a:solidFill>
            <a:srgbClr val="0E9F6E"/>
          </a:solidFill>
          <a:ln/>
          <a:effectLst>
            <a:outerShdw sx="100000" sy="100000" kx="0" ky="0" algn="bl" rotWithShape="0" blurRad="152400" dist="38100" dir="5400000">
              <a:srgbClr val="0E9F6E">
                <a:alpha val="22000"/>
              </a:srgbClr>
            </a:outerShdw>
          </a:effectLst>
        </p:spPr>
      </p:sp>
      <p:pic>
        <p:nvPicPr>
          <p:cNvPr id="14" name="anim06u" descr="/home/claude/assets/icons/FileSpreadsheet_w.png">    </p:cNvPr>
          <p:cNvPicPr>
            <a:picLocks noChangeAspect="1"/>
          </p:cNvPicPr>
          <p:nvPr/>
        </p:nvPicPr>
        <p:blipFill>
          <a:blip r:embed="rId5"/>
          <a:stretch>
            <a:fillRect/>
          </a:stretch>
        </p:blipFill>
        <p:spPr>
          <a:xfrm>
            <a:off x="7708758" y="4435206"/>
            <a:ext cx="218724" cy="218724"/>
          </a:xfrm>
          <a:prstGeom prst="rect">
            <a:avLst/>
          </a:prstGeom>
        </p:spPr>
      </p:pic>
      <p:sp>
        <p:nvSpPr>
          <p:cNvPr id="15" name="anim06u"/>
          <p:cNvSpPr txBox="1"/>
          <p:nvPr/>
        </p:nvSpPr>
        <p:spPr>
          <a:xfrm>
            <a:off x="8247888" y="4306824"/>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Built for a real roll</a:t>
            </a:r>
            <a:endParaRPr lang="en-US" sz="1250" dirty="0"/>
          </a:p>
        </p:txBody>
      </p:sp>
      <p:sp>
        <p:nvSpPr>
          <p:cNvPr id="16" name="anim06u"/>
          <p:cNvSpPr txBox="1"/>
          <p:nvPr/>
        </p:nvSpPr>
        <p:spPr>
          <a:xfrm>
            <a:off x="8247888" y="4617720"/>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Bulk actions, filters and a column chooser make a ten-thousand-student roll as workable as a class list.</a:t>
            </a:r>
            <a:endParaRPr lang="en-US" sz="1100" dirty="0"/>
          </a:p>
        </p:txBody>
      </p:sp>
      <p:sp>
        <p:nvSpPr>
          <p:cNvPr id="17" name="anim07f"/>
          <p:cNvSpPr txBox="1"/>
          <p:nvPr/>
        </p:nvSpPr>
        <p:spPr>
          <a:xfrm>
            <a:off x="7607808" y="5449824"/>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Bulk actions</a:t>
            </a:r>
            <a:endParaRPr lang="en-US" sz="950" dirty="0"/>
          </a:p>
        </p:txBody>
      </p:sp>
      <p:sp>
        <p:nvSpPr>
          <p:cNvPr id="18" name="anim07f"/>
          <p:cNvSpPr txBox="1"/>
          <p:nvPr/>
        </p:nvSpPr>
        <p:spPr>
          <a:xfrm>
            <a:off x="9689440" y="5449824"/>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Nine configurable columns</a:t>
            </a:r>
            <a:endParaRPr lang="en-US" sz="950" dirty="0"/>
          </a:p>
        </p:txBody>
      </p:sp>
      <p:sp>
        <p:nvSpPr>
          <p:cNvPr id="19" name="anim08f"/>
          <p:cNvSpPr txBox="1"/>
          <p:nvPr/>
        </p:nvSpPr>
        <p:spPr>
          <a:xfrm>
            <a:off x="7607808" y="5833872"/>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Promote in batches</a:t>
            </a:r>
            <a:endParaRPr lang="en-US" sz="950" dirty="0"/>
          </a:p>
        </p:txBody>
      </p:sp>
      <p:sp>
        <p:nvSpPr>
          <p:cNvPr id="20" name="anim08f"/>
          <p:cNvSpPr txBox="1"/>
          <p:nvPr/>
        </p:nvSpPr>
        <p:spPr>
          <a:xfrm>
            <a:off x="9689440" y="5833872"/>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Graduate in batches</a:t>
            </a:r>
            <a:endParaRPr lang="en-US" sz="950" dirty="0"/>
          </a:p>
        </p:txBody>
      </p:sp>
      <p:pic>
        <p:nvPicPr>
          <p:cNvPr id="21" name="Image 4" descr="/home/claude/assets/brand_mark_sm.png">    </p:cNvPr>
          <p:cNvPicPr>
            <a:picLocks noChangeAspect="1"/>
          </p:cNvPicPr>
          <p:nvPr/>
        </p:nvPicPr>
        <p:blipFill>
          <a:blip r:embed="rId6"/>
          <a:stretch>
            <a:fillRect/>
          </a:stretch>
        </p:blipFill>
        <p:spPr>
          <a:xfrm>
            <a:off x="11277295" y="6446520"/>
            <a:ext cx="210312" cy="243230"/>
          </a:xfrm>
          <a:prstGeom prst="rect">
            <a:avLst/>
          </a:prstGeom>
        </p:spPr>
      </p:pic>
      <p:sp>
        <p:nvSpPr>
          <p:cNvPr id="22" name="Text 15"/>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10</a:t>
            </a:r>
            <a:endParaRPr lang="en-US" sz="1000" dirty="0"/>
          </a:p>
        </p:txBody>
      </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14" fill="hold">
                            <p:stCondLst>
                              <p:cond delay="360"/>
                            </p:stCondLst>
                            <p:childTnLst>
                              <p:par>
                                <p:cTn id="113"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640"/>
                                        <p:tgtEl>
                                          <p:spTgt spid="4"/>
                                        </p:tgtEl>
                                      </p:cBhvr>
                                    </p:animEffect>
                                    <p:anim calcmode="lin" valueType="num">
                                      <p:cBhvr additive="base">
                                        <p:cTn id="112" dur="640" fill="hold"/>
                                        <p:tgtEl>
                                          <p:spTgt spid="4"/>
                                        </p:tgtEl>
                                        <p:attrNameLst>
                                          <p:attrName>ppt_x</p:attrName>
                                        </p:attrNameLst>
                                      </p:cBhvr>
                                      <p:tavLst>
                                        <p:tav tm="0">
                                          <p:val>
                                            <p:strVal val="#ppt_x-0.035"/>
                                          </p:val>
                                        </p:tav>
                                        <p:tav tm="100000">
                                          <p:val>
                                            <p:strVal val="#ppt_x"/>
                                          </p:val>
                                        </p:tav>
                                      </p:tavLst>
                                    </p:anim>
                                  </p:childTnLst>
                                </p:cTn>
                              </p:par>
                            </p:childTnLst>
                          </p:cTn>
                        </p:par>
                        <p:par>
                          <p:cTn id="131" fill="hold">
                            <p:stCondLst>
                              <p:cond delay="540"/>
                            </p:stCondLst>
                            <p:childTnLst>
                              <p:par>
                                <p:cTn id="118" presetID="10" presetClass="entr" presetSubtype="0" fill="hold" grpId="0" nodeType="withEffect">
                                  <p:stCondLst>
                                    <p:cond delay="0"/>
                                  </p:stCondLst>
                                  <p:childTnLst>
                                    <p:set>
                                      <p:cBhvr>
                                        <p:cTn id="115" dur="1" fill="hold">
                                          <p:stCondLst>
                                            <p:cond delay="0"/>
                                          </p:stCondLst>
                                        </p:cTn>
                                        <p:tgtEl>
                                          <p:spTgt spid="5"/>
                                        </p:tgtEl>
                                        <p:attrNameLst>
                                          <p:attrName>style.visibility</p:attrName>
                                        </p:attrNameLst>
                                      </p:cBhvr>
                                      <p:to>
                                        <p:strVal val="visible"/>
                                      </p:to>
                                    </p:set>
                                    <p:animEffect transition="in" filter="fade">
                                      <p:cBhvr>
                                        <p:cTn id="116" dur="600"/>
                                        <p:tgtEl>
                                          <p:spTgt spid="5"/>
                                        </p:tgtEl>
                                      </p:cBhvr>
                                    </p:animEffect>
                                    <p:anim calcmode="lin" valueType="num">
                                      <p:cBhvr additive="base">
                                        <p:cTn id="117" dur="600" fill="hold"/>
                                        <p:tgtEl>
                                          <p:spTgt spid="5"/>
                                        </p:tgtEl>
                                        <p:attrNameLst>
                                          <p:attrName>ppt_y</p:attrName>
                                        </p:attrNameLst>
                                      </p:cBhvr>
                                      <p:tavLst>
                                        <p:tav tm="0">
                                          <p:val>
                                            <p:strVal val="#ppt_y+0.045"/>
                                          </p:val>
                                        </p:tav>
                                        <p:tav tm="100000">
                                          <p:val>
                                            <p:strVal val="#ppt_y"/>
                                          </p:val>
                                        </p:tav>
                                      </p:tavLst>
                                    </p:anim>
                                  </p:childTnLst>
                                </p:cTn>
                              </p:par>
                              <p:par>
                                <p:cTn id="122" presetID="10" presetClass="entr" presetSubtype="0" fill="hold" grpId="0" nodeType="withEffect">
                                  <p:stCondLst>
                                    <p:cond delay="0"/>
                                  </p:stCondLst>
                                  <p:childTnLst>
                                    <p:set>
                                      <p:cBhvr>
                                        <p:cTn id="119" dur="1" fill="hold">
                                          <p:stCondLst>
                                            <p:cond delay="0"/>
                                          </p:stCondLst>
                                        </p:cTn>
                                        <p:tgtEl>
                                          <p:spTgt spid="6"/>
                                        </p:tgtEl>
                                        <p:attrNameLst>
                                          <p:attrName>style.visibility</p:attrName>
                                        </p:attrNameLst>
                                      </p:cBhvr>
                                      <p:to>
                                        <p:strVal val="visible"/>
                                      </p:to>
                                    </p:set>
                                    <p:animEffect transition="in" filter="fade">
                                      <p:cBhvr>
                                        <p:cTn id="120" dur="600"/>
                                        <p:tgtEl>
                                          <p:spTgt spid="6"/>
                                        </p:tgtEl>
                                      </p:cBhvr>
                                    </p:animEffect>
                                    <p:anim calcmode="lin" valueType="num">
                                      <p:cBhvr additive="base">
                                        <p:cTn id="121" dur="600" fill="hold"/>
                                        <p:tgtEl>
                                          <p:spTgt spid="6"/>
                                        </p:tgtEl>
                                        <p:attrNameLst>
                                          <p:attrName>ppt_y</p:attrName>
                                        </p:attrNameLst>
                                      </p:cBhvr>
                                      <p:tavLst>
                                        <p:tav tm="0">
                                          <p:val>
                                            <p:strVal val="#ppt_y+0.045"/>
                                          </p:val>
                                        </p:tav>
                                        <p:tav tm="100000">
                                          <p:val>
                                            <p:strVal val="#ppt_y"/>
                                          </p:val>
                                        </p:tav>
                                      </p:tavLst>
                                    </p:anim>
                                  </p:childTnLst>
                                </p:cTn>
                              </p:par>
                              <p:par>
                                <p:cTn id="126" presetID="10" presetClass="entr" presetSubtype="0" fill="hold" grpId="0" nodeType="withEffect">
                                  <p:stCondLst>
                                    <p:cond delay="0"/>
                                  </p:stCondLst>
                                  <p:childTnLst>
                                    <p:set>
                                      <p:cBhvr>
                                        <p:cTn id="123" dur="1" fill="hold">
                                          <p:stCondLst>
                                            <p:cond delay="0"/>
                                          </p:stCondLst>
                                        </p:cTn>
                                        <p:tgtEl>
                                          <p:spTgt spid="7"/>
                                        </p:tgtEl>
                                        <p:attrNameLst>
                                          <p:attrName>style.visibility</p:attrName>
                                        </p:attrNameLst>
                                      </p:cBhvr>
                                      <p:to>
                                        <p:strVal val="visible"/>
                                      </p:to>
                                    </p:set>
                                    <p:animEffect transition="in" filter="fade">
                                      <p:cBhvr>
                                        <p:cTn id="124" dur="600"/>
                                        <p:tgtEl>
                                          <p:spTgt spid="7"/>
                                        </p:tgtEl>
                                      </p:cBhvr>
                                    </p:animEffect>
                                    <p:anim calcmode="lin" valueType="num">
                                      <p:cBhvr additive="base">
                                        <p:cTn id="125" dur="600" fill="hold"/>
                                        <p:tgtEl>
                                          <p:spTgt spid="7"/>
                                        </p:tgtEl>
                                        <p:attrNameLst>
                                          <p:attrName>ppt_y</p:attrName>
                                        </p:attrNameLst>
                                      </p:cBhvr>
                                      <p:tavLst>
                                        <p:tav tm="0">
                                          <p:val>
                                            <p:strVal val="#ppt_y+0.045"/>
                                          </p:val>
                                        </p:tav>
                                        <p:tav tm="100000">
                                          <p:val>
                                            <p:strVal val="#ppt_y"/>
                                          </p:val>
                                        </p:tav>
                                      </p:tavLst>
                                    </p:anim>
                                  </p:childTnLst>
                                </p:cTn>
                              </p:par>
                              <p:par>
                                <p:cTn id="130" presetID="10" presetClass="entr" presetSubtype="0" fill="hold" grpId="0" nodeType="withEffect">
                                  <p:stCondLst>
                                    <p:cond delay="0"/>
                                  </p:stCondLst>
                                  <p:childTnLst>
                                    <p:set>
                                      <p:cBhvr>
                                        <p:cTn id="127" dur="1" fill="hold">
                                          <p:stCondLst>
                                            <p:cond delay="0"/>
                                          </p:stCondLst>
                                        </p:cTn>
                                        <p:tgtEl>
                                          <p:spTgt spid="8"/>
                                        </p:tgtEl>
                                        <p:attrNameLst>
                                          <p:attrName>style.visibility</p:attrName>
                                        </p:attrNameLst>
                                      </p:cBhvr>
                                      <p:to>
                                        <p:strVal val="visible"/>
                                      </p:to>
                                    </p:set>
                                    <p:animEffect transition="in" filter="fade">
                                      <p:cBhvr>
                                        <p:cTn id="128" dur="600"/>
                                        <p:tgtEl>
                                          <p:spTgt spid="8"/>
                                        </p:tgtEl>
                                      </p:cBhvr>
                                    </p:animEffect>
                                    <p:anim calcmode="lin" valueType="num">
                                      <p:cBhvr additive="base">
                                        <p:cTn id="129" dur="600" fill="hold"/>
                                        <p:tgtEl>
                                          <p:spTgt spid="8"/>
                                        </p:tgtEl>
                                        <p:attrNameLst>
                                          <p:attrName>ppt_y</p:attrName>
                                        </p:attrNameLst>
                                      </p:cBhvr>
                                      <p:tavLst>
                                        <p:tav tm="0">
                                          <p:val>
                                            <p:strVal val="#ppt_y+0.045"/>
                                          </p:val>
                                        </p:tav>
                                        <p:tav tm="100000">
                                          <p:val>
                                            <p:strVal val="#ppt_y"/>
                                          </p:val>
                                        </p:tav>
                                      </p:tavLst>
                                    </p:anim>
                                  </p:childTnLst>
                                </p:cTn>
                              </p:par>
                            </p:childTnLst>
                          </p:cTn>
                        </p:par>
                        <p:par>
                          <p:cTn id="148" fill="hold">
                            <p:stCondLst>
                              <p:cond delay="720"/>
                            </p:stCondLst>
                            <p:childTnLst>
                              <p:par>
                                <p:cTn id="135" presetID="10" presetClass="entr" presetSubtype="0" fill="hold" grpId="0" nodeType="withEffect">
                                  <p:stCondLst>
                                    <p:cond delay="0"/>
                                  </p:stCondLst>
                                  <p:childTnLst>
                                    <p:set>
                                      <p:cBhvr>
                                        <p:cTn id="132" dur="1" fill="hold">
                                          <p:stCondLst>
                                            <p:cond delay="0"/>
                                          </p:stCondLst>
                                        </p:cTn>
                                        <p:tgtEl>
                                          <p:spTgt spid="9"/>
                                        </p:tgtEl>
                                        <p:attrNameLst>
                                          <p:attrName>style.visibility</p:attrName>
                                        </p:attrNameLst>
                                      </p:cBhvr>
                                      <p:to>
                                        <p:strVal val="visible"/>
                                      </p:to>
                                    </p:set>
                                    <p:animEffect transition="in" filter="fade">
                                      <p:cBhvr>
                                        <p:cTn id="133" dur="600"/>
                                        <p:tgtEl>
                                          <p:spTgt spid="9"/>
                                        </p:tgtEl>
                                      </p:cBhvr>
                                    </p:animEffect>
                                    <p:anim calcmode="lin" valueType="num">
                                      <p:cBhvr additive="base">
                                        <p:cTn id="134" dur="600" fill="hold"/>
                                        <p:tgtEl>
                                          <p:spTgt spid="9"/>
                                        </p:tgtEl>
                                        <p:attrNameLst>
                                          <p:attrName>ppt_y</p:attrName>
                                        </p:attrNameLst>
                                      </p:cBhvr>
                                      <p:tavLst>
                                        <p:tav tm="0">
                                          <p:val>
                                            <p:strVal val="#ppt_y+0.045"/>
                                          </p:val>
                                        </p:tav>
                                        <p:tav tm="100000">
                                          <p:val>
                                            <p:strVal val="#ppt_y"/>
                                          </p:val>
                                        </p:tav>
                                      </p:tavLst>
                                    </p:anim>
                                  </p:childTnLst>
                                </p:cTn>
                              </p:par>
                              <p:par>
                                <p:cTn id="139" presetID="10" presetClass="entr" presetSubtype="0" fill="hold" grpId="0" nodeType="withEffect">
                                  <p:stCondLst>
                                    <p:cond delay="0"/>
                                  </p:stCondLst>
                                  <p:childTnLst>
                                    <p:set>
                                      <p:cBhvr>
                                        <p:cTn id="136" dur="1" fill="hold">
                                          <p:stCondLst>
                                            <p:cond delay="0"/>
                                          </p:stCondLst>
                                        </p:cTn>
                                        <p:tgtEl>
                                          <p:spTgt spid="10"/>
                                        </p:tgtEl>
                                        <p:attrNameLst>
                                          <p:attrName>style.visibility</p:attrName>
                                        </p:attrNameLst>
                                      </p:cBhvr>
                                      <p:to>
                                        <p:strVal val="visible"/>
                                      </p:to>
                                    </p:set>
                                    <p:animEffect transition="in" filter="fade">
                                      <p:cBhvr>
                                        <p:cTn id="137" dur="600"/>
                                        <p:tgtEl>
                                          <p:spTgt spid="10"/>
                                        </p:tgtEl>
                                      </p:cBhvr>
                                    </p:animEffect>
                                    <p:anim calcmode="lin" valueType="num">
                                      <p:cBhvr additive="base">
                                        <p:cTn id="138" dur="600" fill="hold"/>
                                        <p:tgtEl>
                                          <p:spTgt spid="10"/>
                                        </p:tgtEl>
                                        <p:attrNameLst>
                                          <p:attrName>ppt_y</p:attrName>
                                        </p:attrNameLst>
                                      </p:cBhvr>
                                      <p:tavLst>
                                        <p:tav tm="0">
                                          <p:val>
                                            <p:strVal val="#ppt_y+0.045"/>
                                          </p:val>
                                        </p:tav>
                                        <p:tav tm="100000">
                                          <p:val>
                                            <p:strVal val="#ppt_y"/>
                                          </p:val>
                                        </p:tav>
                                      </p:tavLst>
                                    </p:anim>
                                  </p:childTnLst>
                                </p:cTn>
                              </p:par>
                              <p:par>
                                <p:cTn id="143" presetID="10" presetClass="entr" presetSubtype="0" fill="hold" grpId="0" nodeType="withEffect">
                                  <p:stCondLst>
                                    <p:cond delay="0"/>
                                  </p:stCondLst>
                                  <p:childTnLst>
                                    <p:set>
                                      <p:cBhvr>
                                        <p:cTn id="140" dur="1" fill="hold">
                                          <p:stCondLst>
                                            <p:cond delay="0"/>
                                          </p:stCondLst>
                                        </p:cTn>
                                        <p:tgtEl>
                                          <p:spTgt spid="11"/>
                                        </p:tgtEl>
                                        <p:attrNameLst>
                                          <p:attrName>style.visibility</p:attrName>
                                        </p:attrNameLst>
                                      </p:cBhvr>
                                      <p:to>
                                        <p:strVal val="visible"/>
                                      </p:to>
                                    </p:set>
                                    <p:animEffect transition="in" filter="fade">
                                      <p:cBhvr>
                                        <p:cTn id="141" dur="600"/>
                                        <p:tgtEl>
                                          <p:spTgt spid="11"/>
                                        </p:tgtEl>
                                      </p:cBhvr>
                                    </p:animEffect>
                                    <p:anim calcmode="lin" valueType="num">
                                      <p:cBhvr additive="base">
                                        <p:cTn id="142" dur="600" fill="hold"/>
                                        <p:tgtEl>
                                          <p:spTgt spid="11"/>
                                        </p:tgtEl>
                                        <p:attrNameLst>
                                          <p:attrName>ppt_y</p:attrName>
                                        </p:attrNameLst>
                                      </p:cBhvr>
                                      <p:tavLst>
                                        <p:tav tm="0">
                                          <p:val>
                                            <p:strVal val="#ppt_y+0.045"/>
                                          </p:val>
                                        </p:tav>
                                        <p:tav tm="100000">
                                          <p:val>
                                            <p:strVal val="#ppt_y"/>
                                          </p:val>
                                        </p:tav>
                                      </p:tavLst>
                                    </p:anim>
                                  </p:childTnLst>
                                </p:cTn>
                              </p:par>
                              <p:par>
                                <p:cTn id="147" presetID="10" presetClass="entr" presetSubtype="0" fill="hold" grpId="0" nodeType="withEffect">
                                  <p:stCondLst>
                                    <p:cond delay="0"/>
                                  </p:stCondLst>
                                  <p:childTnLst>
                                    <p:set>
                                      <p:cBhvr>
                                        <p:cTn id="144" dur="1" fill="hold">
                                          <p:stCondLst>
                                            <p:cond delay="0"/>
                                          </p:stCondLst>
                                        </p:cTn>
                                        <p:tgtEl>
                                          <p:spTgt spid="12"/>
                                        </p:tgtEl>
                                        <p:attrNameLst>
                                          <p:attrName>style.visibility</p:attrName>
                                        </p:attrNameLst>
                                      </p:cBhvr>
                                      <p:to>
                                        <p:strVal val="visible"/>
                                      </p:to>
                                    </p:set>
                                    <p:animEffect transition="in" filter="fade">
                                      <p:cBhvr>
                                        <p:cTn id="145" dur="600"/>
                                        <p:tgtEl>
                                          <p:spTgt spid="12"/>
                                        </p:tgtEl>
                                      </p:cBhvr>
                                    </p:animEffect>
                                    <p:anim calcmode="lin" valueType="num">
                                      <p:cBhvr additive="base">
                                        <p:cTn id="146" dur="600" fill="hold"/>
                                        <p:tgtEl>
                                          <p:spTgt spid="12"/>
                                        </p:tgtEl>
                                        <p:attrNameLst>
                                          <p:attrName>ppt_y</p:attrName>
                                        </p:attrNameLst>
                                      </p:cBhvr>
                                      <p:tavLst>
                                        <p:tav tm="0">
                                          <p:val>
                                            <p:strVal val="#ppt_y+0.045"/>
                                          </p:val>
                                        </p:tav>
                                        <p:tav tm="100000">
                                          <p:val>
                                            <p:strVal val="#ppt_y"/>
                                          </p:val>
                                        </p:tav>
                                      </p:tavLst>
                                    </p:anim>
                                  </p:childTnLst>
                                </p:cTn>
                              </p:par>
                            </p:childTnLst>
                          </p:cTn>
                        </p:par>
                        <p:par>
                          <p:cTn id="165" fill="hold">
                            <p:stCondLst>
                              <p:cond delay="900"/>
                            </p:stCondLst>
                            <p:childTnLst>
                              <p:par>
                                <p:cTn id="152" presetID="10" presetClass="entr" presetSubtype="0" fill="hold" grpId="0" nodeType="withEffect">
                                  <p:stCondLst>
                                    <p:cond delay="0"/>
                                  </p:stCondLst>
                                  <p:childTnLst>
                                    <p:set>
                                      <p:cBhvr>
                                        <p:cTn id="149" dur="1" fill="hold">
                                          <p:stCondLst>
                                            <p:cond delay="0"/>
                                          </p:stCondLst>
                                        </p:cTn>
                                        <p:tgtEl>
                                          <p:spTgt spid="13"/>
                                        </p:tgtEl>
                                        <p:attrNameLst>
                                          <p:attrName>style.visibility</p:attrName>
                                        </p:attrNameLst>
                                      </p:cBhvr>
                                      <p:to>
                                        <p:strVal val="visible"/>
                                      </p:to>
                                    </p:set>
                                    <p:animEffect transition="in" filter="fade">
                                      <p:cBhvr>
                                        <p:cTn id="150" dur="600"/>
                                        <p:tgtEl>
                                          <p:spTgt spid="13"/>
                                        </p:tgtEl>
                                      </p:cBhvr>
                                    </p:animEffect>
                                    <p:anim calcmode="lin" valueType="num">
                                      <p:cBhvr additive="base">
                                        <p:cTn id="151" dur="600" fill="hold"/>
                                        <p:tgtEl>
                                          <p:spTgt spid="13"/>
                                        </p:tgtEl>
                                        <p:attrNameLst>
                                          <p:attrName>ppt_y</p:attrName>
                                        </p:attrNameLst>
                                      </p:cBhvr>
                                      <p:tavLst>
                                        <p:tav tm="0">
                                          <p:val>
                                            <p:strVal val="#ppt_y+0.045"/>
                                          </p:val>
                                        </p:tav>
                                        <p:tav tm="100000">
                                          <p:val>
                                            <p:strVal val="#ppt_y"/>
                                          </p:val>
                                        </p:tav>
                                      </p:tavLst>
                                    </p:anim>
                                  </p:childTnLst>
                                </p:cTn>
                              </p:par>
                              <p:par>
                                <p:cTn id="156" presetID="10" presetClass="entr" presetSubtype="0" fill="hold" grpId="0" nodeType="withEffect">
                                  <p:stCondLst>
                                    <p:cond delay="0"/>
                                  </p:stCondLst>
                                  <p:childTnLst>
                                    <p:set>
                                      <p:cBhvr>
                                        <p:cTn id="153" dur="1" fill="hold">
                                          <p:stCondLst>
                                            <p:cond delay="0"/>
                                          </p:stCondLst>
                                        </p:cTn>
                                        <p:tgtEl>
                                          <p:spTgt spid="14"/>
                                        </p:tgtEl>
                                        <p:attrNameLst>
                                          <p:attrName>style.visibility</p:attrName>
                                        </p:attrNameLst>
                                      </p:cBhvr>
                                      <p:to>
                                        <p:strVal val="visible"/>
                                      </p:to>
                                    </p:set>
                                    <p:animEffect transition="in" filter="fade">
                                      <p:cBhvr>
                                        <p:cTn id="154" dur="600"/>
                                        <p:tgtEl>
                                          <p:spTgt spid="14"/>
                                        </p:tgtEl>
                                      </p:cBhvr>
                                    </p:animEffect>
                                    <p:anim calcmode="lin" valueType="num">
                                      <p:cBhvr additive="base">
                                        <p:cTn id="155" dur="600" fill="hold"/>
                                        <p:tgtEl>
                                          <p:spTgt spid="14"/>
                                        </p:tgtEl>
                                        <p:attrNameLst>
                                          <p:attrName>ppt_y</p:attrName>
                                        </p:attrNameLst>
                                      </p:cBhvr>
                                      <p:tavLst>
                                        <p:tav tm="0">
                                          <p:val>
                                            <p:strVal val="#ppt_y+0.045"/>
                                          </p:val>
                                        </p:tav>
                                        <p:tav tm="100000">
                                          <p:val>
                                            <p:strVal val="#ppt_y"/>
                                          </p:val>
                                        </p:tav>
                                      </p:tavLst>
                                    </p:anim>
                                  </p:childTnLst>
                                </p:cTn>
                              </p:par>
                              <p:par>
                                <p:cTn id="160" presetID="10" presetClass="entr" presetSubtype="0" fill="hold" grpId="0" nodeType="withEffect">
                                  <p:stCondLst>
                                    <p:cond delay="0"/>
                                  </p:stCondLst>
                                  <p:childTnLst>
                                    <p:set>
                                      <p:cBhvr>
                                        <p:cTn id="157" dur="1" fill="hold">
                                          <p:stCondLst>
                                            <p:cond delay="0"/>
                                          </p:stCondLst>
                                        </p:cTn>
                                        <p:tgtEl>
                                          <p:spTgt spid="15"/>
                                        </p:tgtEl>
                                        <p:attrNameLst>
                                          <p:attrName>style.visibility</p:attrName>
                                        </p:attrNameLst>
                                      </p:cBhvr>
                                      <p:to>
                                        <p:strVal val="visible"/>
                                      </p:to>
                                    </p:set>
                                    <p:animEffect transition="in" filter="fade">
                                      <p:cBhvr>
                                        <p:cTn id="158" dur="600"/>
                                        <p:tgtEl>
                                          <p:spTgt spid="15"/>
                                        </p:tgtEl>
                                      </p:cBhvr>
                                    </p:animEffect>
                                    <p:anim calcmode="lin" valueType="num">
                                      <p:cBhvr additive="base">
                                        <p:cTn id="159" dur="600" fill="hold"/>
                                        <p:tgtEl>
                                          <p:spTgt spid="15"/>
                                        </p:tgtEl>
                                        <p:attrNameLst>
                                          <p:attrName>ppt_y</p:attrName>
                                        </p:attrNameLst>
                                      </p:cBhvr>
                                      <p:tavLst>
                                        <p:tav tm="0">
                                          <p:val>
                                            <p:strVal val="#ppt_y+0.045"/>
                                          </p:val>
                                        </p:tav>
                                        <p:tav tm="100000">
                                          <p:val>
                                            <p:strVal val="#ppt_y"/>
                                          </p:val>
                                        </p:tav>
                                      </p:tavLst>
                                    </p:anim>
                                  </p:childTnLst>
                                </p:cTn>
                              </p:par>
                              <p:par>
                                <p:cTn id="164" presetID="10" presetClass="entr" presetSubtype="0" fill="hold" grpId="0" nodeType="withEffect">
                                  <p:stCondLst>
                                    <p:cond delay="0"/>
                                  </p:stCondLst>
                                  <p:childTnLst>
                                    <p:set>
                                      <p:cBhvr>
                                        <p:cTn id="161" dur="1" fill="hold">
                                          <p:stCondLst>
                                            <p:cond delay="0"/>
                                          </p:stCondLst>
                                        </p:cTn>
                                        <p:tgtEl>
                                          <p:spTgt spid="16"/>
                                        </p:tgtEl>
                                        <p:attrNameLst>
                                          <p:attrName>style.visibility</p:attrName>
                                        </p:attrNameLst>
                                      </p:cBhvr>
                                      <p:to>
                                        <p:strVal val="visible"/>
                                      </p:to>
                                    </p:set>
                                    <p:animEffect transition="in" filter="fade">
                                      <p:cBhvr>
                                        <p:cTn id="162" dur="600"/>
                                        <p:tgtEl>
                                          <p:spTgt spid="16"/>
                                        </p:tgtEl>
                                      </p:cBhvr>
                                    </p:animEffect>
                                    <p:anim calcmode="lin" valueType="num">
                                      <p:cBhvr additive="base">
                                        <p:cTn id="163" dur="600" fill="hold"/>
                                        <p:tgtEl>
                                          <p:spTgt spid="16"/>
                                        </p:tgtEl>
                                        <p:attrNameLst>
                                          <p:attrName>ppt_y</p:attrName>
                                        </p:attrNameLst>
                                      </p:cBhvr>
                                      <p:tavLst>
                                        <p:tav tm="0">
                                          <p:val>
                                            <p:strVal val="#ppt_y+0.045"/>
                                          </p:val>
                                        </p:tav>
                                        <p:tav tm="100000">
                                          <p:val>
                                            <p:strVal val="#ppt_y"/>
                                          </p:val>
                                        </p:tav>
                                      </p:tavLst>
                                    </p:anim>
                                  </p:childTnLst>
                                </p:cTn>
                              </p:par>
                            </p:childTnLst>
                          </p:cTn>
                        </p:par>
                        <p:par>
                          <p:cTn id="172" fill="hold">
                            <p:stCondLst>
                              <p:cond delay="1080"/>
                            </p:stCondLst>
                            <p:childTnLst>
                              <p:par>
                                <p:cTn id="168" presetID="10" presetClass="entr" presetSubtype="0" fill="hold" grpId="0" nodeType="withEffect">
                                  <p:stCondLst>
                                    <p:cond delay="0"/>
                                  </p:stCondLst>
                                  <p:childTnLst>
                                    <p:set>
                                      <p:cBhvr>
                                        <p:cTn id="166" dur="1" fill="hold">
                                          <p:stCondLst>
                                            <p:cond delay="0"/>
                                          </p:stCondLst>
                                        </p:cTn>
                                        <p:tgtEl>
                                          <p:spTgt spid="17"/>
                                        </p:tgtEl>
                                        <p:attrNameLst>
                                          <p:attrName>style.visibility</p:attrName>
                                        </p:attrNameLst>
                                      </p:cBhvr>
                                      <p:to>
                                        <p:strVal val="visible"/>
                                      </p:to>
                                    </p:set>
                                    <p:animEffect transition="in" filter="fade">
                                      <p:cBhvr>
                                        <p:cTn id="167" dur="520"/>
                                        <p:tgtEl>
                                          <p:spTgt spid="17"/>
                                        </p:tgtEl>
                                      </p:cBhvr>
                                    </p:animEffect>
                                  </p:childTnLst>
                                </p:cTn>
                              </p:par>
                              <p:par>
                                <p:cTn id="171" presetID="10" presetClass="entr" presetSubtype="0" fill="hold" grpId="0" nodeType="withEffect">
                                  <p:stCondLst>
                                    <p:cond delay="0"/>
                                  </p:stCondLst>
                                  <p:childTnLst>
                                    <p:set>
                                      <p:cBhvr>
                                        <p:cTn id="169" dur="1" fill="hold">
                                          <p:stCondLst>
                                            <p:cond delay="0"/>
                                          </p:stCondLst>
                                        </p:cTn>
                                        <p:tgtEl>
                                          <p:spTgt spid="18"/>
                                        </p:tgtEl>
                                        <p:attrNameLst>
                                          <p:attrName>style.visibility</p:attrName>
                                        </p:attrNameLst>
                                      </p:cBhvr>
                                      <p:to>
                                        <p:strVal val="visible"/>
                                      </p:to>
                                    </p:set>
                                    <p:animEffect transition="in" filter="fade">
                                      <p:cBhvr>
                                        <p:cTn id="170" dur="520"/>
                                        <p:tgtEl>
                                          <p:spTgt spid="18"/>
                                        </p:tgtEl>
                                      </p:cBhvr>
                                    </p:animEffect>
                                  </p:childTnLst>
                                </p:cTn>
                              </p:par>
                            </p:childTnLst>
                          </p:cTn>
                        </p:par>
                        <p:par>
                          <p:cTn id="179" fill="hold">
                            <p:stCondLst>
                              <p:cond delay="1260"/>
                            </p:stCondLst>
                            <p:childTnLst>
                              <p:par>
                                <p:cTn id="175" presetID="10" presetClass="entr" presetSubtype="0" fill="hold" grpId="0" nodeType="withEffect">
                                  <p:stCondLst>
                                    <p:cond delay="0"/>
                                  </p:stCondLst>
                                  <p:childTnLst>
                                    <p:set>
                                      <p:cBhvr>
                                        <p:cTn id="173" dur="1" fill="hold">
                                          <p:stCondLst>
                                            <p:cond delay="0"/>
                                          </p:stCondLst>
                                        </p:cTn>
                                        <p:tgtEl>
                                          <p:spTgt spid="19"/>
                                        </p:tgtEl>
                                        <p:attrNameLst>
                                          <p:attrName>style.visibility</p:attrName>
                                        </p:attrNameLst>
                                      </p:cBhvr>
                                      <p:to>
                                        <p:strVal val="visible"/>
                                      </p:to>
                                    </p:set>
                                    <p:animEffect transition="in" filter="fade">
                                      <p:cBhvr>
                                        <p:cTn id="174" dur="520"/>
                                        <p:tgtEl>
                                          <p:spTgt spid="19"/>
                                        </p:tgtEl>
                                      </p:cBhvr>
                                    </p:animEffect>
                                  </p:childTnLst>
                                </p:cTn>
                              </p:par>
                              <p:par>
                                <p:cTn id="178" presetID="10" presetClass="entr" presetSubtype="0" fill="hold" grpId="0" nodeType="withEffect">
                                  <p:stCondLst>
                                    <p:cond delay="0"/>
                                  </p:stCondLst>
                                  <p:childTnLst>
                                    <p:set>
                                      <p:cBhvr>
                                        <p:cTn id="176" dur="1" fill="hold">
                                          <p:stCondLst>
                                            <p:cond delay="0"/>
                                          </p:stCondLst>
                                        </p:cTn>
                                        <p:tgtEl>
                                          <p:spTgt spid="20"/>
                                        </p:tgtEl>
                                        <p:attrNameLst>
                                          <p:attrName>style.visibility</p:attrName>
                                        </p:attrNameLst>
                                      </p:cBhvr>
                                      <p:to>
                                        <p:strVal val="visible"/>
                                      </p:to>
                                    </p:set>
                                    <p:animEffect transition="in" filter="fade">
                                      <p:cBhvr>
                                        <p:cTn id="177" dur="52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512064"/>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EMPLOYEE MANAGEMENT</a:t>
            </a:r>
            <a:endParaRPr lang="en-US" sz="1100" dirty="0"/>
          </a:p>
        </p:txBody>
      </p:sp>
      <p:sp>
        <p:nvSpPr>
          <p:cNvPr id="3" name="anim02u"/>
          <p:cNvSpPr txBox="1"/>
          <p:nvPr/>
        </p:nvSpPr>
        <p:spPr>
          <a:xfrm>
            <a:off x="566928" y="841248"/>
            <a:ext cx="9509760" cy="731520"/>
          </a:xfrm>
          <a:prstGeom prst="rect">
            <a:avLst/>
          </a:prstGeom>
          <a:noFill/>
          <a:ln/>
        </p:spPr>
        <p:txBody>
          <a:bodyPr wrap="square" lIns="0" tIns="0" rIns="0" bIns="0" rtlCol="0" anchor="t"/>
          <a:lstStyle/>
          <a:p>
            <a:pPr indent="0" marL="0">
              <a:lnSpc>
                <a:spcPct val="108000"/>
              </a:lnSpc>
              <a:buNone/>
            </a:pPr>
            <a:r>
              <a:rPr lang="en-US" sz="3000" b="1" dirty="0">
                <a:solidFill>
                  <a:srgbClr val="1B1140"/>
                </a:solidFill>
                <a:latin typeface="Arial" pitchFamily="34" charset="0"/>
                <a:ea typeface="Arial" pitchFamily="34" charset="-122"/>
                <a:cs typeface="Arial" pitchFamily="34" charset="-120"/>
              </a:rPr>
              <a:t>Faculty and staff, in your own vocabulary.</a:t>
            </a:r>
            <a:endParaRPr lang="en-US" sz="3000" dirty="0"/>
          </a:p>
        </p:txBody>
      </p:sp>
      <p:pic>
        <p:nvPicPr>
          <p:cNvPr id="4" name="anim03r" descr="/home/claude/assets/win_employees.png">    </p:cNvPr>
          <p:cNvPicPr>
            <a:picLocks noChangeAspect="1"/>
          </p:cNvPicPr>
          <p:nvPr/>
        </p:nvPicPr>
        <p:blipFill>
          <a:blip r:embed="rId2"/>
          <a:stretch>
            <a:fillRect/>
          </a:stretch>
        </p:blipFill>
        <p:spPr>
          <a:xfrm>
            <a:off x="4967935" y="1883664"/>
            <a:ext cx="6656832" cy="3432658"/>
          </a:xfrm>
          <a:prstGeom prst="rect">
            <a:avLst/>
          </a:prstGeom>
          <a:effectLst>
            <a:outerShdw sx="100000" sy="100000" kx="0" ky="0" algn="bl" rotWithShape="0" blurRad="355600" dist="114300" dir="5400000">
              <a:srgbClr val="2A1B54">
                <a:alpha val="22000"/>
              </a:srgbClr>
            </a:outerShdw>
          </a:effectLst>
        </p:spPr>
      </p:pic>
      <p:sp>
        <p:nvSpPr>
          <p:cNvPr id="5" name="anim04u"/>
          <p:cNvSpPr/>
          <p:nvPr/>
        </p:nvSpPr>
        <p:spPr>
          <a:xfrm>
            <a:off x="566928" y="1883664"/>
            <a:ext cx="420624" cy="420624"/>
          </a:xfrm>
          <a:prstGeom prst="roundRect">
            <a:avLst>
              <a:gd name="adj" fmla="val 30000"/>
            </a:avLst>
          </a:prstGeom>
          <a:solidFill>
            <a:srgbClr val="5B21B6"/>
          </a:solidFill>
          <a:ln/>
          <a:effectLst>
            <a:outerShdw sx="100000" sy="100000" kx="0" ky="0" algn="bl" rotWithShape="0" blurRad="152400" dist="38100" dir="5400000">
              <a:srgbClr val="5B21B6">
                <a:alpha val="22000"/>
              </a:srgbClr>
            </a:outerShdw>
          </a:effectLst>
        </p:spPr>
      </p:sp>
      <p:pic>
        <p:nvPicPr>
          <p:cNvPr id="6" name="anim04u" descr="/home/claude/assets/icons/Briefcase_w.png">    </p:cNvPr>
          <p:cNvPicPr>
            <a:picLocks noChangeAspect="1"/>
          </p:cNvPicPr>
          <p:nvPr/>
        </p:nvPicPr>
        <p:blipFill>
          <a:blip r:embed="rId3"/>
          <a:stretch>
            <a:fillRect/>
          </a:stretch>
        </p:blipFill>
        <p:spPr>
          <a:xfrm>
            <a:off x="667878" y="1984614"/>
            <a:ext cx="218724" cy="218724"/>
          </a:xfrm>
          <a:prstGeom prst="rect">
            <a:avLst/>
          </a:prstGeom>
        </p:spPr>
      </p:pic>
      <p:sp>
        <p:nvSpPr>
          <p:cNvPr id="7" name="anim04u"/>
          <p:cNvSpPr txBox="1"/>
          <p:nvPr/>
        </p:nvSpPr>
        <p:spPr>
          <a:xfrm>
            <a:off x="1207008" y="1856232"/>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Teaching, non-teaching, administrative</a:t>
            </a:r>
            <a:endParaRPr lang="en-US" sz="1250" dirty="0"/>
          </a:p>
        </p:txBody>
      </p:sp>
      <p:sp>
        <p:nvSpPr>
          <p:cNvPr id="8" name="anim04u"/>
          <p:cNvSpPr txBox="1"/>
          <p:nvPr/>
        </p:nvSpPr>
        <p:spPr>
          <a:xfrm>
            <a:off x="1207008" y="2167128"/>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Each employee carries type, position, qualification and department, so the same list serves HR, academics and audit.</a:t>
            </a:r>
            <a:endParaRPr lang="en-US" sz="1100" dirty="0"/>
          </a:p>
        </p:txBody>
      </p:sp>
      <p:sp>
        <p:nvSpPr>
          <p:cNvPr id="9" name="anim05u"/>
          <p:cNvSpPr/>
          <p:nvPr/>
        </p:nvSpPr>
        <p:spPr>
          <a:xfrm>
            <a:off x="566928" y="3108960"/>
            <a:ext cx="420624" cy="420624"/>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10" name="anim05u" descr="/home/claude/assets/icons/IdCard_w.png">    </p:cNvPr>
          <p:cNvPicPr>
            <a:picLocks noChangeAspect="1"/>
          </p:cNvPicPr>
          <p:nvPr/>
        </p:nvPicPr>
        <p:blipFill>
          <a:blip r:embed="rId4"/>
          <a:stretch>
            <a:fillRect/>
          </a:stretch>
        </p:blipFill>
        <p:spPr>
          <a:xfrm>
            <a:off x="667878" y="3209910"/>
            <a:ext cx="218724" cy="218724"/>
          </a:xfrm>
          <a:prstGeom prst="rect">
            <a:avLst/>
          </a:prstGeom>
        </p:spPr>
      </p:pic>
      <p:sp>
        <p:nvSpPr>
          <p:cNvPr id="11" name="anim05u"/>
          <p:cNvSpPr txBox="1"/>
          <p:nvPr/>
        </p:nvSpPr>
        <p:spPr>
          <a:xfrm>
            <a:off x="1207008" y="3081528"/>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Cadre-aware from day one</a:t>
            </a:r>
            <a:endParaRPr lang="en-US" sz="1250" dirty="0"/>
          </a:p>
        </p:txBody>
      </p:sp>
      <p:sp>
        <p:nvSpPr>
          <p:cNvPr id="12" name="anim05u"/>
          <p:cNvSpPr txBox="1"/>
          <p:nvPr/>
        </p:nvSpPr>
        <p:spPr>
          <a:xfrm>
            <a:off x="1207008" y="3392424"/>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Assistant Professor, Associate Professor, Professor, Lecturer and Clerk are structural fields — not free text someone typed.</a:t>
            </a:r>
            <a:endParaRPr lang="en-US" sz="1100" dirty="0"/>
          </a:p>
        </p:txBody>
      </p:sp>
      <p:sp>
        <p:nvSpPr>
          <p:cNvPr id="13" name="anim06u"/>
          <p:cNvSpPr/>
          <p:nvPr/>
        </p:nvSpPr>
        <p:spPr>
          <a:xfrm>
            <a:off x="566928" y="4334256"/>
            <a:ext cx="420624" cy="420624"/>
          </a:xfrm>
          <a:prstGeom prst="roundRect">
            <a:avLst>
              <a:gd name="adj" fmla="val 30000"/>
            </a:avLst>
          </a:prstGeom>
          <a:solidFill>
            <a:srgbClr val="0E9F6E"/>
          </a:solidFill>
          <a:ln/>
          <a:effectLst>
            <a:outerShdw sx="100000" sy="100000" kx="0" ky="0" algn="bl" rotWithShape="0" blurRad="152400" dist="38100" dir="5400000">
              <a:srgbClr val="0E9F6E">
                <a:alpha val="22000"/>
              </a:srgbClr>
            </a:outerShdw>
          </a:effectLst>
        </p:spPr>
      </p:sp>
      <p:pic>
        <p:nvPicPr>
          <p:cNvPr id="14" name="anim06u" descr="/home/claude/assets/icons/Scale_w.png">    </p:cNvPr>
          <p:cNvPicPr>
            <a:picLocks noChangeAspect="1"/>
          </p:cNvPicPr>
          <p:nvPr/>
        </p:nvPicPr>
        <p:blipFill>
          <a:blip r:embed="rId5"/>
          <a:stretch>
            <a:fillRect/>
          </a:stretch>
        </p:blipFill>
        <p:spPr>
          <a:xfrm>
            <a:off x="667878" y="4435206"/>
            <a:ext cx="218724" cy="218724"/>
          </a:xfrm>
          <a:prstGeom prst="rect">
            <a:avLst/>
          </a:prstGeom>
        </p:spPr>
      </p:pic>
      <p:sp>
        <p:nvSpPr>
          <p:cNvPr id="15" name="anim06u"/>
          <p:cNvSpPr txBox="1"/>
          <p:nvPr/>
        </p:nvSpPr>
        <p:spPr>
          <a:xfrm>
            <a:off x="1207008" y="4306824"/>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Aided and self-financed</a:t>
            </a:r>
            <a:endParaRPr lang="en-US" sz="1250" dirty="0"/>
          </a:p>
        </p:txBody>
      </p:sp>
      <p:sp>
        <p:nvSpPr>
          <p:cNvPr id="16" name="anim06u"/>
          <p:cNvSpPr txBox="1"/>
          <p:nvPr/>
        </p:nvSpPr>
        <p:spPr>
          <a:xfrm>
            <a:off x="1207008" y="4617720"/>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Funding type sits on the record, so sanctioned strength, cadre revision and reporting all compute correctly.</a:t>
            </a:r>
            <a:endParaRPr lang="en-US" sz="1100" dirty="0"/>
          </a:p>
        </p:txBody>
      </p:sp>
      <p:sp>
        <p:nvSpPr>
          <p:cNvPr id="17" name="anim07f"/>
          <p:cNvSpPr txBox="1"/>
          <p:nvPr/>
        </p:nvSpPr>
        <p:spPr>
          <a:xfrm>
            <a:off x="566928" y="5449824"/>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Leave requests</a:t>
            </a:r>
            <a:endParaRPr lang="en-US" sz="950" dirty="0"/>
          </a:p>
        </p:txBody>
      </p:sp>
      <p:sp>
        <p:nvSpPr>
          <p:cNvPr id="18" name="anim07f"/>
          <p:cNvSpPr txBox="1"/>
          <p:nvPr/>
        </p:nvSpPr>
        <p:spPr>
          <a:xfrm>
            <a:off x="2648560" y="5449824"/>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Bulk actions</a:t>
            </a:r>
            <a:endParaRPr lang="en-US" sz="950" dirty="0"/>
          </a:p>
        </p:txBody>
      </p:sp>
      <p:sp>
        <p:nvSpPr>
          <p:cNvPr id="19" name="anim08f"/>
          <p:cNvSpPr txBox="1"/>
          <p:nvPr/>
        </p:nvSpPr>
        <p:spPr>
          <a:xfrm>
            <a:off x="566928" y="5833872"/>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Filter by type &amp; position</a:t>
            </a:r>
            <a:endParaRPr lang="en-US" sz="950" dirty="0"/>
          </a:p>
        </p:txBody>
      </p:sp>
      <p:sp>
        <p:nvSpPr>
          <p:cNvPr id="20" name="anim08f"/>
          <p:cNvSpPr txBox="1"/>
          <p:nvPr/>
        </p:nvSpPr>
        <p:spPr>
          <a:xfrm>
            <a:off x="2648560" y="5833872"/>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Teaching-staff view</a:t>
            </a:r>
            <a:endParaRPr lang="en-US" sz="950" dirty="0"/>
          </a:p>
        </p:txBody>
      </p:sp>
      <p:pic>
        <p:nvPicPr>
          <p:cNvPr id="21" name="Image 4" descr="/home/claude/assets/brand_mark_sm.png">    </p:cNvPr>
          <p:cNvPicPr>
            <a:picLocks noChangeAspect="1"/>
          </p:cNvPicPr>
          <p:nvPr/>
        </p:nvPicPr>
        <p:blipFill>
          <a:blip r:embed="rId6"/>
          <a:stretch>
            <a:fillRect/>
          </a:stretch>
        </p:blipFill>
        <p:spPr>
          <a:xfrm>
            <a:off x="11277295" y="6446520"/>
            <a:ext cx="210312" cy="243230"/>
          </a:xfrm>
          <a:prstGeom prst="rect">
            <a:avLst/>
          </a:prstGeom>
        </p:spPr>
      </p:pic>
      <p:sp>
        <p:nvSpPr>
          <p:cNvPr id="22" name="Text 15"/>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11</a:t>
            </a:r>
            <a:endParaRPr lang="en-US" sz="1000" dirty="0"/>
          </a:p>
        </p:txBody>
      </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14" fill="hold">
                            <p:stCondLst>
                              <p:cond delay="360"/>
                            </p:stCondLst>
                            <p:childTnLst>
                              <p:par>
                                <p:cTn id="113"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640"/>
                                        <p:tgtEl>
                                          <p:spTgt spid="4"/>
                                        </p:tgtEl>
                                      </p:cBhvr>
                                    </p:animEffect>
                                    <p:anim calcmode="lin" valueType="num">
                                      <p:cBhvr additive="base">
                                        <p:cTn id="112" dur="640" fill="hold"/>
                                        <p:tgtEl>
                                          <p:spTgt spid="4"/>
                                        </p:tgtEl>
                                        <p:attrNameLst>
                                          <p:attrName>ppt_x</p:attrName>
                                        </p:attrNameLst>
                                      </p:cBhvr>
                                      <p:tavLst>
                                        <p:tav tm="0">
                                          <p:val>
                                            <p:strVal val="#ppt_x+0.035"/>
                                          </p:val>
                                        </p:tav>
                                        <p:tav tm="100000">
                                          <p:val>
                                            <p:strVal val="#ppt_x"/>
                                          </p:val>
                                        </p:tav>
                                      </p:tavLst>
                                    </p:anim>
                                  </p:childTnLst>
                                </p:cTn>
                              </p:par>
                            </p:childTnLst>
                          </p:cTn>
                        </p:par>
                        <p:par>
                          <p:cTn id="131" fill="hold">
                            <p:stCondLst>
                              <p:cond delay="540"/>
                            </p:stCondLst>
                            <p:childTnLst>
                              <p:par>
                                <p:cTn id="118" presetID="10" presetClass="entr" presetSubtype="0" fill="hold" grpId="0" nodeType="withEffect">
                                  <p:stCondLst>
                                    <p:cond delay="0"/>
                                  </p:stCondLst>
                                  <p:childTnLst>
                                    <p:set>
                                      <p:cBhvr>
                                        <p:cTn id="115" dur="1" fill="hold">
                                          <p:stCondLst>
                                            <p:cond delay="0"/>
                                          </p:stCondLst>
                                        </p:cTn>
                                        <p:tgtEl>
                                          <p:spTgt spid="5"/>
                                        </p:tgtEl>
                                        <p:attrNameLst>
                                          <p:attrName>style.visibility</p:attrName>
                                        </p:attrNameLst>
                                      </p:cBhvr>
                                      <p:to>
                                        <p:strVal val="visible"/>
                                      </p:to>
                                    </p:set>
                                    <p:animEffect transition="in" filter="fade">
                                      <p:cBhvr>
                                        <p:cTn id="116" dur="600"/>
                                        <p:tgtEl>
                                          <p:spTgt spid="5"/>
                                        </p:tgtEl>
                                      </p:cBhvr>
                                    </p:animEffect>
                                    <p:anim calcmode="lin" valueType="num">
                                      <p:cBhvr additive="base">
                                        <p:cTn id="117" dur="600" fill="hold"/>
                                        <p:tgtEl>
                                          <p:spTgt spid="5"/>
                                        </p:tgtEl>
                                        <p:attrNameLst>
                                          <p:attrName>ppt_y</p:attrName>
                                        </p:attrNameLst>
                                      </p:cBhvr>
                                      <p:tavLst>
                                        <p:tav tm="0">
                                          <p:val>
                                            <p:strVal val="#ppt_y+0.045"/>
                                          </p:val>
                                        </p:tav>
                                        <p:tav tm="100000">
                                          <p:val>
                                            <p:strVal val="#ppt_y"/>
                                          </p:val>
                                        </p:tav>
                                      </p:tavLst>
                                    </p:anim>
                                  </p:childTnLst>
                                </p:cTn>
                              </p:par>
                              <p:par>
                                <p:cTn id="122" presetID="10" presetClass="entr" presetSubtype="0" fill="hold" grpId="0" nodeType="withEffect">
                                  <p:stCondLst>
                                    <p:cond delay="0"/>
                                  </p:stCondLst>
                                  <p:childTnLst>
                                    <p:set>
                                      <p:cBhvr>
                                        <p:cTn id="119" dur="1" fill="hold">
                                          <p:stCondLst>
                                            <p:cond delay="0"/>
                                          </p:stCondLst>
                                        </p:cTn>
                                        <p:tgtEl>
                                          <p:spTgt spid="6"/>
                                        </p:tgtEl>
                                        <p:attrNameLst>
                                          <p:attrName>style.visibility</p:attrName>
                                        </p:attrNameLst>
                                      </p:cBhvr>
                                      <p:to>
                                        <p:strVal val="visible"/>
                                      </p:to>
                                    </p:set>
                                    <p:animEffect transition="in" filter="fade">
                                      <p:cBhvr>
                                        <p:cTn id="120" dur="600"/>
                                        <p:tgtEl>
                                          <p:spTgt spid="6"/>
                                        </p:tgtEl>
                                      </p:cBhvr>
                                    </p:animEffect>
                                    <p:anim calcmode="lin" valueType="num">
                                      <p:cBhvr additive="base">
                                        <p:cTn id="121" dur="600" fill="hold"/>
                                        <p:tgtEl>
                                          <p:spTgt spid="6"/>
                                        </p:tgtEl>
                                        <p:attrNameLst>
                                          <p:attrName>ppt_y</p:attrName>
                                        </p:attrNameLst>
                                      </p:cBhvr>
                                      <p:tavLst>
                                        <p:tav tm="0">
                                          <p:val>
                                            <p:strVal val="#ppt_y+0.045"/>
                                          </p:val>
                                        </p:tav>
                                        <p:tav tm="100000">
                                          <p:val>
                                            <p:strVal val="#ppt_y"/>
                                          </p:val>
                                        </p:tav>
                                      </p:tavLst>
                                    </p:anim>
                                  </p:childTnLst>
                                </p:cTn>
                              </p:par>
                              <p:par>
                                <p:cTn id="126" presetID="10" presetClass="entr" presetSubtype="0" fill="hold" grpId="0" nodeType="withEffect">
                                  <p:stCondLst>
                                    <p:cond delay="0"/>
                                  </p:stCondLst>
                                  <p:childTnLst>
                                    <p:set>
                                      <p:cBhvr>
                                        <p:cTn id="123" dur="1" fill="hold">
                                          <p:stCondLst>
                                            <p:cond delay="0"/>
                                          </p:stCondLst>
                                        </p:cTn>
                                        <p:tgtEl>
                                          <p:spTgt spid="7"/>
                                        </p:tgtEl>
                                        <p:attrNameLst>
                                          <p:attrName>style.visibility</p:attrName>
                                        </p:attrNameLst>
                                      </p:cBhvr>
                                      <p:to>
                                        <p:strVal val="visible"/>
                                      </p:to>
                                    </p:set>
                                    <p:animEffect transition="in" filter="fade">
                                      <p:cBhvr>
                                        <p:cTn id="124" dur="600"/>
                                        <p:tgtEl>
                                          <p:spTgt spid="7"/>
                                        </p:tgtEl>
                                      </p:cBhvr>
                                    </p:animEffect>
                                    <p:anim calcmode="lin" valueType="num">
                                      <p:cBhvr additive="base">
                                        <p:cTn id="125" dur="600" fill="hold"/>
                                        <p:tgtEl>
                                          <p:spTgt spid="7"/>
                                        </p:tgtEl>
                                        <p:attrNameLst>
                                          <p:attrName>ppt_y</p:attrName>
                                        </p:attrNameLst>
                                      </p:cBhvr>
                                      <p:tavLst>
                                        <p:tav tm="0">
                                          <p:val>
                                            <p:strVal val="#ppt_y+0.045"/>
                                          </p:val>
                                        </p:tav>
                                        <p:tav tm="100000">
                                          <p:val>
                                            <p:strVal val="#ppt_y"/>
                                          </p:val>
                                        </p:tav>
                                      </p:tavLst>
                                    </p:anim>
                                  </p:childTnLst>
                                </p:cTn>
                              </p:par>
                              <p:par>
                                <p:cTn id="130" presetID="10" presetClass="entr" presetSubtype="0" fill="hold" grpId="0" nodeType="withEffect">
                                  <p:stCondLst>
                                    <p:cond delay="0"/>
                                  </p:stCondLst>
                                  <p:childTnLst>
                                    <p:set>
                                      <p:cBhvr>
                                        <p:cTn id="127" dur="1" fill="hold">
                                          <p:stCondLst>
                                            <p:cond delay="0"/>
                                          </p:stCondLst>
                                        </p:cTn>
                                        <p:tgtEl>
                                          <p:spTgt spid="8"/>
                                        </p:tgtEl>
                                        <p:attrNameLst>
                                          <p:attrName>style.visibility</p:attrName>
                                        </p:attrNameLst>
                                      </p:cBhvr>
                                      <p:to>
                                        <p:strVal val="visible"/>
                                      </p:to>
                                    </p:set>
                                    <p:animEffect transition="in" filter="fade">
                                      <p:cBhvr>
                                        <p:cTn id="128" dur="600"/>
                                        <p:tgtEl>
                                          <p:spTgt spid="8"/>
                                        </p:tgtEl>
                                      </p:cBhvr>
                                    </p:animEffect>
                                    <p:anim calcmode="lin" valueType="num">
                                      <p:cBhvr additive="base">
                                        <p:cTn id="129" dur="600" fill="hold"/>
                                        <p:tgtEl>
                                          <p:spTgt spid="8"/>
                                        </p:tgtEl>
                                        <p:attrNameLst>
                                          <p:attrName>ppt_y</p:attrName>
                                        </p:attrNameLst>
                                      </p:cBhvr>
                                      <p:tavLst>
                                        <p:tav tm="0">
                                          <p:val>
                                            <p:strVal val="#ppt_y+0.045"/>
                                          </p:val>
                                        </p:tav>
                                        <p:tav tm="100000">
                                          <p:val>
                                            <p:strVal val="#ppt_y"/>
                                          </p:val>
                                        </p:tav>
                                      </p:tavLst>
                                    </p:anim>
                                  </p:childTnLst>
                                </p:cTn>
                              </p:par>
                            </p:childTnLst>
                          </p:cTn>
                        </p:par>
                        <p:par>
                          <p:cTn id="148" fill="hold">
                            <p:stCondLst>
                              <p:cond delay="720"/>
                            </p:stCondLst>
                            <p:childTnLst>
                              <p:par>
                                <p:cTn id="135" presetID="10" presetClass="entr" presetSubtype="0" fill="hold" grpId="0" nodeType="withEffect">
                                  <p:stCondLst>
                                    <p:cond delay="0"/>
                                  </p:stCondLst>
                                  <p:childTnLst>
                                    <p:set>
                                      <p:cBhvr>
                                        <p:cTn id="132" dur="1" fill="hold">
                                          <p:stCondLst>
                                            <p:cond delay="0"/>
                                          </p:stCondLst>
                                        </p:cTn>
                                        <p:tgtEl>
                                          <p:spTgt spid="9"/>
                                        </p:tgtEl>
                                        <p:attrNameLst>
                                          <p:attrName>style.visibility</p:attrName>
                                        </p:attrNameLst>
                                      </p:cBhvr>
                                      <p:to>
                                        <p:strVal val="visible"/>
                                      </p:to>
                                    </p:set>
                                    <p:animEffect transition="in" filter="fade">
                                      <p:cBhvr>
                                        <p:cTn id="133" dur="600"/>
                                        <p:tgtEl>
                                          <p:spTgt spid="9"/>
                                        </p:tgtEl>
                                      </p:cBhvr>
                                    </p:animEffect>
                                    <p:anim calcmode="lin" valueType="num">
                                      <p:cBhvr additive="base">
                                        <p:cTn id="134" dur="600" fill="hold"/>
                                        <p:tgtEl>
                                          <p:spTgt spid="9"/>
                                        </p:tgtEl>
                                        <p:attrNameLst>
                                          <p:attrName>ppt_y</p:attrName>
                                        </p:attrNameLst>
                                      </p:cBhvr>
                                      <p:tavLst>
                                        <p:tav tm="0">
                                          <p:val>
                                            <p:strVal val="#ppt_y+0.045"/>
                                          </p:val>
                                        </p:tav>
                                        <p:tav tm="100000">
                                          <p:val>
                                            <p:strVal val="#ppt_y"/>
                                          </p:val>
                                        </p:tav>
                                      </p:tavLst>
                                    </p:anim>
                                  </p:childTnLst>
                                </p:cTn>
                              </p:par>
                              <p:par>
                                <p:cTn id="139" presetID="10" presetClass="entr" presetSubtype="0" fill="hold" grpId="0" nodeType="withEffect">
                                  <p:stCondLst>
                                    <p:cond delay="0"/>
                                  </p:stCondLst>
                                  <p:childTnLst>
                                    <p:set>
                                      <p:cBhvr>
                                        <p:cTn id="136" dur="1" fill="hold">
                                          <p:stCondLst>
                                            <p:cond delay="0"/>
                                          </p:stCondLst>
                                        </p:cTn>
                                        <p:tgtEl>
                                          <p:spTgt spid="10"/>
                                        </p:tgtEl>
                                        <p:attrNameLst>
                                          <p:attrName>style.visibility</p:attrName>
                                        </p:attrNameLst>
                                      </p:cBhvr>
                                      <p:to>
                                        <p:strVal val="visible"/>
                                      </p:to>
                                    </p:set>
                                    <p:animEffect transition="in" filter="fade">
                                      <p:cBhvr>
                                        <p:cTn id="137" dur="600"/>
                                        <p:tgtEl>
                                          <p:spTgt spid="10"/>
                                        </p:tgtEl>
                                      </p:cBhvr>
                                    </p:animEffect>
                                    <p:anim calcmode="lin" valueType="num">
                                      <p:cBhvr additive="base">
                                        <p:cTn id="138" dur="600" fill="hold"/>
                                        <p:tgtEl>
                                          <p:spTgt spid="10"/>
                                        </p:tgtEl>
                                        <p:attrNameLst>
                                          <p:attrName>ppt_y</p:attrName>
                                        </p:attrNameLst>
                                      </p:cBhvr>
                                      <p:tavLst>
                                        <p:tav tm="0">
                                          <p:val>
                                            <p:strVal val="#ppt_y+0.045"/>
                                          </p:val>
                                        </p:tav>
                                        <p:tav tm="100000">
                                          <p:val>
                                            <p:strVal val="#ppt_y"/>
                                          </p:val>
                                        </p:tav>
                                      </p:tavLst>
                                    </p:anim>
                                  </p:childTnLst>
                                </p:cTn>
                              </p:par>
                              <p:par>
                                <p:cTn id="143" presetID="10" presetClass="entr" presetSubtype="0" fill="hold" grpId="0" nodeType="withEffect">
                                  <p:stCondLst>
                                    <p:cond delay="0"/>
                                  </p:stCondLst>
                                  <p:childTnLst>
                                    <p:set>
                                      <p:cBhvr>
                                        <p:cTn id="140" dur="1" fill="hold">
                                          <p:stCondLst>
                                            <p:cond delay="0"/>
                                          </p:stCondLst>
                                        </p:cTn>
                                        <p:tgtEl>
                                          <p:spTgt spid="11"/>
                                        </p:tgtEl>
                                        <p:attrNameLst>
                                          <p:attrName>style.visibility</p:attrName>
                                        </p:attrNameLst>
                                      </p:cBhvr>
                                      <p:to>
                                        <p:strVal val="visible"/>
                                      </p:to>
                                    </p:set>
                                    <p:animEffect transition="in" filter="fade">
                                      <p:cBhvr>
                                        <p:cTn id="141" dur="600"/>
                                        <p:tgtEl>
                                          <p:spTgt spid="11"/>
                                        </p:tgtEl>
                                      </p:cBhvr>
                                    </p:animEffect>
                                    <p:anim calcmode="lin" valueType="num">
                                      <p:cBhvr additive="base">
                                        <p:cTn id="142" dur="600" fill="hold"/>
                                        <p:tgtEl>
                                          <p:spTgt spid="11"/>
                                        </p:tgtEl>
                                        <p:attrNameLst>
                                          <p:attrName>ppt_y</p:attrName>
                                        </p:attrNameLst>
                                      </p:cBhvr>
                                      <p:tavLst>
                                        <p:tav tm="0">
                                          <p:val>
                                            <p:strVal val="#ppt_y+0.045"/>
                                          </p:val>
                                        </p:tav>
                                        <p:tav tm="100000">
                                          <p:val>
                                            <p:strVal val="#ppt_y"/>
                                          </p:val>
                                        </p:tav>
                                      </p:tavLst>
                                    </p:anim>
                                  </p:childTnLst>
                                </p:cTn>
                              </p:par>
                              <p:par>
                                <p:cTn id="147" presetID="10" presetClass="entr" presetSubtype="0" fill="hold" grpId="0" nodeType="withEffect">
                                  <p:stCondLst>
                                    <p:cond delay="0"/>
                                  </p:stCondLst>
                                  <p:childTnLst>
                                    <p:set>
                                      <p:cBhvr>
                                        <p:cTn id="144" dur="1" fill="hold">
                                          <p:stCondLst>
                                            <p:cond delay="0"/>
                                          </p:stCondLst>
                                        </p:cTn>
                                        <p:tgtEl>
                                          <p:spTgt spid="12"/>
                                        </p:tgtEl>
                                        <p:attrNameLst>
                                          <p:attrName>style.visibility</p:attrName>
                                        </p:attrNameLst>
                                      </p:cBhvr>
                                      <p:to>
                                        <p:strVal val="visible"/>
                                      </p:to>
                                    </p:set>
                                    <p:animEffect transition="in" filter="fade">
                                      <p:cBhvr>
                                        <p:cTn id="145" dur="600"/>
                                        <p:tgtEl>
                                          <p:spTgt spid="12"/>
                                        </p:tgtEl>
                                      </p:cBhvr>
                                    </p:animEffect>
                                    <p:anim calcmode="lin" valueType="num">
                                      <p:cBhvr additive="base">
                                        <p:cTn id="146" dur="600" fill="hold"/>
                                        <p:tgtEl>
                                          <p:spTgt spid="12"/>
                                        </p:tgtEl>
                                        <p:attrNameLst>
                                          <p:attrName>ppt_y</p:attrName>
                                        </p:attrNameLst>
                                      </p:cBhvr>
                                      <p:tavLst>
                                        <p:tav tm="0">
                                          <p:val>
                                            <p:strVal val="#ppt_y+0.045"/>
                                          </p:val>
                                        </p:tav>
                                        <p:tav tm="100000">
                                          <p:val>
                                            <p:strVal val="#ppt_y"/>
                                          </p:val>
                                        </p:tav>
                                      </p:tavLst>
                                    </p:anim>
                                  </p:childTnLst>
                                </p:cTn>
                              </p:par>
                            </p:childTnLst>
                          </p:cTn>
                        </p:par>
                        <p:par>
                          <p:cTn id="165" fill="hold">
                            <p:stCondLst>
                              <p:cond delay="900"/>
                            </p:stCondLst>
                            <p:childTnLst>
                              <p:par>
                                <p:cTn id="152" presetID="10" presetClass="entr" presetSubtype="0" fill="hold" grpId="0" nodeType="withEffect">
                                  <p:stCondLst>
                                    <p:cond delay="0"/>
                                  </p:stCondLst>
                                  <p:childTnLst>
                                    <p:set>
                                      <p:cBhvr>
                                        <p:cTn id="149" dur="1" fill="hold">
                                          <p:stCondLst>
                                            <p:cond delay="0"/>
                                          </p:stCondLst>
                                        </p:cTn>
                                        <p:tgtEl>
                                          <p:spTgt spid="13"/>
                                        </p:tgtEl>
                                        <p:attrNameLst>
                                          <p:attrName>style.visibility</p:attrName>
                                        </p:attrNameLst>
                                      </p:cBhvr>
                                      <p:to>
                                        <p:strVal val="visible"/>
                                      </p:to>
                                    </p:set>
                                    <p:animEffect transition="in" filter="fade">
                                      <p:cBhvr>
                                        <p:cTn id="150" dur="600"/>
                                        <p:tgtEl>
                                          <p:spTgt spid="13"/>
                                        </p:tgtEl>
                                      </p:cBhvr>
                                    </p:animEffect>
                                    <p:anim calcmode="lin" valueType="num">
                                      <p:cBhvr additive="base">
                                        <p:cTn id="151" dur="600" fill="hold"/>
                                        <p:tgtEl>
                                          <p:spTgt spid="13"/>
                                        </p:tgtEl>
                                        <p:attrNameLst>
                                          <p:attrName>ppt_y</p:attrName>
                                        </p:attrNameLst>
                                      </p:cBhvr>
                                      <p:tavLst>
                                        <p:tav tm="0">
                                          <p:val>
                                            <p:strVal val="#ppt_y+0.045"/>
                                          </p:val>
                                        </p:tav>
                                        <p:tav tm="100000">
                                          <p:val>
                                            <p:strVal val="#ppt_y"/>
                                          </p:val>
                                        </p:tav>
                                      </p:tavLst>
                                    </p:anim>
                                  </p:childTnLst>
                                </p:cTn>
                              </p:par>
                              <p:par>
                                <p:cTn id="156" presetID="10" presetClass="entr" presetSubtype="0" fill="hold" grpId="0" nodeType="withEffect">
                                  <p:stCondLst>
                                    <p:cond delay="0"/>
                                  </p:stCondLst>
                                  <p:childTnLst>
                                    <p:set>
                                      <p:cBhvr>
                                        <p:cTn id="153" dur="1" fill="hold">
                                          <p:stCondLst>
                                            <p:cond delay="0"/>
                                          </p:stCondLst>
                                        </p:cTn>
                                        <p:tgtEl>
                                          <p:spTgt spid="14"/>
                                        </p:tgtEl>
                                        <p:attrNameLst>
                                          <p:attrName>style.visibility</p:attrName>
                                        </p:attrNameLst>
                                      </p:cBhvr>
                                      <p:to>
                                        <p:strVal val="visible"/>
                                      </p:to>
                                    </p:set>
                                    <p:animEffect transition="in" filter="fade">
                                      <p:cBhvr>
                                        <p:cTn id="154" dur="600"/>
                                        <p:tgtEl>
                                          <p:spTgt spid="14"/>
                                        </p:tgtEl>
                                      </p:cBhvr>
                                    </p:animEffect>
                                    <p:anim calcmode="lin" valueType="num">
                                      <p:cBhvr additive="base">
                                        <p:cTn id="155" dur="600" fill="hold"/>
                                        <p:tgtEl>
                                          <p:spTgt spid="14"/>
                                        </p:tgtEl>
                                        <p:attrNameLst>
                                          <p:attrName>ppt_y</p:attrName>
                                        </p:attrNameLst>
                                      </p:cBhvr>
                                      <p:tavLst>
                                        <p:tav tm="0">
                                          <p:val>
                                            <p:strVal val="#ppt_y+0.045"/>
                                          </p:val>
                                        </p:tav>
                                        <p:tav tm="100000">
                                          <p:val>
                                            <p:strVal val="#ppt_y"/>
                                          </p:val>
                                        </p:tav>
                                      </p:tavLst>
                                    </p:anim>
                                  </p:childTnLst>
                                </p:cTn>
                              </p:par>
                              <p:par>
                                <p:cTn id="160" presetID="10" presetClass="entr" presetSubtype="0" fill="hold" grpId="0" nodeType="withEffect">
                                  <p:stCondLst>
                                    <p:cond delay="0"/>
                                  </p:stCondLst>
                                  <p:childTnLst>
                                    <p:set>
                                      <p:cBhvr>
                                        <p:cTn id="157" dur="1" fill="hold">
                                          <p:stCondLst>
                                            <p:cond delay="0"/>
                                          </p:stCondLst>
                                        </p:cTn>
                                        <p:tgtEl>
                                          <p:spTgt spid="15"/>
                                        </p:tgtEl>
                                        <p:attrNameLst>
                                          <p:attrName>style.visibility</p:attrName>
                                        </p:attrNameLst>
                                      </p:cBhvr>
                                      <p:to>
                                        <p:strVal val="visible"/>
                                      </p:to>
                                    </p:set>
                                    <p:animEffect transition="in" filter="fade">
                                      <p:cBhvr>
                                        <p:cTn id="158" dur="600"/>
                                        <p:tgtEl>
                                          <p:spTgt spid="15"/>
                                        </p:tgtEl>
                                      </p:cBhvr>
                                    </p:animEffect>
                                    <p:anim calcmode="lin" valueType="num">
                                      <p:cBhvr additive="base">
                                        <p:cTn id="159" dur="600" fill="hold"/>
                                        <p:tgtEl>
                                          <p:spTgt spid="15"/>
                                        </p:tgtEl>
                                        <p:attrNameLst>
                                          <p:attrName>ppt_y</p:attrName>
                                        </p:attrNameLst>
                                      </p:cBhvr>
                                      <p:tavLst>
                                        <p:tav tm="0">
                                          <p:val>
                                            <p:strVal val="#ppt_y+0.045"/>
                                          </p:val>
                                        </p:tav>
                                        <p:tav tm="100000">
                                          <p:val>
                                            <p:strVal val="#ppt_y"/>
                                          </p:val>
                                        </p:tav>
                                      </p:tavLst>
                                    </p:anim>
                                  </p:childTnLst>
                                </p:cTn>
                              </p:par>
                              <p:par>
                                <p:cTn id="164" presetID="10" presetClass="entr" presetSubtype="0" fill="hold" grpId="0" nodeType="withEffect">
                                  <p:stCondLst>
                                    <p:cond delay="0"/>
                                  </p:stCondLst>
                                  <p:childTnLst>
                                    <p:set>
                                      <p:cBhvr>
                                        <p:cTn id="161" dur="1" fill="hold">
                                          <p:stCondLst>
                                            <p:cond delay="0"/>
                                          </p:stCondLst>
                                        </p:cTn>
                                        <p:tgtEl>
                                          <p:spTgt spid="16"/>
                                        </p:tgtEl>
                                        <p:attrNameLst>
                                          <p:attrName>style.visibility</p:attrName>
                                        </p:attrNameLst>
                                      </p:cBhvr>
                                      <p:to>
                                        <p:strVal val="visible"/>
                                      </p:to>
                                    </p:set>
                                    <p:animEffect transition="in" filter="fade">
                                      <p:cBhvr>
                                        <p:cTn id="162" dur="600"/>
                                        <p:tgtEl>
                                          <p:spTgt spid="16"/>
                                        </p:tgtEl>
                                      </p:cBhvr>
                                    </p:animEffect>
                                    <p:anim calcmode="lin" valueType="num">
                                      <p:cBhvr additive="base">
                                        <p:cTn id="163" dur="600" fill="hold"/>
                                        <p:tgtEl>
                                          <p:spTgt spid="16"/>
                                        </p:tgtEl>
                                        <p:attrNameLst>
                                          <p:attrName>ppt_y</p:attrName>
                                        </p:attrNameLst>
                                      </p:cBhvr>
                                      <p:tavLst>
                                        <p:tav tm="0">
                                          <p:val>
                                            <p:strVal val="#ppt_y+0.045"/>
                                          </p:val>
                                        </p:tav>
                                        <p:tav tm="100000">
                                          <p:val>
                                            <p:strVal val="#ppt_y"/>
                                          </p:val>
                                        </p:tav>
                                      </p:tavLst>
                                    </p:anim>
                                  </p:childTnLst>
                                </p:cTn>
                              </p:par>
                            </p:childTnLst>
                          </p:cTn>
                        </p:par>
                        <p:par>
                          <p:cTn id="172" fill="hold">
                            <p:stCondLst>
                              <p:cond delay="1080"/>
                            </p:stCondLst>
                            <p:childTnLst>
                              <p:par>
                                <p:cTn id="168" presetID="10" presetClass="entr" presetSubtype="0" fill="hold" grpId="0" nodeType="withEffect">
                                  <p:stCondLst>
                                    <p:cond delay="0"/>
                                  </p:stCondLst>
                                  <p:childTnLst>
                                    <p:set>
                                      <p:cBhvr>
                                        <p:cTn id="166" dur="1" fill="hold">
                                          <p:stCondLst>
                                            <p:cond delay="0"/>
                                          </p:stCondLst>
                                        </p:cTn>
                                        <p:tgtEl>
                                          <p:spTgt spid="17"/>
                                        </p:tgtEl>
                                        <p:attrNameLst>
                                          <p:attrName>style.visibility</p:attrName>
                                        </p:attrNameLst>
                                      </p:cBhvr>
                                      <p:to>
                                        <p:strVal val="visible"/>
                                      </p:to>
                                    </p:set>
                                    <p:animEffect transition="in" filter="fade">
                                      <p:cBhvr>
                                        <p:cTn id="167" dur="520"/>
                                        <p:tgtEl>
                                          <p:spTgt spid="17"/>
                                        </p:tgtEl>
                                      </p:cBhvr>
                                    </p:animEffect>
                                  </p:childTnLst>
                                </p:cTn>
                              </p:par>
                              <p:par>
                                <p:cTn id="171" presetID="10" presetClass="entr" presetSubtype="0" fill="hold" grpId="0" nodeType="withEffect">
                                  <p:stCondLst>
                                    <p:cond delay="0"/>
                                  </p:stCondLst>
                                  <p:childTnLst>
                                    <p:set>
                                      <p:cBhvr>
                                        <p:cTn id="169" dur="1" fill="hold">
                                          <p:stCondLst>
                                            <p:cond delay="0"/>
                                          </p:stCondLst>
                                        </p:cTn>
                                        <p:tgtEl>
                                          <p:spTgt spid="18"/>
                                        </p:tgtEl>
                                        <p:attrNameLst>
                                          <p:attrName>style.visibility</p:attrName>
                                        </p:attrNameLst>
                                      </p:cBhvr>
                                      <p:to>
                                        <p:strVal val="visible"/>
                                      </p:to>
                                    </p:set>
                                    <p:animEffect transition="in" filter="fade">
                                      <p:cBhvr>
                                        <p:cTn id="170" dur="520"/>
                                        <p:tgtEl>
                                          <p:spTgt spid="18"/>
                                        </p:tgtEl>
                                      </p:cBhvr>
                                    </p:animEffect>
                                  </p:childTnLst>
                                </p:cTn>
                              </p:par>
                            </p:childTnLst>
                          </p:cTn>
                        </p:par>
                        <p:par>
                          <p:cTn id="179" fill="hold">
                            <p:stCondLst>
                              <p:cond delay="1260"/>
                            </p:stCondLst>
                            <p:childTnLst>
                              <p:par>
                                <p:cTn id="175" presetID="10" presetClass="entr" presetSubtype="0" fill="hold" grpId="0" nodeType="withEffect">
                                  <p:stCondLst>
                                    <p:cond delay="0"/>
                                  </p:stCondLst>
                                  <p:childTnLst>
                                    <p:set>
                                      <p:cBhvr>
                                        <p:cTn id="173" dur="1" fill="hold">
                                          <p:stCondLst>
                                            <p:cond delay="0"/>
                                          </p:stCondLst>
                                        </p:cTn>
                                        <p:tgtEl>
                                          <p:spTgt spid="19"/>
                                        </p:tgtEl>
                                        <p:attrNameLst>
                                          <p:attrName>style.visibility</p:attrName>
                                        </p:attrNameLst>
                                      </p:cBhvr>
                                      <p:to>
                                        <p:strVal val="visible"/>
                                      </p:to>
                                    </p:set>
                                    <p:animEffect transition="in" filter="fade">
                                      <p:cBhvr>
                                        <p:cTn id="174" dur="520"/>
                                        <p:tgtEl>
                                          <p:spTgt spid="19"/>
                                        </p:tgtEl>
                                      </p:cBhvr>
                                    </p:animEffect>
                                  </p:childTnLst>
                                </p:cTn>
                              </p:par>
                              <p:par>
                                <p:cTn id="178" presetID="10" presetClass="entr" presetSubtype="0" fill="hold" grpId="0" nodeType="withEffect">
                                  <p:stCondLst>
                                    <p:cond delay="0"/>
                                  </p:stCondLst>
                                  <p:childTnLst>
                                    <p:set>
                                      <p:cBhvr>
                                        <p:cTn id="176" dur="1" fill="hold">
                                          <p:stCondLst>
                                            <p:cond delay="0"/>
                                          </p:stCondLst>
                                        </p:cTn>
                                        <p:tgtEl>
                                          <p:spTgt spid="20"/>
                                        </p:tgtEl>
                                        <p:attrNameLst>
                                          <p:attrName>style.visibility</p:attrName>
                                        </p:attrNameLst>
                                      </p:cBhvr>
                                      <p:to>
                                        <p:strVal val="visible"/>
                                      </p:to>
                                    </p:set>
                                    <p:animEffect transition="in" filter="fade">
                                      <p:cBhvr>
                                        <p:cTn id="177" dur="52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512064"/>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DEPARTMENT ACTIVITIES</a:t>
            </a:r>
            <a:endParaRPr lang="en-US" sz="1100" dirty="0"/>
          </a:p>
        </p:txBody>
      </p:sp>
      <p:sp>
        <p:nvSpPr>
          <p:cNvPr id="3" name="anim02u"/>
          <p:cNvSpPr txBox="1"/>
          <p:nvPr/>
        </p:nvSpPr>
        <p:spPr>
          <a:xfrm>
            <a:off x="566928" y="841248"/>
            <a:ext cx="10058400" cy="731520"/>
          </a:xfrm>
          <a:prstGeom prst="rect">
            <a:avLst/>
          </a:prstGeom>
          <a:noFill/>
          <a:ln/>
        </p:spPr>
        <p:txBody>
          <a:bodyPr wrap="square" lIns="0" tIns="0" rIns="0" bIns="0" rtlCol="0" anchor="t"/>
          <a:lstStyle/>
          <a:p>
            <a:pPr indent="0" marL="0">
              <a:lnSpc>
                <a:spcPct val="108000"/>
              </a:lnSpc>
              <a:buNone/>
            </a:pPr>
            <a:r>
              <a:rPr lang="en-US" sz="3000" b="1" dirty="0">
                <a:solidFill>
                  <a:srgbClr val="1B1140"/>
                </a:solidFill>
                <a:latin typeface="Arial" pitchFamily="34" charset="0"/>
                <a:ea typeface="Arial" pitchFamily="34" charset="-122"/>
                <a:cs typeface="Arial" pitchFamily="34" charset="-120"/>
              </a:rPr>
              <a:t>Twenty registers your departments already keep — digitised.</a:t>
            </a:r>
            <a:endParaRPr lang="en-US" sz="3000" dirty="0"/>
          </a:p>
        </p:txBody>
      </p:sp>
      <p:pic>
        <p:nvPicPr>
          <p:cNvPr id="4" name="anim03l" descr="/home/claude/assets/win_faculty.png">    </p:cNvPr>
          <p:cNvPicPr>
            <a:picLocks noChangeAspect="1"/>
          </p:cNvPicPr>
          <p:nvPr/>
        </p:nvPicPr>
        <p:blipFill>
          <a:blip r:embed="rId2"/>
          <a:stretch>
            <a:fillRect/>
          </a:stretch>
        </p:blipFill>
        <p:spPr>
          <a:xfrm>
            <a:off x="566928" y="1883664"/>
            <a:ext cx="6656832" cy="3432658"/>
          </a:xfrm>
          <a:prstGeom prst="rect">
            <a:avLst/>
          </a:prstGeom>
          <a:effectLst>
            <a:outerShdw sx="100000" sy="100000" kx="0" ky="0" algn="bl" rotWithShape="0" blurRad="355600" dist="114300" dir="5400000">
              <a:srgbClr val="2A1B54">
                <a:alpha val="22000"/>
              </a:srgbClr>
            </a:outerShdw>
          </a:effectLst>
        </p:spPr>
      </p:pic>
      <p:sp>
        <p:nvSpPr>
          <p:cNvPr id="5" name="anim04u"/>
          <p:cNvSpPr/>
          <p:nvPr/>
        </p:nvSpPr>
        <p:spPr>
          <a:xfrm>
            <a:off x="7607808" y="1883664"/>
            <a:ext cx="420624" cy="420624"/>
          </a:xfrm>
          <a:prstGeom prst="roundRect">
            <a:avLst>
              <a:gd name="adj" fmla="val 30000"/>
            </a:avLst>
          </a:prstGeom>
          <a:solidFill>
            <a:srgbClr val="5B21B6"/>
          </a:solidFill>
          <a:ln/>
          <a:effectLst>
            <a:outerShdw sx="100000" sy="100000" kx="0" ky="0" algn="bl" rotWithShape="0" blurRad="152400" dist="38100" dir="5400000">
              <a:srgbClr val="5B21B6">
                <a:alpha val="22000"/>
              </a:srgbClr>
            </a:outerShdw>
          </a:effectLst>
        </p:spPr>
      </p:sp>
      <p:pic>
        <p:nvPicPr>
          <p:cNvPr id="6" name="anim04u" descr="/home/claude/assets/icons/NotebookPen_w.png">    </p:cNvPr>
          <p:cNvPicPr>
            <a:picLocks noChangeAspect="1"/>
          </p:cNvPicPr>
          <p:nvPr/>
        </p:nvPicPr>
        <p:blipFill>
          <a:blip r:embed="rId3"/>
          <a:stretch>
            <a:fillRect/>
          </a:stretch>
        </p:blipFill>
        <p:spPr>
          <a:xfrm>
            <a:off x="7708758" y="1984614"/>
            <a:ext cx="218724" cy="218724"/>
          </a:xfrm>
          <a:prstGeom prst="rect">
            <a:avLst/>
          </a:prstGeom>
        </p:spPr>
      </p:pic>
      <p:sp>
        <p:nvSpPr>
          <p:cNvPr id="7" name="anim04u"/>
          <p:cNvSpPr txBox="1"/>
          <p:nvPr/>
        </p:nvSpPr>
        <p:spPr>
          <a:xfrm>
            <a:off x="8247888" y="1856232"/>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Faculty profiles, verified</a:t>
            </a:r>
            <a:endParaRPr lang="en-US" sz="1250" dirty="0"/>
          </a:p>
        </p:txBody>
      </p:sp>
      <p:sp>
        <p:nvSpPr>
          <p:cNvPr id="8" name="anim04u"/>
          <p:cNvSpPr txBox="1"/>
          <p:nvPr/>
        </p:nvSpPr>
        <p:spPr>
          <a:xfrm>
            <a:off x="8247888" y="2167128"/>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Basic, research and annual-return profiles move through nodal and IQAC verification, each with its own status.</a:t>
            </a:r>
            <a:endParaRPr lang="en-US" sz="1100" dirty="0"/>
          </a:p>
        </p:txBody>
      </p:sp>
      <p:sp>
        <p:nvSpPr>
          <p:cNvPr id="9" name="anim05u"/>
          <p:cNvSpPr/>
          <p:nvPr/>
        </p:nvSpPr>
        <p:spPr>
          <a:xfrm>
            <a:off x="7607808" y="3108960"/>
            <a:ext cx="420624" cy="420624"/>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10" name="anim05u" descr="/home/claude/assets/icons/Layers_w.png">    </p:cNvPr>
          <p:cNvPicPr>
            <a:picLocks noChangeAspect="1"/>
          </p:cNvPicPr>
          <p:nvPr/>
        </p:nvPicPr>
        <p:blipFill>
          <a:blip r:embed="rId4"/>
          <a:stretch>
            <a:fillRect/>
          </a:stretch>
        </p:blipFill>
        <p:spPr>
          <a:xfrm>
            <a:off x="7708758" y="3209910"/>
            <a:ext cx="218724" cy="218724"/>
          </a:xfrm>
          <a:prstGeom prst="rect">
            <a:avLst/>
          </a:prstGeom>
        </p:spPr>
      </p:pic>
      <p:sp>
        <p:nvSpPr>
          <p:cNvPr id="11" name="anim05u"/>
          <p:cNvSpPr txBox="1"/>
          <p:nvPr/>
        </p:nvSpPr>
        <p:spPr>
          <a:xfrm>
            <a:off x="8247888" y="3081528"/>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Twenty activity registers</a:t>
            </a:r>
            <a:endParaRPr lang="en-US" sz="1250" dirty="0"/>
          </a:p>
        </p:txBody>
      </p:sp>
      <p:sp>
        <p:nvSpPr>
          <p:cNvPr id="12" name="anim05u"/>
          <p:cNvSpPr txBox="1"/>
          <p:nvPr/>
        </p:nvSpPr>
        <p:spPr>
          <a:xfrm>
            <a:off x="8247888" y="3392424"/>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Awards and fellowships, capacity development, competitive exams, corporate training, MOOCs, mentoring, publications, memberships, international visits and more.</a:t>
            </a:r>
            <a:endParaRPr lang="en-US" sz="1100" dirty="0"/>
          </a:p>
        </p:txBody>
      </p:sp>
      <p:sp>
        <p:nvSpPr>
          <p:cNvPr id="13" name="anim06u"/>
          <p:cNvSpPr/>
          <p:nvPr/>
        </p:nvSpPr>
        <p:spPr>
          <a:xfrm>
            <a:off x="7607808" y="4334256"/>
            <a:ext cx="420624" cy="420624"/>
          </a:xfrm>
          <a:prstGeom prst="roundRect">
            <a:avLst>
              <a:gd name="adj" fmla="val 30000"/>
            </a:avLst>
          </a:prstGeom>
          <a:solidFill>
            <a:srgbClr val="0E9F6E"/>
          </a:solidFill>
          <a:ln/>
          <a:effectLst>
            <a:outerShdw sx="100000" sy="100000" kx="0" ky="0" algn="bl" rotWithShape="0" blurRad="152400" dist="38100" dir="5400000">
              <a:srgbClr val="0E9F6E">
                <a:alpha val="22000"/>
              </a:srgbClr>
            </a:outerShdw>
          </a:effectLst>
        </p:spPr>
      </p:sp>
      <p:pic>
        <p:nvPicPr>
          <p:cNvPr id="14" name="anim06u" descr="/home/claude/assets/icons/ChartPie_w.png">    </p:cNvPr>
          <p:cNvPicPr>
            <a:picLocks noChangeAspect="1"/>
          </p:cNvPicPr>
          <p:nvPr/>
        </p:nvPicPr>
        <p:blipFill>
          <a:blip r:embed="rId5"/>
          <a:stretch>
            <a:fillRect/>
          </a:stretch>
        </p:blipFill>
        <p:spPr>
          <a:xfrm>
            <a:off x="7708758" y="4435206"/>
            <a:ext cx="218724" cy="218724"/>
          </a:xfrm>
          <a:prstGeom prst="rect">
            <a:avLst/>
          </a:prstGeom>
        </p:spPr>
      </p:pic>
      <p:sp>
        <p:nvSpPr>
          <p:cNvPr id="15" name="anim06u"/>
          <p:cNvSpPr txBox="1"/>
          <p:nvPr/>
        </p:nvSpPr>
        <p:spPr>
          <a:xfrm>
            <a:off x="8247888" y="4306824"/>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Analytics for free</a:t>
            </a:r>
            <a:endParaRPr lang="en-US" sz="1250" dirty="0"/>
          </a:p>
        </p:txBody>
      </p:sp>
      <p:sp>
        <p:nvSpPr>
          <p:cNvPr id="16" name="anim06u"/>
          <p:cNvSpPr txBox="1"/>
          <p:nvPr/>
        </p:nvSpPr>
        <p:spPr>
          <a:xfrm>
            <a:off x="8247888" y="4617720"/>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Because entry is structured, cadre, gender and community distributions plot themselves — no separate compilation.</a:t>
            </a:r>
            <a:endParaRPr lang="en-US" sz="1100" dirty="0"/>
          </a:p>
        </p:txBody>
      </p:sp>
      <p:sp>
        <p:nvSpPr>
          <p:cNvPr id="17" name="anim07f"/>
          <p:cNvSpPr txBox="1"/>
          <p:nvPr/>
        </p:nvSpPr>
        <p:spPr>
          <a:xfrm>
            <a:off x="7607808" y="5449824"/>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Profile verification workflow</a:t>
            </a:r>
            <a:endParaRPr lang="en-US" sz="950" dirty="0"/>
          </a:p>
        </p:txBody>
      </p:sp>
      <p:sp>
        <p:nvSpPr>
          <p:cNvPr id="18" name="anim07f"/>
          <p:cNvSpPr txBox="1"/>
          <p:nvPr/>
        </p:nvSpPr>
        <p:spPr>
          <a:xfrm>
            <a:off x="9689440" y="5449824"/>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Research guides tracked</a:t>
            </a:r>
            <a:endParaRPr lang="en-US" sz="950" dirty="0"/>
          </a:p>
        </p:txBody>
      </p:sp>
      <p:sp>
        <p:nvSpPr>
          <p:cNvPr id="19" name="anim08f"/>
          <p:cNvSpPr txBox="1"/>
          <p:nvPr/>
        </p:nvSpPr>
        <p:spPr>
          <a:xfrm>
            <a:off x="7607808" y="5833872"/>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Download any chart</a:t>
            </a:r>
            <a:endParaRPr lang="en-US" sz="950" dirty="0"/>
          </a:p>
        </p:txBody>
      </p:sp>
      <p:sp>
        <p:nvSpPr>
          <p:cNvPr id="20" name="anim08f"/>
          <p:cNvSpPr txBox="1"/>
          <p:nvPr/>
        </p:nvSpPr>
        <p:spPr>
          <a:xfrm>
            <a:off x="9689440" y="5833872"/>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Dashboard, list &amp; details views</a:t>
            </a:r>
            <a:endParaRPr lang="en-US" sz="950" dirty="0"/>
          </a:p>
        </p:txBody>
      </p:sp>
      <p:pic>
        <p:nvPicPr>
          <p:cNvPr id="21" name="Image 4" descr="/home/claude/assets/brand_mark_sm.png">    </p:cNvPr>
          <p:cNvPicPr>
            <a:picLocks noChangeAspect="1"/>
          </p:cNvPicPr>
          <p:nvPr/>
        </p:nvPicPr>
        <p:blipFill>
          <a:blip r:embed="rId6"/>
          <a:stretch>
            <a:fillRect/>
          </a:stretch>
        </p:blipFill>
        <p:spPr>
          <a:xfrm>
            <a:off x="11277295" y="6446520"/>
            <a:ext cx="210312" cy="243230"/>
          </a:xfrm>
          <a:prstGeom prst="rect">
            <a:avLst/>
          </a:prstGeom>
        </p:spPr>
      </p:pic>
      <p:sp>
        <p:nvSpPr>
          <p:cNvPr id="22" name="Text 15"/>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12</a:t>
            </a:r>
            <a:endParaRPr lang="en-US" sz="1000" dirty="0"/>
          </a:p>
        </p:txBody>
      </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14" fill="hold">
                            <p:stCondLst>
                              <p:cond delay="360"/>
                            </p:stCondLst>
                            <p:childTnLst>
                              <p:par>
                                <p:cTn id="113"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640"/>
                                        <p:tgtEl>
                                          <p:spTgt spid="4"/>
                                        </p:tgtEl>
                                      </p:cBhvr>
                                    </p:animEffect>
                                    <p:anim calcmode="lin" valueType="num">
                                      <p:cBhvr additive="base">
                                        <p:cTn id="112" dur="640" fill="hold"/>
                                        <p:tgtEl>
                                          <p:spTgt spid="4"/>
                                        </p:tgtEl>
                                        <p:attrNameLst>
                                          <p:attrName>ppt_x</p:attrName>
                                        </p:attrNameLst>
                                      </p:cBhvr>
                                      <p:tavLst>
                                        <p:tav tm="0">
                                          <p:val>
                                            <p:strVal val="#ppt_x-0.035"/>
                                          </p:val>
                                        </p:tav>
                                        <p:tav tm="100000">
                                          <p:val>
                                            <p:strVal val="#ppt_x"/>
                                          </p:val>
                                        </p:tav>
                                      </p:tavLst>
                                    </p:anim>
                                  </p:childTnLst>
                                </p:cTn>
                              </p:par>
                            </p:childTnLst>
                          </p:cTn>
                        </p:par>
                        <p:par>
                          <p:cTn id="131" fill="hold">
                            <p:stCondLst>
                              <p:cond delay="540"/>
                            </p:stCondLst>
                            <p:childTnLst>
                              <p:par>
                                <p:cTn id="118" presetID="10" presetClass="entr" presetSubtype="0" fill="hold" grpId="0" nodeType="withEffect">
                                  <p:stCondLst>
                                    <p:cond delay="0"/>
                                  </p:stCondLst>
                                  <p:childTnLst>
                                    <p:set>
                                      <p:cBhvr>
                                        <p:cTn id="115" dur="1" fill="hold">
                                          <p:stCondLst>
                                            <p:cond delay="0"/>
                                          </p:stCondLst>
                                        </p:cTn>
                                        <p:tgtEl>
                                          <p:spTgt spid="5"/>
                                        </p:tgtEl>
                                        <p:attrNameLst>
                                          <p:attrName>style.visibility</p:attrName>
                                        </p:attrNameLst>
                                      </p:cBhvr>
                                      <p:to>
                                        <p:strVal val="visible"/>
                                      </p:to>
                                    </p:set>
                                    <p:animEffect transition="in" filter="fade">
                                      <p:cBhvr>
                                        <p:cTn id="116" dur="600"/>
                                        <p:tgtEl>
                                          <p:spTgt spid="5"/>
                                        </p:tgtEl>
                                      </p:cBhvr>
                                    </p:animEffect>
                                    <p:anim calcmode="lin" valueType="num">
                                      <p:cBhvr additive="base">
                                        <p:cTn id="117" dur="600" fill="hold"/>
                                        <p:tgtEl>
                                          <p:spTgt spid="5"/>
                                        </p:tgtEl>
                                        <p:attrNameLst>
                                          <p:attrName>ppt_y</p:attrName>
                                        </p:attrNameLst>
                                      </p:cBhvr>
                                      <p:tavLst>
                                        <p:tav tm="0">
                                          <p:val>
                                            <p:strVal val="#ppt_y+0.045"/>
                                          </p:val>
                                        </p:tav>
                                        <p:tav tm="100000">
                                          <p:val>
                                            <p:strVal val="#ppt_y"/>
                                          </p:val>
                                        </p:tav>
                                      </p:tavLst>
                                    </p:anim>
                                  </p:childTnLst>
                                </p:cTn>
                              </p:par>
                              <p:par>
                                <p:cTn id="122" presetID="10" presetClass="entr" presetSubtype="0" fill="hold" grpId="0" nodeType="withEffect">
                                  <p:stCondLst>
                                    <p:cond delay="0"/>
                                  </p:stCondLst>
                                  <p:childTnLst>
                                    <p:set>
                                      <p:cBhvr>
                                        <p:cTn id="119" dur="1" fill="hold">
                                          <p:stCondLst>
                                            <p:cond delay="0"/>
                                          </p:stCondLst>
                                        </p:cTn>
                                        <p:tgtEl>
                                          <p:spTgt spid="6"/>
                                        </p:tgtEl>
                                        <p:attrNameLst>
                                          <p:attrName>style.visibility</p:attrName>
                                        </p:attrNameLst>
                                      </p:cBhvr>
                                      <p:to>
                                        <p:strVal val="visible"/>
                                      </p:to>
                                    </p:set>
                                    <p:animEffect transition="in" filter="fade">
                                      <p:cBhvr>
                                        <p:cTn id="120" dur="600"/>
                                        <p:tgtEl>
                                          <p:spTgt spid="6"/>
                                        </p:tgtEl>
                                      </p:cBhvr>
                                    </p:animEffect>
                                    <p:anim calcmode="lin" valueType="num">
                                      <p:cBhvr additive="base">
                                        <p:cTn id="121" dur="600" fill="hold"/>
                                        <p:tgtEl>
                                          <p:spTgt spid="6"/>
                                        </p:tgtEl>
                                        <p:attrNameLst>
                                          <p:attrName>ppt_y</p:attrName>
                                        </p:attrNameLst>
                                      </p:cBhvr>
                                      <p:tavLst>
                                        <p:tav tm="0">
                                          <p:val>
                                            <p:strVal val="#ppt_y+0.045"/>
                                          </p:val>
                                        </p:tav>
                                        <p:tav tm="100000">
                                          <p:val>
                                            <p:strVal val="#ppt_y"/>
                                          </p:val>
                                        </p:tav>
                                      </p:tavLst>
                                    </p:anim>
                                  </p:childTnLst>
                                </p:cTn>
                              </p:par>
                              <p:par>
                                <p:cTn id="126" presetID="10" presetClass="entr" presetSubtype="0" fill="hold" grpId="0" nodeType="withEffect">
                                  <p:stCondLst>
                                    <p:cond delay="0"/>
                                  </p:stCondLst>
                                  <p:childTnLst>
                                    <p:set>
                                      <p:cBhvr>
                                        <p:cTn id="123" dur="1" fill="hold">
                                          <p:stCondLst>
                                            <p:cond delay="0"/>
                                          </p:stCondLst>
                                        </p:cTn>
                                        <p:tgtEl>
                                          <p:spTgt spid="7"/>
                                        </p:tgtEl>
                                        <p:attrNameLst>
                                          <p:attrName>style.visibility</p:attrName>
                                        </p:attrNameLst>
                                      </p:cBhvr>
                                      <p:to>
                                        <p:strVal val="visible"/>
                                      </p:to>
                                    </p:set>
                                    <p:animEffect transition="in" filter="fade">
                                      <p:cBhvr>
                                        <p:cTn id="124" dur="600"/>
                                        <p:tgtEl>
                                          <p:spTgt spid="7"/>
                                        </p:tgtEl>
                                      </p:cBhvr>
                                    </p:animEffect>
                                    <p:anim calcmode="lin" valueType="num">
                                      <p:cBhvr additive="base">
                                        <p:cTn id="125" dur="600" fill="hold"/>
                                        <p:tgtEl>
                                          <p:spTgt spid="7"/>
                                        </p:tgtEl>
                                        <p:attrNameLst>
                                          <p:attrName>ppt_y</p:attrName>
                                        </p:attrNameLst>
                                      </p:cBhvr>
                                      <p:tavLst>
                                        <p:tav tm="0">
                                          <p:val>
                                            <p:strVal val="#ppt_y+0.045"/>
                                          </p:val>
                                        </p:tav>
                                        <p:tav tm="100000">
                                          <p:val>
                                            <p:strVal val="#ppt_y"/>
                                          </p:val>
                                        </p:tav>
                                      </p:tavLst>
                                    </p:anim>
                                  </p:childTnLst>
                                </p:cTn>
                              </p:par>
                              <p:par>
                                <p:cTn id="130" presetID="10" presetClass="entr" presetSubtype="0" fill="hold" grpId="0" nodeType="withEffect">
                                  <p:stCondLst>
                                    <p:cond delay="0"/>
                                  </p:stCondLst>
                                  <p:childTnLst>
                                    <p:set>
                                      <p:cBhvr>
                                        <p:cTn id="127" dur="1" fill="hold">
                                          <p:stCondLst>
                                            <p:cond delay="0"/>
                                          </p:stCondLst>
                                        </p:cTn>
                                        <p:tgtEl>
                                          <p:spTgt spid="8"/>
                                        </p:tgtEl>
                                        <p:attrNameLst>
                                          <p:attrName>style.visibility</p:attrName>
                                        </p:attrNameLst>
                                      </p:cBhvr>
                                      <p:to>
                                        <p:strVal val="visible"/>
                                      </p:to>
                                    </p:set>
                                    <p:animEffect transition="in" filter="fade">
                                      <p:cBhvr>
                                        <p:cTn id="128" dur="600"/>
                                        <p:tgtEl>
                                          <p:spTgt spid="8"/>
                                        </p:tgtEl>
                                      </p:cBhvr>
                                    </p:animEffect>
                                    <p:anim calcmode="lin" valueType="num">
                                      <p:cBhvr additive="base">
                                        <p:cTn id="129" dur="600" fill="hold"/>
                                        <p:tgtEl>
                                          <p:spTgt spid="8"/>
                                        </p:tgtEl>
                                        <p:attrNameLst>
                                          <p:attrName>ppt_y</p:attrName>
                                        </p:attrNameLst>
                                      </p:cBhvr>
                                      <p:tavLst>
                                        <p:tav tm="0">
                                          <p:val>
                                            <p:strVal val="#ppt_y+0.045"/>
                                          </p:val>
                                        </p:tav>
                                        <p:tav tm="100000">
                                          <p:val>
                                            <p:strVal val="#ppt_y"/>
                                          </p:val>
                                        </p:tav>
                                      </p:tavLst>
                                    </p:anim>
                                  </p:childTnLst>
                                </p:cTn>
                              </p:par>
                            </p:childTnLst>
                          </p:cTn>
                        </p:par>
                        <p:par>
                          <p:cTn id="148" fill="hold">
                            <p:stCondLst>
                              <p:cond delay="720"/>
                            </p:stCondLst>
                            <p:childTnLst>
                              <p:par>
                                <p:cTn id="135" presetID="10" presetClass="entr" presetSubtype="0" fill="hold" grpId="0" nodeType="withEffect">
                                  <p:stCondLst>
                                    <p:cond delay="0"/>
                                  </p:stCondLst>
                                  <p:childTnLst>
                                    <p:set>
                                      <p:cBhvr>
                                        <p:cTn id="132" dur="1" fill="hold">
                                          <p:stCondLst>
                                            <p:cond delay="0"/>
                                          </p:stCondLst>
                                        </p:cTn>
                                        <p:tgtEl>
                                          <p:spTgt spid="9"/>
                                        </p:tgtEl>
                                        <p:attrNameLst>
                                          <p:attrName>style.visibility</p:attrName>
                                        </p:attrNameLst>
                                      </p:cBhvr>
                                      <p:to>
                                        <p:strVal val="visible"/>
                                      </p:to>
                                    </p:set>
                                    <p:animEffect transition="in" filter="fade">
                                      <p:cBhvr>
                                        <p:cTn id="133" dur="600"/>
                                        <p:tgtEl>
                                          <p:spTgt spid="9"/>
                                        </p:tgtEl>
                                      </p:cBhvr>
                                    </p:animEffect>
                                    <p:anim calcmode="lin" valueType="num">
                                      <p:cBhvr additive="base">
                                        <p:cTn id="134" dur="600" fill="hold"/>
                                        <p:tgtEl>
                                          <p:spTgt spid="9"/>
                                        </p:tgtEl>
                                        <p:attrNameLst>
                                          <p:attrName>ppt_y</p:attrName>
                                        </p:attrNameLst>
                                      </p:cBhvr>
                                      <p:tavLst>
                                        <p:tav tm="0">
                                          <p:val>
                                            <p:strVal val="#ppt_y+0.045"/>
                                          </p:val>
                                        </p:tav>
                                        <p:tav tm="100000">
                                          <p:val>
                                            <p:strVal val="#ppt_y"/>
                                          </p:val>
                                        </p:tav>
                                      </p:tavLst>
                                    </p:anim>
                                  </p:childTnLst>
                                </p:cTn>
                              </p:par>
                              <p:par>
                                <p:cTn id="139" presetID="10" presetClass="entr" presetSubtype="0" fill="hold" grpId="0" nodeType="withEffect">
                                  <p:stCondLst>
                                    <p:cond delay="0"/>
                                  </p:stCondLst>
                                  <p:childTnLst>
                                    <p:set>
                                      <p:cBhvr>
                                        <p:cTn id="136" dur="1" fill="hold">
                                          <p:stCondLst>
                                            <p:cond delay="0"/>
                                          </p:stCondLst>
                                        </p:cTn>
                                        <p:tgtEl>
                                          <p:spTgt spid="10"/>
                                        </p:tgtEl>
                                        <p:attrNameLst>
                                          <p:attrName>style.visibility</p:attrName>
                                        </p:attrNameLst>
                                      </p:cBhvr>
                                      <p:to>
                                        <p:strVal val="visible"/>
                                      </p:to>
                                    </p:set>
                                    <p:animEffect transition="in" filter="fade">
                                      <p:cBhvr>
                                        <p:cTn id="137" dur="600"/>
                                        <p:tgtEl>
                                          <p:spTgt spid="10"/>
                                        </p:tgtEl>
                                      </p:cBhvr>
                                    </p:animEffect>
                                    <p:anim calcmode="lin" valueType="num">
                                      <p:cBhvr additive="base">
                                        <p:cTn id="138" dur="600" fill="hold"/>
                                        <p:tgtEl>
                                          <p:spTgt spid="10"/>
                                        </p:tgtEl>
                                        <p:attrNameLst>
                                          <p:attrName>ppt_y</p:attrName>
                                        </p:attrNameLst>
                                      </p:cBhvr>
                                      <p:tavLst>
                                        <p:tav tm="0">
                                          <p:val>
                                            <p:strVal val="#ppt_y+0.045"/>
                                          </p:val>
                                        </p:tav>
                                        <p:tav tm="100000">
                                          <p:val>
                                            <p:strVal val="#ppt_y"/>
                                          </p:val>
                                        </p:tav>
                                      </p:tavLst>
                                    </p:anim>
                                  </p:childTnLst>
                                </p:cTn>
                              </p:par>
                              <p:par>
                                <p:cTn id="143" presetID="10" presetClass="entr" presetSubtype="0" fill="hold" grpId="0" nodeType="withEffect">
                                  <p:stCondLst>
                                    <p:cond delay="0"/>
                                  </p:stCondLst>
                                  <p:childTnLst>
                                    <p:set>
                                      <p:cBhvr>
                                        <p:cTn id="140" dur="1" fill="hold">
                                          <p:stCondLst>
                                            <p:cond delay="0"/>
                                          </p:stCondLst>
                                        </p:cTn>
                                        <p:tgtEl>
                                          <p:spTgt spid="11"/>
                                        </p:tgtEl>
                                        <p:attrNameLst>
                                          <p:attrName>style.visibility</p:attrName>
                                        </p:attrNameLst>
                                      </p:cBhvr>
                                      <p:to>
                                        <p:strVal val="visible"/>
                                      </p:to>
                                    </p:set>
                                    <p:animEffect transition="in" filter="fade">
                                      <p:cBhvr>
                                        <p:cTn id="141" dur="600"/>
                                        <p:tgtEl>
                                          <p:spTgt spid="11"/>
                                        </p:tgtEl>
                                      </p:cBhvr>
                                    </p:animEffect>
                                    <p:anim calcmode="lin" valueType="num">
                                      <p:cBhvr additive="base">
                                        <p:cTn id="142" dur="600" fill="hold"/>
                                        <p:tgtEl>
                                          <p:spTgt spid="11"/>
                                        </p:tgtEl>
                                        <p:attrNameLst>
                                          <p:attrName>ppt_y</p:attrName>
                                        </p:attrNameLst>
                                      </p:cBhvr>
                                      <p:tavLst>
                                        <p:tav tm="0">
                                          <p:val>
                                            <p:strVal val="#ppt_y+0.045"/>
                                          </p:val>
                                        </p:tav>
                                        <p:tav tm="100000">
                                          <p:val>
                                            <p:strVal val="#ppt_y"/>
                                          </p:val>
                                        </p:tav>
                                      </p:tavLst>
                                    </p:anim>
                                  </p:childTnLst>
                                </p:cTn>
                              </p:par>
                              <p:par>
                                <p:cTn id="147" presetID="10" presetClass="entr" presetSubtype="0" fill="hold" grpId="0" nodeType="withEffect">
                                  <p:stCondLst>
                                    <p:cond delay="0"/>
                                  </p:stCondLst>
                                  <p:childTnLst>
                                    <p:set>
                                      <p:cBhvr>
                                        <p:cTn id="144" dur="1" fill="hold">
                                          <p:stCondLst>
                                            <p:cond delay="0"/>
                                          </p:stCondLst>
                                        </p:cTn>
                                        <p:tgtEl>
                                          <p:spTgt spid="12"/>
                                        </p:tgtEl>
                                        <p:attrNameLst>
                                          <p:attrName>style.visibility</p:attrName>
                                        </p:attrNameLst>
                                      </p:cBhvr>
                                      <p:to>
                                        <p:strVal val="visible"/>
                                      </p:to>
                                    </p:set>
                                    <p:animEffect transition="in" filter="fade">
                                      <p:cBhvr>
                                        <p:cTn id="145" dur="600"/>
                                        <p:tgtEl>
                                          <p:spTgt spid="12"/>
                                        </p:tgtEl>
                                      </p:cBhvr>
                                    </p:animEffect>
                                    <p:anim calcmode="lin" valueType="num">
                                      <p:cBhvr additive="base">
                                        <p:cTn id="146" dur="600" fill="hold"/>
                                        <p:tgtEl>
                                          <p:spTgt spid="12"/>
                                        </p:tgtEl>
                                        <p:attrNameLst>
                                          <p:attrName>ppt_y</p:attrName>
                                        </p:attrNameLst>
                                      </p:cBhvr>
                                      <p:tavLst>
                                        <p:tav tm="0">
                                          <p:val>
                                            <p:strVal val="#ppt_y+0.045"/>
                                          </p:val>
                                        </p:tav>
                                        <p:tav tm="100000">
                                          <p:val>
                                            <p:strVal val="#ppt_y"/>
                                          </p:val>
                                        </p:tav>
                                      </p:tavLst>
                                    </p:anim>
                                  </p:childTnLst>
                                </p:cTn>
                              </p:par>
                            </p:childTnLst>
                          </p:cTn>
                        </p:par>
                        <p:par>
                          <p:cTn id="165" fill="hold">
                            <p:stCondLst>
                              <p:cond delay="900"/>
                            </p:stCondLst>
                            <p:childTnLst>
                              <p:par>
                                <p:cTn id="152" presetID="10" presetClass="entr" presetSubtype="0" fill="hold" grpId="0" nodeType="withEffect">
                                  <p:stCondLst>
                                    <p:cond delay="0"/>
                                  </p:stCondLst>
                                  <p:childTnLst>
                                    <p:set>
                                      <p:cBhvr>
                                        <p:cTn id="149" dur="1" fill="hold">
                                          <p:stCondLst>
                                            <p:cond delay="0"/>
                                          </p:stCondLst>
                                        </p:cTn>
                                        <p:tgtEl>
                                          <p:spTgt spid="13"/>
                                        </p:tgtEl>
                                        <p:attrNameLst>
                                          <p:attrName>style.visibility</p:attrName>
                                        </p:attrNameLst>
                                      </p:cBhvr>
                                      <p:to>
                                        <p:strVal val="visible"/>
                                      </p:to>
                                    </p:set>
                                    <p:animEffect transition="in" filter="fade">
                                      <p:cBhvr>
                                        <p:cTn id="150" dur="600"/>
                                        <p:tgtEl>
                                          <p:spTgt spid="13"/>
                                        </p:tgtEl>
                                      </p:cBhvr>
                                    </p:animEffect>
                                    <p:anim calcmode="lin" valueType="num">
                                      <p:cBhvr additive="base">
                                        <p:cTn id="151" dur="600" fill="hold"/>
                                        <p:tgtEl>
                                          <p:spTgt spid="13"/>
                                        </p:tgtEl>
                                        <p:attrNameLst>
                                          <p:attrName>ppt_y</p:attrName>
                                        </p:attrNameLst>
                                      </p:cBhvr>
                                      <p:tavLst>
                                        <p:tav tm="0">
                                          <p:val>
                                            <p:strVal val="#ppt_y+0.045"/>
                                          </p:val>
                                        </p:tav>
                                        <p:tav tm="100000">
                                          <p:val>
                                            <p:strVal val="#ppt_y"/>
                                          </p:val>
                                        </p:tav>
                                      </p:tavLst>
                                    </p:anim>
                                  </p:childTnLst>
                                </p:cTn>
                              </p:par>
                              <p:par>
                                <p:cTn id="156" presetID="10" presetClass="entr" presetSubtype="0" fill="hold" grpId="0" nodeType="withEffect">
                                  <p:stCondLst>
                                    <p:cond delay="0"/>
                                  </p:stCondLst>
                                  <p:childTnLst>
                                    <p:set>
                                      <p:cBhvr>
                                        <p:cTn id="153" dur="1" fill="hold">
                                          <p:stCondLst>
                                            <p:cond delay="0"/>
                                          </p:stCondLst>
                                        </p:cTn>
                                        <p:tgtEl>
                                          <p:spTgt spid="14"/>
                                        </p:tgtEl>
                                        <p:attrNameLst>
                                          <p:attrName>style.visibility</p:attrName>
                                        </p:attrNameLst>
                                      </p:cBhvr>
                                      <p:to>
                                        <p:strVal val="visible"/>
                                      </p:to>
                                    </p:set>
                                    <p:animEffect transition="in" filter="fade">
                                      <p:cBhvr>
                                        <p:cTn id="154" dur="600"/>
                                        <p:tgtEl>
                                          <p:spTgt spid="14"/>
                                        </p:tgtEl>
                                      </p:cBhvr>
                                    </p:animEffect>
                                    <p:anim calcmode="lin" valueType="num">
                                      <p:cBhvr additive="base">
                                        <p:cTn id="155" dur="600" fill="hold"/>
                                        <p:tgtEl>
                                          <p:spTgt spid="14"/>
                                        </p:tgtEl>
                                        <p:attrNameLst>
                                          <p:attrName>ppt_y</p:attrName>
                                        </p:attrNameLst>
                                      </p:cBhvr>
                                      <p:tavLst>
                                        <p:tav tm="0">
                                          <p:val>
                                            <p:strVal val="#ppt_y+0.045"/>
                                          </p:val>
                                        </p:tav>
                                        <p:tav tm="100000">
                                          <p:val>
                                            <p:strVal val="#ppt_y"/>
                                          </p:val>
                                        </p:tav>
                                      </p:tavLst>
                                    </p:anim>
                                  </p:childTnLst>
                                </p:cTn>
                              </p:par>
                              <p:par>
                                <p:cTn id="160" presetID="10" presetClass="entr" presetSubtype="0" fill="hold" grpId="0" nodeType="withEffect">
                                  <p:stCondLst>
                                    <p:cond delay="0"/>
                                  </p:stCondLst>
                                  <p:childTnLst>
                                    <p:set>
                                      <p:cBhvr>
                                        <p:cTn id="157" dur="1" fill="hold">
                                          <p:stCondLst>
                                            <p:cond delay="0"/>
                                          </p:stCondLst>
                                        </p:cTn>
                                        <p:tgtEl>
                                          <p:spTgt spid="15"/>
                                        </p:tgtEl>
                                        <p:attrNameLst>
                                          <p:attrName>style.visibility</p:attrName>
                                        </p:attrNameLst>
                                      </p:cBhvr>
                                      <p:to>
                                        <p:strVal val="visible"/>
                                      </p:to>
                                    </p:set>
                                    <p:animEffect transition="in" filter="fade">
                                      <p:cBhvr>
                                        <p:cTn id="158" dur="600"/>
                                        <p:tgtEl>
                                          <p:spTgt spid="15"/>
                                        </p:tgtEl>
                                      </p:cBhvr>
                                    </p:animEffect>
                                    <p:anim calcmode="lin" valueType="num">
                                      <p:cBhvr additive="base">
                                        <p:cTn id="159" dur="600" fill="hold"/>
                                        <p:tgtEl>
                                          <p:spTgt spid="15"/>
                                        </p:tgtEl>
                                        <p:attrNameLst>
                                          <p:attrName>ppt_y</p:attrName>
                                        </p:attrNameLst>
                                      </p:cBhvr>
                                      <p:tavLst>
                                        <p:tav tm="0">
                                          <p:val>
                                            <p:strVal val="#ppt_y+0.045"/>
                                          </p:val>
                                        </p:tav>
                                        <p:tav tm="100000">
                                          <p:val>
                                            <p:strVal val="#ppt_y"/>
                                          </p:val>
                                        </p:tav>
                                      </p:tavLst>
                                    </p:anim>
                                  </p:childTnLst>
                                </p:cTn>
                              </p:par>
                              <p:par>
                                <p:cTn id="164" presetID="10" presetClass="entr" presetSubtype="0" fill="hold" grpId="0" nodeType="withEffect">
                                  <p:stCondLst>
                                    <p:cond delay="0"/>
                                  </p:stCondLst>
                                  <p:childTnLst>
                                    <p:set>
                                      <p:cBhvr>
                                        <p:cTn id="161" dur="1" fill="hold">
                                          <p:stCondLst>
                                            <p:cond delay="0"/>
                                          </p:stCondLst>
                                        </p:cTn>
                                        <p:tgtEl>
                                          <p:spTgt spid="16"/>
                                        </p:tgtEl>
                                        <p:attrNameLst>
                                          <p:attrName>style.visibility</p:attrName>
                                        </p:attrNameLst>
                                      </p:cBhvr>
                                      <p:to>
                                        <p:strVal val="visible"/>
                                      </p:to>
                                    </p:set>
                                    <p:animEffect transition="in" filter="fade">
                                      <p:cBhvr>
                                        <p:cTn id="162" dur="600"/>
                                        <p:tgtEl>
                                          <p:spTgt spid="16"/>
                                        </p:tgtEl>
                                      </p:cBhvr>
                                    </p:animEffect>
                                    <p:anim calcmode="lin" valueType="num">
                                      <p:cBhvr additive="base">
                                        <p:cTn id="163" dur="600" fill="hold"/>
                                        <p:tgtEl>
                                          <p:spTgt spid="16"/>
                                        </p:tgtEl>
                                        <p:attrNameLst>
                                          <p:attrName>ppt_y</p:attrName>
                                        </p:attrNameLst>
                                      </p:cBhvr>
                                      <p:tavLst>
                                        <p:tav tm="0">
                                          <p:val>
                                            <p:strVal val="#ppt_y+0.045"/>
                                          </p:val>
                                        </p:tav>
                                        <p:tav tm="100000">
                                          <p:val>
                                            <p:strVal val="#ppt_y"/>
                                          </p:val>
                                        </p:tav>
                                      </p:tavLst>
                                    </p:anim>
                                  </p:childTnLst>
                                </p:cTn>
                              </p:par>
                            </p:childTnLst>
                          </p:cTn>
                        </p:par>
                        <p:par>
                          <p:cTn id="172" fill="hold">
                            <p:stCondLst>
                              <p:cond delay="1080"/>
                            </p:stCondLst>
                            <p:childTnLst>
                              <p:par>
                                <p:cTn id="168" presetID="10" presetClass="entr" presetSubtype="0" fill="hold" grpId="0" nodeType="withEffect">
                                  <p:stCondLst>
                                    <p:cond delay="0"/>
                                  </p:stCondLst>
                                  <p:childTnLst>
                                    <p:set>
                                      <p:cBhvr>
                                        <p:cTn id="166" dur="1" fill="hold">
                                          <p:stCondLst>
                                            <p:cond delay="0"/>
                                          </p:stCondLst>
                                        </p:cTn>
                                        <p:tgtEl>
                                          <p:spTgt spid="17"/>
                                        </p:tgtEl>
                                        <p:attrNameLst>
                                          <p:attrName>style.visibility</p:attrName>
                                        </p:attrNameLst>
                                      </p:cBhvr>
                                      <p:to>
                                        <p:strVal val="visible"/>
                                      </p:to>
                                    </p:set>
                                    <p:animEffect transition="in" filter="fade">
                                      <p:cBhvr>
                                        <p:cTn id="167" dur="520"/>
                                        <p:tgtEl>
                                          <p:spTgt spid="17"/>
                                        </p:tgtEl>
                                      </p:cBhvr>
                                    </p:animEffect>
                                  </p:childTnLst>
                                </p:cTn>
                              </p:par>
                              <p:par>
                                <p:cTn id="171" presetID="10" presetClass="entr" presetSubtype="0" fill="hold" grpId="0" nodeType="withEffect">
                                  <p:stCondLst>
                                    <p:cond delay="0"/>
                                  </p:stCondLst>
                                  <p:childTnLst>
                                    <p:set>
                                      <p:cBhvr>
                                        <p:cTn id="169" dur="1" fill="hold">
                                          <p:stCondLst>
                                            <p:cond delay="0"/>
                                          </p:stCondLst>
                                        </p:cTn>
                                        <p:tgtEl>
                                          <p:spTgt spid="18"/>
                                        </p:tgtEl>
                                        <p:attrNameLst>
                                          <p:attrName>style.visibility</p:attrName>
                                        </p:attrNameLst>
                                      </p:cBhvr>
                                      <p:to>
                                        <p:strVal val="visible"/>
                                      </p:to>
                                    </p:set>
                                    <p:animEffect transition="in" filter="fade">
                                      <p:cBhvr>
                                        <p:cTn id="170" dur="520"/>
                                        <p:tgtEl>
                                          <p:spTgt spid="18"/>
                                        </p:tgtEl>
                                      </p:cBhvr>
                                    </p:animEffect>
                                  </p:childTnLst>
                                </p:cTn>
                              </p:par>
                            </p:childTnLst>
                          </p:cTn>
                        </p:par>
                        <p:par>
                          <p:cTn id="179" fill="hold">
                            <p:stCondLst>
                              <p:cond delay="1260"/>
                            </p:stCondLst>
                            <p:childTnLst>
                              <p:par>
                                <p:cTn id="175" presetID="10" presetClass="entr" presetSubtype="0" fill="hold" grpId="0" nodeType="withEffect">
                                  <p:stCondLst>
                                    <p:cond delay="0"/>
                                  </p:stCondLst>
                                  <p:childTnLst>
                                    <p:set>
                                      <p:cBhvr>
                                        <p:cTn id="173" dur="1" fill="hold">
                                          <p:stCondLst>
                                            <p:cond delay="0"/>
                                          </p:stCondLst>
                                        </p:cTn>
                                        <p:tgtEl>
                                          <p:spTgt spid="19"/>
                                        </p:tgtEl>
                                        <p:attrNameLst>
                                          <p:attrName>style.visibility</p:attrName>
                                        </p:attrNameLst>
                                      </p:cBhvr>
                                      <p:to>
                                        <p:strVal val="visible"/>
                                      </p:to>
                                    </p:set>
                                    <p:animEffect transition="in" filter="fade">
                                      <p:cBhvr>
                                        <p:cTn id="174" dur="520"/>
                                        <p:tgtEl>
                                          <p:spTgt spid="19"/>
                                        </p:tgtEl>
                                      </p:cBhvr>
                                    </p:animEffect>
                                  </p:childTnLst>
                                </p:cTn>
                              </p:par>
                              <p:par>
                                <p:cTn id="178" presetID="10" presetClass="entr" presetSubtype="0" fill="hold" grpId="0" nodeType="withEffect">
                                  <p:stCondLst>
                                    <p:cond delay="0"/>
                                  </p:stCondLst>
                                  <p:childTnLst>
                                    <p:set>
                                      <p:cBhvr>
                                        <p:cTn id="176" dur="1" fill="hold">
                                          <p:stCondLst>
                                            <p:cond delay="0"/>
                                          </p:stCondLst>
                                        </p:cTn>
                                        <p:tgtEl>
                                          <p:spTgt spid="20"/>
                                        </p:tgtEl>
                                        <p:attrNameLst>
                                          <p:attrName>style.visibility</p:attrName>
                                        </p:attrNameLst>
                                      </p:cBhvr>
                                      <p:to>
                                        <p:strVal val="visible"/>
                                      </p:to>
                                    </p:set>
                                    <p:animEffect transition="in" filter="fade">
                                      <p:cBhvr>
                                        <p:cTn id="177" dur="52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512064"/>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DEANERY MANAGEMENT</a:t>
            </a:r>
            <a:endParaRPr lang="en-US" sz="1100" dirty="0"/>
          </a:p>
        </p:txBody>
      </p:sp>
      <p:sp>
        <p:nvSpPr>
          <p:cNvPr id="3" name="anim02u"/>
          <p:cNvSpPr txBox="1"/>
          <p:nvPr/>
        </p:nvSpPr>
        <p:spPr>
          <a:xfrm>
            <a:off x="566928" y="841248"/>
            <a:ext cx="10058400" cy="731520"/>
          </a:xfrm>
          <a:prstGeom prst="rect">
            <a:avLst/>
          </a:prstGeom>
          <a:noFill/>
          <a:ln/>
        </p:spPr>
        <p:txBody>
          <a:bodyPr wrap="square" lIns="0" tIns="0" rIns="0" bIns="0" rtlCol="0" anchor="t"/>
          <a:lstStyle/>
          <a:p>
            <a:pPr indent="0" marL="0">
              <a:lnSpc>
                <a:spcPct val="108000"/>
              </a:lnSpc>
              <a:buNone/>
            </a:pPr>
            <a:r>
              <a:rPr lang="en-US" sz="3000" b="1" dirty="0">
                <a:solidFill>
                  <a:srgbClr val="1B1140"/>
                </a:solidFill>
                <a:latin typeface="Arial" pitchFamily="34" charset="0"/>
                <a:ea typeface="Arial" pitchFamily="34" charset="-122"/>
                <a:cs typeface="Arial" pitchFamily="34" charset="-120"/>
              </a:rPr>
              <a:t>Governance modelled the way your college is run.</a:t>
            </a:r>
            <a:endParaRPr lang="en-US" sz="3000" dirty="0"/>
          </a:p>
        </p:txBody>
      </p:sp>
      <p:pic>
        <p:nvPicPr>
          <p:cNvPr id="4" name="anim03r" descr="/home/claude/assets/win_deanery.png">    </p:cNvPr>
          <p:cNvPicPr>
            <a:picLocks noChangeAspect="1"/>
          </p:cNvPicPr>
          <p:nvPr/>
        </p:nvPicPr>
        <p:blipFill>
          <a:blip r:embed="rId2"/>
          <a:stretch>
            <a:fillRect/>
          </a:stretch>
        </p:blipFill>
        <p:spPr>
          <a:xfrm>
            <a:off x="4967935" y="1883664"/>
            <a:ext cx="6656832" cy="3432658"/>
          </a:xfrm>
          <a:prstGeom prst="rect">
            <a:avLst/>
          </a:prstGeom>
          <a:effectLst>
            <a:outerShdw sx="100000" sy="100000" kx="0" ky="0" algn="bl" rotWithShape="0" blurRad="355600" dist="114300" dir="5400000">
              <a:srgbClr val="2A1B54">
                <a:alpha val="22000"/>
              </a:srgbClr>
            </a:outerShdw>
          </a:effectLst>
        </p:spPr>
      </p:pic>
      <p:sp>
        <p:nvSpPr>
          <p:cNvPr id="5" name="anim04u"/>
          <p:cNvSpPr/>
          <p:nvPr/>
        </p:nvSpPr>
        <p:spPr>
          <a:xfrm>
            <a:off x="566928" y="1883664"/>
            <a:ext cx="420624" cy="420624"/>
          </a:xfrm>
          <a:prstGeom prst="roundRect">
            <a:avLst>
              <a:gd name="adj" fmla="val 30000"/>
            </a:avLst>
          </a:prstGeom>
          <a:solidFill>
            <a:srgbClr val="5B21B6"/>
          </a:solidFill>
          <a:ln/>
          <a:effectLst>
            <a:outerShdw sx="100000" sy="100000" kx="0" ky="0" algn="bl" rotWithShape="0" blurRad="152400" dist="38100" dir="5400000">
              <a:srgbClr val="5B21B6">
                <a:alpha val="22000"/>
              </a:srgbClr>
            </a:outerShdw>
          </a:effectLst>
        </p:spPr>
      </p:sp>
      <p:pic>
        <p:nvPicPr>
          <p:cNvPr id="6" name="anim04u" descr="/home/claude/assets/icons/Crown_w.png">    </p:cNvPr>
          <p:cNvPicPr>
            <a:picLocks noChangeAspect="1"/>
          </p:cNvPicPr>
          <p:nvPr/>
        </p:nvPicPr>
        <p:blipFill>
          <a:blip r:embed="rId3"/>
          <a:stretch>
            <a:fillRect/>
          </a:stretch>
        </p:blipFill>
        <p:spPr>
          <a:xfrm>
            <a:off x="667878" y="1984614"/>
            <a:ext cx="218724" cy="218724"/>
          </a:xfrm>
          <a:prstGeom prst="rect">
            <a:avLst/>
          </a:prstGeom>
        </p:spPr>
      </p:pic>
      <p:sp>
        <p:nvSpPr>
          <p:cNvPr id="7" name="anim04u"/>
          <p:cNvSpPr txBox="1"/>
          <p:nvPr/>
        </p:nvSpPr>
        <p:spPr>
          <a:xfrm>
            <a:off x="1207008" y="1856232"/>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Deans as first-class entities</a:t>
            </a:r>
            <a:endParaRPr lang="en-US" sz="1250" dirty="0"/>
          </a:p>
        </p:txBody>
      </p:sp>
      <p:sp>
        <p:nvSpPr>
          <p:cNvPr id="8" name="anim04u"/>
          <p:cNvSpPr txBox="1"/>
          <p:nvPr/>
        </p:nvSpPr>
        <p:spPr>
          <a:xfrm>
            <a:off x="1207008" y="2167128"/>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Research &amp; Development, International Programmes, Sciences, Humanities, Women Affairs, Student Affairs — each with a code and a sitting dean.</a:t>
            </a:r>
            <a:endParaRPr lang="en-US" sz="1100" dirty="0"/>
          </a:p>
        </p:txBody>
      </p:sp>
      <p:sp>
        <p:nvSpPr>
          <p:cNvPr id="9" name="anim05u"/>
          <p:cNvSpPr/>
          <p:nvPr/>
        </p:nvSpPr>
        <p:spPr>
          <a:xfrm>
            <a:off x="566928" y="3108960"/>
            <a:ext cx="420624" cy="420624"/>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10" name="anim05u" descr="/home/claude/assets/icons/Network_w.png">    </p:cNvPr>
          <p:cNvPicPr>
            <a:picLocks noChangeAspect="1"/>
          </p:cNvPicPr>
          <p:nvPr/>
        </p:nvPicPr>
        <p:blipFill>
          <a:blip r:embed="rId4"/>
          <a:stretch>
            <a:fillRect/>
          </a:stretch>
        </p:blipFill>
        <p:spPr>
          <a:xfrm>
            <a:off x="667878" y="3209910"/>
            <a:ext cx="218724" cy="218724"/>
          </a:xfrm>
          <a:prstGeom prst="rect">
            <a:avLst/>
          </a:prstGeom>
        </p:spPr>
      </p:pic>
      <p:sp>
        <p:nvSpPr>
          <p:cNvPr id="11" name="anim05u"/>
          <p:cNvSpPr txBox="1"/>
          <p:nvPr/>
        </p:nvSpPr>
        <p:spPr>
          <a:xfrm>
            <a:off x="1207008" y="3081528"/>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Departments mapped to deaneries</a:t>
            </a:r>
            <a:endParaRPr lang="en-US" sz="1250" dirty="0"/>
          </a:p>
        </p:txBody>
      </p:sp>
      <p:sp>
        <p:nvSpPr>
          <p:cNvPr id="12" name="anim05u"/>
          <p:cNvSpPr txBox="1"/>
          <p:nvPr/>
        </p:nvSpPr>
        <p:spPr>
          <a:xfrm>
            <a:off x="1207008" y="3392424"/>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A dean sees the departments in their charge and only those, so delegation is a setting rather than a promise.</a:t>
            </a:r>
            <a:endParaRPr lang="en-US" sz="1100" dirty="0"/>
          </a:p>
        </p:txBody>
      </p:sp>
      <p:sp>
        <p:nvSpPr>
          <p:cNvPr id="13" name="anim06u"/>
          <p:cNvSpPr/>
          <p:nvPr/>
        </p:nvSpPr>
        <p:spPr>
          <a:xfrm>
            <a:off x="566928" y="4334256"/>
            <a:ext cx="420624" cy="420624"/>
          </a:xfrm>
          <a:prstGeom prst="roundRect">
            <a:avLst>
              <a:gd name="adj" fmla="val 30000"/>
            </a:avLst>
          </a:prstGeom>
          <a:solidFill>
            <a:srgbClr val="0E9F6E"/>
          </a:solidFill>
          <a:ln/>
          <a:effectLst>
            <a:outerShdw sx="100000" sy="100000" kx="0" ky="0" algn="bl" rotWithShape="0" blurRad="152400" dist="38100" dir="5400000">
              <a:srgbClr val="0E9F6E">
                <a:alpha val="22000"/>
              </a:srgbClr>
            </a:outerShdw>
          </a:effectLst>
        </p:spPr>
      </p:sp>
      <p:pic>
        <p:nvPicPr>
          <p:cNvPr id="14" name="anim06u" descr="/home/claude/assets/icons/RefreshCw_w.png">    </p:cNvPr>
          <p:cNvPicPr>
            <a:picLocks noChangeAspect="1"/>
          </p:cNvPicPr>
          <p:nvPr/>
        </p:nvPicPr>
        <p:blipFill>
          <a:blip r:embed="rId5"/>
          <a:stretch>
            <a:fillRect/>
          </a:stretch>
        </p:blipFill>
        <p:spPr>
          <a:xfrm>
            <a:off x="667878" y="4435206"/>
            <a:ext cx="218724" cy="218724"/>
          </a:xfrm>
          <a:prstGeom prst="rect">
            <a:avLst/>
          </a:prstGeom>
        </p:spPr>
      </p:pic>
      <p:sp>
        <p:nvSpPr>
          <p:cNvPr id="15" name="anim06u"/>
          <p:cNvSpPr txBox="1"/>
          <p:nvPr/>
        </p:nvSpPr>
        <p:spPr>
          <a:xfrm>
            <a:off x="1207008" y="4306824"/>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Change without a rebuild</a:t>
            </a:r>
            <a:endParaRPr lang="en-US" sz="1250" dirty="0"/>
          </a:p>
        </p:txBody>
      </p:sp>
      <p:sp>
        <p:nvSpPr>
          <p:cNvPr id="16" name="anim06u"/>
          <p:cNvSpPr txBox="1"/>
          <p:nvPr/>
        </p:nvSpPr>
        <p:spPr>
          <a:xfrm>
            <a:off x="1207008" y="4617720"/>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Create a deanery, reassign departments or hand over charge as ordinary operations — no vendor ticket required.</a:t>
            </a:r>
            <a:endParaRPr lang="en-US" sz="1100" dirty="0"/>
          </a:p>
        </p:txBody>
      </p:sp>
      <p:sp>
        <p:nvSpPr>
          <p:cNvPr id="17" name="anim07f"/>
          <p:cNvSpPr txBox="1"/>
          <p:nvPr/>
        </p:nvSpPr>
        <p:spPr>
          <a:xfrm>
            <a:off x="566928" y="5449824"/>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Custom deanery types</a:t>
            </a:r>
            <a:endParaRPr lang="en-US" sz="950" dirty="0"/>
          </a:p>
        </p:txBody>
      </p:sp>
      <p:sp>
        <p:nvSpPr>
          <p:cNvPr id="18" name="anim07f"/>
          <p:cNvSpPr txBox="1"/>
          <p:nvPr/>
        </p:nvSpPr>
        <p:spPr>
          <a:xfrm>
            <a:off x="2648560" y="5449824"/>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Active-only filter</a:t>
            </a:r>
            <a:endParaRPr lang="en-US" sz="950" dirty="0"/>
          </a:p>
        </p:txBody>
      </p:sp>
      <p:sp>
        <p:nvSpPr>
          <p:cNvPr id="19" name="anim08f"/>
          <p:cNvSpPr txBox="1"/>
          <p:nvPr/>
        </p:nvSpPr>
        <p:spPr>
          <a:xfrm>
            <a:off x="566928" y="5833872"/>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Department counts on the card</a:t>
            </a:r>
            <a:endParaRPr lang="en-US" sz="950" dirty="0"/>
          </a:p>
        </p:txBody>
      </p:sp>
      <p:sp>
        <p:nvSpPr>
          <p:cNvPr id="20" name="anim08f"/>
          <p:cNvSpPr txBox="1"/>
          <p:nvPr/>
        </p:nvSpPr>
        <p:spPr>
          <a:xfrm>
            <a:off x="2648560" y="5833872"/>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Search by name or code</a:t>
            </a:r>
            <a:endParaRPr lang="en-US" sz="950" dirty="0"/>
          </a:p>
        </p:txBody>
      </p:sp>
      <p:pic>
        <p:nvPicPr>
          <p:cNvPr id="21" name="Image 4" descr="/home/claude/assets/brand_mark_sm.png">    </p:cNvPr>
          <p:cNvPicPr>
            <a:picLocks noChangeAspect="1"/>
          </p:cNvPicPr>
          <p:nvPr/>
        </p:nvPicPr>
        <p:blipFill>
          <a:blip r:embed="rId6"/>
          <a:stretch>
            <a:fillRect/>
          </a:stretch>
        </p:blipFill>
        <p:spPr>
          <a:xfrm>
            <a:off x="11277295" y="6446520"/>
            <a:ext cx="210312" cy="243230"/>
          </a:xfrm>
          <a:prstGeom prst="rect">
            <a:avLst/>
          </a:prstGeom>
        </p:spPr>
      </p:pic>
      <p:sp>
        <p:nvSpPr>
          <p:cNvPr id="22" name="Text 15"/>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13</a:t>
            </a:r>
            <a:endParaRPr lang="en-US" sz="1000" dirty="0"/>
          </a:p>
        </p:txBody>
      </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14" fill="hold">
                            <p:stCondLst>
                              <p:cond delay="360"/>
                            </p:stCondLst>
                            <p:childTnLst>
                              <p:par>
                                <p:cTn id="113"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640"/>
                                        <p:tgtEl>
                                          <p:spTgt spid="4"/>
                                        </p:tgtEl>
                                      </p:cBhvr>
                                    </p:animEffect>
                                    <p:anim calcmode="lin" valueType="num">
                                      <p:cBhvr additive="base">
                                        <p:cTn id="112" dur="640" fill="hold"/>
                                        <p:tgtEl>
                                          <p:spTgt spid="4"/>
                                        </p:tgtEl>
                                        <p:attrNameLst>
                                          <p:attrName>ppt_x</p:attrName>
                                        </p:attrNameLst>
                                      </p:cBhvr>
                                      <p:tavLst>
                                        <p:tav tm="0">
                                          <p:val>
                                            <p:strVal val="#ppt_x+0.035"/>
                                          </p:val>
                                        </p:tav>
                                        <p:tav tm="100000">
                                          <p:val>
                                            <p:strVal val="#ppt_x"/>
                                          </p:val>
                                        </p:tav>
                                      </p:tavLst>
                                    </p:anim>
                                  </p:childTnLst>
                                </p:cTn>
                              </p:par>
                            </p:childTnLst>
                          </p:cTn>
                        </p:par>
                        <p:par>
                          <p:cTn id="131" fill="hold">
                            <p:stCondLst>
                              <p:cond delay="540"/>
                            </p:stCondLst>
                            <p:childTnLst>
                              <p:par>
                                <p:cTn id="118" presetID="10" presetClass="entr" presetSubtype="0" fill="hold" grpId="0" nodeType="withEffect">
                                  <p:stCondLst>
                                    <p:cond delay="0"/>
                                  </p:stCondLst>
                                  <p:childTnLst>
                                    <p:set>
                                      <p:cBhvr>
                                        <p:cTn id="115" dur="1" fill="hold">
                                          <p:stCondLst>
                                            <p:cond delay="0"/>
                                          </p:stCondLst>
                                        </p:cTn>
                                        <p:tgtEl>
                                          <p:spTgt spid="5"/>
                                        </p:tgtEl>
                                        <p:attrNameLst>
                                          <p:attrName>style.visibility</p:attrName>
                                        </p:attrNameLst>
                                      </p:cBhvr>
                                      <p:to>
                                        <p:strVal val="visible"/>
                                      </p:to>
                                    </p:set>
                                    <p:animEffect transition="in" filter="fade">
                                      <p:cBhvr>
                                        <p:cTn id="116" dur="600"/>
                                        <p:tgtEl>
                                          <p:spTgt spid="5"/>
                                        </p:tgtEl>
                                      </p:cBhvr>
                                    </p:animEffect>
                                    <p:anim calcmode="lin" valueType="num">
                                      <p:cBhvr additive="base">
                                        <p:cTn id="117" dur="600" fill="hold"/>
                                        <p:tgtEl>
                                          <p:spTgt spid="5"/>
                                        </p:tgtEl>
                                        <p:attrNameLst>
                                          <p:attrName>ppt_y</p:attrName>
                                        </p:attrNameLst>
                                      </p:cBhvr>
                                      <p:tavLst>
                                        <p:tav tm="0">
                                          <p:val>
                                            <p:strVal val="#ppt_y+0.045"/>
                                          </p:val>
                                        </p:tav>
                                        <p:tav tm="100000">
                                          <p:val>
                                            <p:strVal val="#ppt_y"/>
                                          </p:val>
                                        </p:tav>
                                      </p:tavLst>
                                    </p:anim>
                                  </p:childTnLst>
                                </p:cTn>
                              </p:par>
                              <p:par>
                                <p:cTn id="122" presetID="10" presetClass="entr" presetSubtype="0" fill="hold" grpId="0" nodeType="withEffect">
                                  <p:stCondLst>
                                    <p:cond delay="0"/>
                                  </p:stCondLst>
                                  <p:childTnLst>
                                    <p:set>
                                      <p:cBhvr>
                                        <p:cTn id="119" dur="1" fill="hold">
                                          <p:stCondLst>
                                            <p:cond delay="0"/>
                                          </p:stCondLst>
                                        </p:cTn>
                                        <p:tgtEl>
                                          <p:spTgt spid="6"/>
                                        </p:tgtEl>
                                        <p:attrNameLst>
                                          <p:attrName>style.visibility</p:attrName>
                                        </p:attrNameLst>
                                      </p:cBhvr>
                                      <p:to>
                                        <p:strVal val="visible"/>
                                      </p:to>
                                    </p:set>
                                    <p:animEffect transition="in" filter="fade">
                                      <p:cBhvr>
                                        <p:cTn id="120" dur="600"/>
                                        <p:tgtEl>
                                          <p:spTgt spid="6"/>
                                        </p:tgtEl>
                                      </p:cBhvr>
                                    </p:animEffect>
                                    <p:anim calcmode="lin" valueType="num">
                                      <p:cBhvr additive="base">
                                        <p:cTn id="121" dur="600" fill="hold"/>
                                        <p:tgtEl>
                                          <p:spTgt spid="6"/>
                                        </p:tgtEl>
                                        <p:attrNameLst>
                                          <p:attrName>ppt_y</p:attrName>
                                        </p:attrNameLst>
                                      </p:cBhvr>
                                      <p:tavLst>
                                        <p:tav tm="0">
                                          <p:val>
                                            <p:strVal val="#ppt_y+0.045"/>
                                          </p:val>
                                        </p:tav>
                                        <p:tav tm="100000">
                                          <p:val>
                                            <p:strVal val="#ppt_y"/>
                                          </p:val>
                                        </p:tav>
                                      </p:tavLst>
                                    </p:anim>
                                  </p:childTnLst>
                                </p:cTn>
                              </p:par>
                              <p:par>
                                <p:cTn id="126" presetID="10" presetClass="entr" presetSubtype="0" fill="hold" grpId="0" nodeType="withEffect">
                                  <p:stCondLst>
                                    <p:cond delay="0"/>
                                  </p:stCondLst>
                                  <p:childTnLst>
                                    <p:set>
                                      <p:cBhvr>
                                        <p:cTn id="123" dur="1" fill="hold">
                                          <p:stCondLst>
                                            <p:cond delay="0"/>
                                          </p:stCondLst>
                                        </p:cTn>
                                        <p:tgtEl>
                                          <p:spTgt spid="7"/>
                                        </p:tgtEl>
                                        <p:attrNameLst>
                                          <p:attrName>style.visibility</p:attrName>
                                        </p:attrNameLst>
                                      </p:cBhvr>
                                      <p:to>
                                        <p:strVal val="visible"/>
                                      </p:to>
                                    </p:set>
                                    <p:animEffect transition="in" filter="fade">
                                      <p:cBhvr>
                                        <p:cTn id="124" dur="600"/>
                                        <p:tgtEl>
                                          <p:spTgt spid="7"/>
                                        </p:tgtEl>
                                      </p:cBhvr>
                                    </p:animEffect>
                                    <p:anim calcmode="lin" valueType="num">
                                      <p:cBhvr additive="base">
                                        <p:cTn id="125" dur="600" fill="hold"/>
                                        <p:tgtEl>
                                          <p:spTgt spid="7"/>
                                        </p:tgtEl>
                                        <p:attrNameLst>
                                          <p:attrName>ppt_y</p:attrName>
                                        </p:attrNameLst>
                                      </p:cBhvr>
                                      <p:tavLst>
                                        <p:tav tm="0">
                                          <p:val>
                                            <p:strVal val="#ppt_y+0.045"/>
                                          </p:val>
                                        </p:tav>
                                        <p:tav tm="100000">
                                          <p:val>
                                            <p:strVal val="#ppt_y"/>
                                          </p:val>
                                        </p:tav>
                                      </p:tavLst>
                                    </p:anim>
                                  </p:childTnLst>
                                </p:cTn>
                              </p:par>
                              <p:par>
                                <p:cTn id="130" presetID="10" presetClass="entr" presetSubtype="0" fill="hold" grpId="0" nodeType="withEffect">
                                  <p:stCondLst>
                                    <p:cond delay="0"/>
                                  </p:stCondLst>
                                  <p:childTnLst>
                                    <p:set>
                                      <p:cBhvr>
                                        <p:cTn id="127" dur="1" fill="hold">
                                          <p:stCondLst>
                                            <p:cond delay="0"/>
                                          </p:stCondLst>
                                        </p:cTn>
                                        <p:tgtEl>
                                          <p:spTgt spid="8"/>
                                        </p:tgtEl>
                                        <p:attrNameLst>
                                          <p:attrName>style.visibility</p:attrName>
                                        </p:attrNameLst>
                                      </p:cBhvr>
                                      <p:to>
                                        <p:strVal val="visible"/>
                                      </p:to>
                                    </p:set>
                                    <p:animEffect transition="in" filter="fade">
                                      <p:cBhvr>
                                        <p:cTn id="128" dur="600"/>
                                        <p:tgtEl>
                                          <p:spTgt spid="8"/>
                                        </p:tgtEl>
                                      </p:cBhvr>
                                    </p:animEffect>
                                    <p:anim calcmode="lin" valueType="num">
                                      <p:cBhvr additive="base">
                                        <p:cTn id="129" dur="600" fill="hold"/>
                                        <p:tgtEl>
                                          <p:spTgt spid="8"/>
                                        </p:tgtEl>
                                        <p:attrNameLst>
                                          <p:attrName>ppt_y</p:attrName>
                                        </p:attrNameLst>
                                      </p:cBhvr>
                                      <p:tavLst>
                                        <p:tav tm="0">
                                          <p:val>
                                            <p:strVal val="#ppt_y+0.045"/>
                                          </p:val>
                                        </p:tav>
                                        <p:tav tm="100000">
                                          <p:val>
                                            <p:strVal val="#ppt_y"/>
                                          </p:val>
                                        </p:tav>
                                      </p:tavLst>
                                    </p:anim>
                                  </p:childTnLst>
                                </p:cTn>
                              </p:par>
                            </p:childTnLst>
                          </p:cTn>
                        </p:par>
                        <p:par>
                          <p:cTn id="148" fill="hold">
                            <p:stCondLst>
                              <p:cond delay="720"/>
                            </p:stCondLst>
                            <p:childTnLst>
                              <p:par>
                                <p:cTn id="135" presetID="10" presetClass="entr" presetSubtype="0" fill="hold" grpId="0" nodeType="withEffect">
                                  <p:stCondLst>
                                    <p:cond delay="0"/>
                                  </p:stCondLst>
                                  <p:childTnLst>
                                    <p:set>
                                      <p:cBhvr>
                                        <p:cTn id="132" dur="1" fill="hold">
                                          <p:stCondLst>
                                            <p:cond delay="0"/>
                                          </p:stCondLst>
                                        </p:cTn>
                                        <p:tgtEl>
                                          <p:spTgt spid="9"/>
                                        </p:tgtEl>
                                        <p:attrNameLst>
                                          <p:attrName>style.visibility</p:attrName>
                                        </p:attrNameLst>
                                      </p:cBhvr>
                                      <p:to>
                                        <p:strVal val="visible"/>
                                      </p:to>
                                    </p:set>
                                    <p:animEffect transition="in" filter="fade">
                                      <p:cBhvr>
                                        <p:cTn id="133" dur="600"/>
                                        <p:tgtEl>
                                          <p:spTgt spid="9"/>
                                        </p:tgtEl>
                                      </p:cBhvr>
                                    </p:animEffect>
                                    <p:anim calcmode="lin" valueType="num">
                                      <p:cBhvr additive="base">
                                        <p:cTn id="134" dur="600" fill="hold"/>
                                        <p:tgtEl>
                                          <p:spTgt spid="9"/>
                                        </p:tgtEl>
                                        <p:attrNameLst>
                                          <p:attrName>ppt_y</p:attrName>
                                        </p:attrNameLst>
                                      </p:cBhvr>
                                      <p:tavLst>
                                        <p:tav tm="0">
                                          <p:val>
                                            <p:strVal val="#ppt_y+0.045"/>
                                          </p:val>
                                        </p:tav>
                                        <p:tav tm="100000">
                                          <p:val>
                                            <p:strVal val="#ppt_y"/>
                                          </p:val>
                                        </p:tav>
                                      </p:tavLst>
                                    </p:anim>
                                  </p:childTnLst>
                                </p:cTn>
                              </p:par>
                              <p:par>
                                <p:cTn id="139" presetID="10" presetClass="entr" presetSubtype="0" fill="hold" grpId="0" nodeType="withEffect">
                                  <p:stCondLst>
                                    <p:cond delay="0"/>
                                  </p:stCondLst>
                                  <p:childTnLst>
                                    <p:set>
                                      <p:cBhvr>
                                        <p:cTn id="136" dur="1" fill="hold">
                                          <p:stCondLst>
                                            <p:cond delay="0"/>
                                          </p:stCondLst>
                                        </p:cTn>
                                        <p:tgtEl>
                                          <p:spTgt spid="10"/>
                                        </p:tgtEl>
                                        <p:attrNameLst>
                                          <p:attrName>style.visibility</p:attrName>
                                        </p:attrNameLst>
                                      </p:cBhvr>
                                      <p:to>
                                        <p:strVal val="visible"/>
                                      </p:to>
                                    </p:set>
                                    <p:animEffect transition="in" filter="fade">
                                      <p:cBhvr>
                                        <p:cTn id="137" dur="600"/>
                                        <p:tgtEl>
                                          <p:spTgt spid="10"/>
                                        </p:tgtEl>
                                      </p:cBhvr>
                                    </p:animEffect>
                                    <p:anim calcmode="lin" valueType="num">
                                      <p:cBhvr additive="base">
                                        <p:cTn id="138" dur="600" fill="hold"/>
                                        <p:tgtEl>
                                          <p:spTgt spid="10"/>
                                        </p:tgtEl>
                                        <p:attrNameLst>
                                          <p:attrName>ppt_y</p:attrName>
                                        </p:attrNameLst>
                                      </p:cBhvr>
                                      <p:tavLst>
                                        <p:tav tm="0">
                                          <p:val>
                                            <p:strVal val="#ppt_y+0.045"/>
                                          </p:val>
                                        </p:tav>
                                        <p:tav tm="100000">
                                          <p:val>
                                            <p:strVal val="#ppt_y"/>
                                          </p:val>
                                        </p:tav>
                                      </p:tavLst>
                                    </p:anim>
                                  </p:childTnLst>
                                </p:cTn>
                              </p:par>
                              <p:par>
                                <p:cTn id="143" presetID="10" presetClass="entr" presetSubtype="0" fill="hold" grpId="0" nodeType="withEffect">
                                  <p:stCondLst>
                                    <p:cond delay="0"/>
                                  </p:stCondLst>
                                  <p:childTnLst>
                                    <p:set>
                                      <p:cBhvr>
                                        <p:cTn id="140" dur="1" fill="hold">
                                          <p:stCondLst>
                                            <p:cond delay="0"/>
                                          </p:stCondLst>
                                        </p:cTn>
                                        <p:tgtEl>
                                          <p:spTgt spid="11"/>
                                        </p:tgtEl>
                                        <p:attrNameLst>
                                          <p:attrName>style.visibility</p:attrName>
                                        </p:attrNameLst>
                                      </p:cBhvr>
                                      <p:to>
                                        <p:strVal val="visible"/>
                                      </p:to>
                                    </p:set>
                                    <p:animEffect transition="in" filter="fade">
                                      <p:cBhvr>
                                        <p:cTn id="141" dur="600"/>
                                        <p:tgtEl>
                                          <p:spTgt spid="11"/>
                                        </p:tgtEl>
                                      </p:cBhvr>
                                    </p:animEffect>
                                    <p:anim calcmode="lin" valueType="num">
                                      <p:cBhvr additive="base">
                                        <p:cTn id="142" dur="600" fill="hold"/>
                                        <p:tgtEl>
                                          <p:spTgt spid="11"/>
                                        </p:tgtEl>
                                        <p:attrNameLst>
                                          <p:attrName>ppt_y</p:attrName>
                                        </p:attrNameLst>
                                      </p:cBhvr>
                                      <p:tavLst>
                                        <p:tav tm="0">
                                          <p:val>
                                            <p:strVal val="#ppt_y+0.045"/>
                                          </p:val>
                                        </p:tav>
                                        <p:tav tm="100000">
                                          <p:val>
                                            <p:strVal val="#ppt_y"/>
                                          </p:val>
                                        </p:tav>
                                      </p:tavLst>
                                    </p:anim>
                                  </p:childTnLst>
                                </p:cTn>
                              </p:par>
                              <p:par>
                                <p:cTn id="147" presetID="10" presetClass="entr" presetSubtype="0" fill="hold" grpId="0" nodeType="withEffect">
                                  <p:stCondLst>
                                    <p:cond delay="0"/>
                                  </p:stCondLst>
                                  <p:childTnLst>
                                    <p:set>
                                      <p:cBhvr>
                                        <p:cTn id="144" dur="1" fill="hold">
                                          <p:stCondLst>
                                            <p:cond delay="0"/>
                                          </p:stCondLst>
                                        </p:cTn>
                                        <p:tgtEl>
                                          <p:spTgt spid="12"/>
                                        </p:tgtEl>
                                        <p:attrNameLst>
                                          <p:attrName>style.visibility</p:attrName>
                                        </p:attrNameLst>
                                      </p:cBhvr>
                                      <p:to>
                                        <p:strVal val="visible"/>
                                      </p:to>
                                    </p:set>
                                    <p:animEffect transition="in" filter="fade">
                                      <p:cBhvr>
                                        <p:cTn id="145" dur="600"/>
                                        <p:tgtEl>
                                          <p:spTgt spid="12"/>
                                        </p:tgtEl>
                                      </p:cBhvr>
                                    </p:animEffect>
                                    <p:anim calcmode="lin" valueType="num">
                                      <p:cBhvr additive="base">
                                        <p:cTn id="146" dur="600" fill="hold"/>
                                        <p:tgtEl>
                                          <p:spTgt spid="12"/>
                                        </p:tgtEl>
                                        <p:attrNameLst>
                                          <p:attrName>ppt_y</p:attrName>
                                        </p:attrNameLst>
                                      </p:cBhvr>
                                      <p:tavLst>
                                        <p:tav tm="0">
                                          <p:val>
                                            <p:strVal val="#ppt_y+0.045"/>
                                          </p:val>
                                        </p:tav>
                                        <p:tav tm="100000">
                                          <p:val>
                                            <p:strVal val="#ppt_y"/>
                                          </p:val>
                                        </p:tav>
                                      </p:tavLst>
                                    </p:anim>
                                  </p:childTnLst>
                                </p:cTn>
                              </p:par>
                            </p:childTnLst>
                          </p:cTn>
                        </p:par>
                        <p:par>
                          <p:cTn id="165" fill="hold">
                            <p:stCondLst>
                              <p:cond delay="900"/>
                            </p:stCondLst>
                            <p:childTnLst>
                              <p:par>
                                <p:cTn id="152" presetID="10" presetClass="entr" presetSubtype="0" fill="hold" grpId="0" nodeType="withEffect">
                                  <p:stCondLst>
                                    <p:cond delay="0"/>
                                  </p:stCondLst>
                                  <p:childTnLst>
                                    <p:set>
                                      <p:cBhvr>
                                        <p:cTn id="149" dur="1" fill="hold">
                                          <p:stCondLst>
                                            <p:cond delay="0"/>
                                          </p:stCondLst>
                                        </p:cTn>
                                        <p:tgtEl>
                                          <p:spTgt spid="13"/>
                                        </p:tgtEl>
                                        <p:attrNameLst>
                                          <p:attrName>style.visibility</p:attrName>
                                        </p:attrNameLst>
                                      </p:cBhvr>
                                      <p:to>
                                        <p:strVal val="visible"/>
                                      </p:to>
                                    </p:set>
                                    <p:animEffect transition="in" filter="fade">
                                      <p:cBhvr>
                                        <p:cTn id="150" dur="600"/>
                                        <p:tgtEl>
                                          <p:spTgt spid="13"/>
                                        </p:tgtEl>
                                      </p:cBhvr>
                                    </p:animEffect>
                                    <p:anim calcmode="lin" valueType="num">
                                      <p:cBhvr additive="base">
                                        <p:cTn id="151" dur="600" fill="hold"/>
                                        <p:tgtEl>
                                          <p:spTgt spid="13"/>
                                        </p:tgtEl>
                                        <p:attrNameLst>
                                          <p:attrName>ppt_y</p:attrName>
                                        </p:attrNameLst>
                                      </p:cBhvr>
                                      <p:tavLst>
                                        <p:tav tm="0">
                                          <p:val>
                                            <p:strVal val="#ppt_y+0.045"/>
                                          </p:val>
                                        </p:tav>
                                        <p:tav tm="100000">
                                          <p:val>
                                            <p:strVal val="#ppt_y"/>
                                          </p:val>
                                        </p:tav>
                                      </p:tavLst>
                                    </p:anim>
                                  </p:childTnLst>
                                </p:cTn>
                              </p:par>
                              <p:par>
                                <p:cTn id="156" presetID="10" presetClass="entr" presetSubtype="0" fill="hold" grpId="0" nodeType="withEffect">
                                  <p:stCondLst>
                                    <p:cond delay="0"/>
                                  </p:stCondLst>
                                  <p:childTnLst>
                                    <p:set>
                                      <p:cBhvr>
                                        <p:cTn id="153" dur="1" fill="hold">
                                          <p:stCondLst>
                                            <p:cond delay="0"/>
                                          </p:stCondLst>
                                        </p:cTn>
                                        <p:tgtEl>
                                          <p:spTgt spid="14"/>
                                        </p:tgtEl>
                                        <p:attrNameLst>
                                          <p:attrName>style.visibility</p:attrName>
                                        </p:attrNameLst>
                                      </p:cBhvr>
                                      <p:to>
                                        <p:strVal val="visible"/>
                                      </p:to>
                                    </p:set>
                                    <p:animEffect transition="in" filter="fade">
                                      <p:cBhvr>
                                        <p:cTn id="154" dur="600"/>
                                        <p:tgtEl>
                                          <p:spTgt spid="14"/>
                                        </p:tgtEl>
                                      </p:cBhvr>
                                    </p:animEffect>
                                    <p:anim calcmode="lin" valueType="num">
                                      <p:cBhvr additive="base">
                                        <p:cTn id="155" dur="600" fill="hold"/>
                                        <p:tgtEl>
                                          <p:spTgt spid="14"/>
                                        </p:tgtEl>
                                        <p:attrNameLst>
                                          <p:attrName>ppt_y</p:attrName>
                                        </p:attrNameLst>
                                      </p:cBhvr>
                                      <p:tavLst>
                                        <p:tav tm="0">
                                          <p:val>
                                            <p:strVal val="#ppt_y+0.045"/>
                                          </p:val>
                                        </p:tav>
                                        <p:tav tm="100000">
                                          <p:val>
                                            <p:strVal val="#ppt_y"/>
                                          </p:val>
                                        </p:tav>
                                      </p:tavLst>
                                    </p:anim>
                                  </p:childTnLst>
                                </p:cTn>
                              </p:par>
                              <p:par>
                                <p:cTn id="160" presetID="10" presetClass="entr" presetSubtype="0" fill="hold" grpId="0" nodeType="withEffect">
                                  <p:stCondLst>
                                    <p:cond delay="0"/>
                                  </p:stCondLst>
                                  <p:childTnLst>
                                    <p:set>
                                      <p:cBhvr>
                                        <p:cTn id="157" dur="1" fill="hold">
                                          <p:stCondLst>
                                            <p:cond delay="0"/>
                                          </p:stCondLst>
                                        </p:cTn>
                                        <p:tgtEl>
                                          <p:spTgt spid="15"/>
                                        </p:tgtEl>
                                        <p:attrNameLst>
                                          <p:attrName>style.visibility</p:attrName>
                                        </p:attrNameLst>
                                      </p:cBhvr>
                                      <p:to>
                                        <p:strVal val="visible"/>
                                      </p:to>
                                    </p:set>
                                    <p:animEffect transition="in" filter="fade">
                                      <p:cBhvr>
                                        <p:cTn id="158" dur="600"/>
                                        <p:tgtEl>
                                          <p:spTgt spid="15"/>
                                        </p:tgtEl>
                                      </p:cBhvr>
                                    </p:animEffect>
                                    <p:anim calcmode="lin" valueType="num">
                                      <p:cBhvr additive="base">
                                        <p:cTn id="159" dur="600" fill="hold"/>
                                        <p:tgtEl>
                                          <p:spTgt spid="15"/>
                                        </p:tgtEl>
                                        <p:attrNameLst>
                                          <p:attrName>ppt_y</p:attrName>
                                        </p:attrNameLst>
                                      </p:cBhvr>
                                      <p:tavLst>
                                        <p:tav tm="0">
                                          <p:val>
                                            <p:strVal val="#ppt_y+0.045"/>
                                          </p:val>
                                        </p:tav>
                                        <p:tav tm="100000">
                                          <p:val>
                                            <p:strVal val="#ppt_y"/>
                                          </p:val>
                                        </p:tav>
                                      </p:tavLst>
                                    </p:anim>
                                  </p:childTnLst>
                                </p:cTn>
                              </p:par>
                              <p:par>
                                <p:cTn id="164" presetID="10" presetClass="entr" presetSubtype="0" fill="hold" grpId="0" nodeType="withEffect">
                                  <p:stCondLst>
                                    <p:cond delay="0"/>
                                  </p:stCondLst>
                                  <p:childTnLst>
                                    <p:set>
                                      <p:cBhvr>
                                        <p:cTn id="161" dur="1" fill="hold">
                                          <p:stCondLst>
                                            <p:cond delay="0"/>
                                          </p:stCondLst>
                                        </p:cTn>
                                        <p:tgtEl>
                                          <p:spTgt spid="16"/>
                                        </p:tgtEl>
                                        <p:attrNameLst>
                                          <p:attrName>style.visibility</p:attrName>
                                        </p:attrNameLst>
                                      </p:cBhvr>
                                      <p:to>
                                        <p:strVal val="visible"/>
                                      </p:to>
                                    </p:set>
                                    <p:animEffect transition="in" filter="fade">
                                      <p:cBhvr>
                                        <p:cTn id="162" dur="600"/>
                                        <p:tgtEl>
                                          <p:spTgt spid="16"/>
                                        </p:tgtEl>
                                      </p:cBhvr>
                                    </p:animEffect>
                                    <p:anim calcmode="lin" valueType="num">
                                      <p:cBhvr additive="base">
                                        <p:cTn id="163" dur="600" fill="hold"/>
                                        <p:tgtEl>
                                          <p:spTgt spid="16"/>
                                        </p:tgtEl>
                                        <p:attrNameLst>
                                          <p:attrName>ppt_y</p:attrName>
                                        </p:attrNameLst>
                                      </p:cBhvr>
                                      <p:tavLst>
                                        <p:tav tm="0">
                                          <p:val>
                                            <p:strVal val="#ppt_y+0.045"/>
                                          </p:val>
                                        </p:tav>
                                        <p:tav tm="100000">
                                          <p:val>
                                            <p:strVal val="#ppt_y"/>
                                          </p:val>
                                        </p:tav>
                                      </p:tavLst>
                                    </p:anim>
                                  </p:childTnLst>
                                </p:cTn>
                              </p:par>
                            </p:childTnLst>
                          </p:cTn>
                        </p:par>
                        <p:par>
                          <p:cTn id="172" fill="hold">
                            <p:stCondLst>
                              <p:cond delay="1080"/>
                            </p:stCondLst>
                            <p:childTnLst>
                              <p:par>
                                <p:cTn id="168" presetID="10" presetClass="entr" presetSubtype="0" fill="hold" grpId="0" nodeType="withEffect">
                                  <p:stCondLst>
                                    <p:cond delay="0"/>
                                  </p:stCondLst>
                                  <p:childTnLst>
                                    <p:set>
                                      <p:cBhvr>
                                        <p:cTn id="166" dur="1" fill="hold">
                                          <p:stCondLst>
                                            <p:cond delay="0"/>
                                          </p:stCondLst>
                                        </p:cTn>
                                        <p:tgtEl>
                                          <p:spTgt spid="17"/>
                                        </p:tgtEl>
                                        <p:attrNameLst>
                                          <p:attrName>style.visibility</p:attrName>
                                        </p:attrNameLst>
                                      </p:cBhvr>
                                      <p:to>
                                        <p:strVal val="visible"/>
                                      </p:to>
                                    </p:set>
                                    <p:animEffect transition="in" filter="fade">
                                      <p:cBhvr>
                                        <p:cTn id="167" dur="520"/>
                                        <p:tgtEl>
                                          <p:spTgt spid="17"/>
                                        </p:tgtEl>
                                      </p:cBhvr>
                                    </p:animEffect>
                                  </p:childTnLst>
                                </p:cTn>
                              </p:par>
                              <p:par>
                                <p:cTn id="171" presetID="10" presetClass="entr" presetSubtype="0" fill="hold" grpId="0" nodeType="withEffect">
                                  <p:stCondLst>
                                    <p:cond delay="0"/>
                                  </p:stCondLst>
                                  <p:childTnLst>
                                    <p:set>
                                      <p:cBhvr>
                                        <p:cTn id="169" dur="1" fill="hold">
                                          <p:stCondLst>
                                            <p:cond delay="0"/>
                                          </p:stCondLst>
                                        </p:cTn>
                                        <p:tgtEl>
                                          <p:spTgt spid="18"/>
                                        </p:tgtEl>
                                        <p:attrNameLst>
                                          <p:attrName>style.visibility</p:attrName>
                                        </p:attrNameLst>
                                      </p:cBhvr>
                                      <p:to>
                                        <p:strVal val="visible"/>
                                      </p:to>
                                    </p:set>
                                    <p:animEffect transition="in" filter="fade">
                                      <p:cBhvr>
                                        <p:cTn id="170" dur="520"/>
                                        <p:tgtEl>
                                          <p:spTgt spid="18"/>
                                        </p:tgtEl>
                                      </p:cBhvr>
                                    </p:animEffect>
                                  </p:childTnLst>
                                </p:cTn>
                              </p:par>
                            </p:childTnLst>
                          </p:cTn>
                        </p:par>
                        <p:par>
                          <p:cTn id="179" fill="hold">
                            <p:stCondLst>
                              <p:cond delay="1260"/>
                            </p:stCondLst>
                            <p:childTnLst>
                              <p:par>
                                <p:cTn id="175" presetID="10" presetClass="entr" presetSubtype="0" fill="hold" grpId="0" nodeType="withEffect">
                                  <p:stCondLst>
                                    <p:cond delay="0"/>
                                  </p:stCondLst>
                                  <p:childTnLst>
                                    <p:set>
                                      <p:cBhvr>
                                        <p:cTn id="173" dur="1" fill="hold">
                                          <p:stCondLst>
                                            <p:cond delay="0"/>
                                          </p:stCondLst>
                                        </p:cTn>
                                        <p:tgtEl>
                                          <p:spTgt spid="19"/>
                                        </p:tgtEl>
                                        <p:attrNameLst>
                                          <p:attrName>style.visibility</p:attrName>
                                        </p:attrNameLst>
                                      </p:cBhvr>
                                      <p:to>
                                        <p:strVal val="visible"/>
                                      </p:to>
                                    </p:set>
                                    <p:animEffect transition="in" filter="fade">
                                      <p:cBhvr>
                                        <p:cTn id="174" dur="520"/>
                                        <p:tgtEl>
                                          <p:spTgt spid="19"/>
                                        </p:tgtEl>
                                      </p:cBhvr>
                                    </p:animEffect>
                                  </p:childTnLst>
                                </p:cTn>
                              </p:par>
                              <p:par>
                                <p:cTn id="178" presetID="10" presetClass="entr" presetSubtype="0" fill="hold" grpId="0" nodeType="withEffect">
                                  <p:stCondLst>
                                    <p:cond delay="0"/>
                                  </p:stCondLst>
                                  <p:childTnLst>
                                    <p:set>
                                      <p:cBhvr>
                                        <p:cTn id="176" dur="1" fill="hold">
                                          <p:stCondLst>
                                            <p:cond delay="0"/>
                                          </p:stCondLst>
                                        </p:cTn>
                                        <p:tgtEl>
                                          <p:spTgt spid="20"/>
                                        </p:tgtEl>
                                        <p:attrNameLst>
                                          <p:attrName>style.visibility</p:attrName>
                                        </p:attrNameLst>
                                      </p:cBhvr>
                                      <p:to>
                                        <p:strVal val="visible"/>
                                      </p:to>
                                    </p:set>
                                    <p:animEffect transition="in" filter="fade">
                                      <p:cBhvr>
                                        <p:cTn id="177" dur="52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512064"/>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ACADEMIC MANAGEMENT</a:t>
            </a:r>
            <a:endParaRPr lang="en-US" sz="1100" dirty="0"/>
          </a:p>
        </p:txBody>
      </p:sp>
      <p:sp>
        <p:nvSpPr>
          <p:cNvPr id="3" name="anim02u"/>
          <p:cNvSpPr txBox="1"/>
          <p:nvPr/>
        </p:nvSpPr>
        <p:spPr>
          <a:xfrm>
            <a:off x="566928" y="841248"/>
            <a:ext cx="9509760" cy="731520"/>
          </a:xfrm>
          <a:prstGeom prst="rect">
            <a:avLst/>
          </a:prstGeom>
          <a:noFill/>
          <a:ln/>
        </p:spPr>
        <p:txBody>
          <a:bodyPr wrap="square" lIns="0" tIns="0" rIns="0" bIns="0" rtlCol="0" anchor="t"/>
          <a:lstStyle/>
          <a:p>
            <a:pPr indent="0" marL="0">
              <a:lnSpc>
                <a:spcPct val="108000"/>
              </a:lnSpc>
              <a:buNone/>
            </a:pPr>
            <a:r>
              <a:rPr lang="en-US" sz="3000" b="1" dirty="0">
                <a:solidFill>
                  <a:srgbClr val="1B1140"/>
                </a:solidFill>
                <a:latin typeface="Arial" pitchFamily="34" charset="0"/>
                <a:ea typeface="Arial" pitchFamily="34" charset="-122"/>
                <a:cs typeface="Arial" pitchFamily="34" charset="-120"/>
              </a:rPr>
              <a:t>Courses, timetable and calendar in one place.</a:t>
            </a:r>
            <a:endParaRPr lang="en-US" sz="3000" dirty="0"/>
          </a:p>
        </p:txBody>
      </p:sp>
      <p:pic>
        <p:nvPicPr>
          <p:cNvPr id="4" name="anim03l" descr="/home/claude/assets/win_academic.png">    </p:cNvPr>
          <p:cNvPicPr>
            <a:picLocks noChangeAspect="1"/>
          </p:cNvPicPr>
          <p:nvPr/>
        </p:nvPicPr>
        <p:blipFill>
          <a:blip r:embed="rId2"/>
          <a:stretch>
            <a:fillRect/>
          </a:stretch>
        </p:blipFill>
        <p:spPr>
          <a:xfrm>
            <a:off x="566928" y="1883664"/>
            <a:ext cx="6656832" cy="3432658"/>
          </a:xfrm>
          <a:prstGeom prst="rect">
            <a:avLst/>
          </a:prstGeom>
          <a:effectLst>
            <a:outerShdw sx="100000" sy="100000" kx="0" ky="0" algn="bl" rotWithShape="0" blurRad="355600" dist="114300" dir="5400000">
              <a:srgbClr val="2A1B54">
                <a:alpha val="22000"/>
              </a:srgbClr>
            </a:outerShdw>
          </a:effectLst>
        </p:spPr>
      </p:pic>
      <p:sp>
        <p:nvSpPr>
          <p:cNvPr id="5" name="anim04u"/>
          <p:cNvSpPr/>
          <p:nvPr/>
        </p:nvSpPr>
        <p:spPr>
          <a:xfrm>
            <a:off x="7607808" y="1883664"/>
            <a:ext cx="420624" cy="420624"/>
          </a:xfrm>
          <a:prstGeom prst="roundRect">
            <a:avLst>
              <a:gd name="adj" fmla="val 30000"/>
            </a:avLst>
          </a:prstGeom>
          <a:solidFill>
            <a:srgbClr val="5B21B6"/>
          </a:solidFill>
          <a:ln/>
          <a:effectLst>
            <a:outerShdw sx="100000" sy="100000" kx="0" ky="0" algn="bl" rotWithShape="0" blurRad="152400" dist="38100" dir="5400000">
              <a:srgbClr val="5B21B6">
                <a:alpha val="22000"/>
              </a:srgbClr>
            </a:outerShdw>
          </a:effectLst>
        </p:spPr>
      </p:sp>
      <p:pic>
        <p:nvPicPr>
          <p:cNvPr id="6" name="anim04u" descr="/home/claude/assets/icons/BookOpen_w.png">    </p:cNvPr>
          <p:cNvPicPr>
            <a:picLocks noChangeAspect="1"/>
          </p:cNvPicPr>
          <p:nvPr/>
        </p:nvPicPr>
        <p:blipFill>
          <a:blip r:embed="rId3"/>
          <a:stretch>
            <a:fillRect/>
          </a:stretch>
        </p:blipFill>
        <p:spPr>
          <a:xfrm>
            <a:off x="7708758" y="1984614"/>
            <a:ext cx="218724" cy="218724"/>
          </a:xfrm>
          <a:prstGeom prst="rect">
            <a:avLst/>
          </a:prstGeom>
        </p:spPr>
      </p:pic>
      <p:sp>
        <p:nvSpPr>
          <p:cNvPr id="7" name="anim04u"/>
          <p:cNvSpPr txBox="1"/>
          <p:nvPr/>
        </p:nvSpPr>
        <p:spPr>
          <a:xfrm>
            <a:off x="8247888" y="1856232"/>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Catalogue with utilisation</a:t>
            </a:r>
            <a:endParaRPr lang="en-US" sz="1250" dirty="0"/>
          </a:p>
        </p:txBody>
      </p:sp>
      <p:sp>
        <p:nvSpPr>
          <p:cNvPr id="8" name="anim04u"/>
          <p:cNvSpPr txBox="1"/>
          <p:nvPr/>
        </p:nvSpPr>
        <p:spPr>
          <a:xfrm>
            <a:off x="8247888" y="2167128"/>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Course utilisation, teacher assignment, average enrolment and department spread on one screen — before the term starts, not after.</a:t>
            </a:r>
            <a:endParaRPr lang="en-US" sz="1100" dirty="0"/>
          </a:p>
        </p:txBody>
      </p:sp>
      <p:sp>
        <p:nvSpPr>
          <p:cNvPr id="9" name="anim05u"/>
          <p:cNvSpPr/>
          <p:nvPr/>
        </p:nvSpPr>
        <p:spPr>
          <a:xfrm>
            <a:off x="7607808" y="3108960"/>
            <a:ext cx="420624" cy="420624"/>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10" name="anim05u" descr="/home/claude/assets/icons/CalendarDays_w.png">    </p:cNvPr>
          <p:cNvPicPr>
            <a:picLocks noChangeAspect="1"/>
          </p:cNvPicPr>
          <p:nvPr/>
        </p:nvPicPr>
        <p:blipFill>
          <a:blip r:embed="rId4"/>
          <a:stretch>
            <a:fillRect/>
          </a:stretch>
        </p:blipFill>
        <p:spPr>
          <a:xfrm>
            <a:off x="7708758" y="3209910"/>
            <a:ext cx="218724" cy="218724"/>
          </a:xfrm>
          <a:prstGeom prst="rect">
            <a:avLst/>
          </a:prstGeom>
        </p:spPr>
      </p:pic>
      <p:sp>
        <p:nvSpPr>
          <p:cNvPr id="11" name="anim05u"/>
          <p:cNvSpPr txBox="1"/>
          <p:nvPr/>
        </p:nvSpPr>
        <p:spPr>
          <a:xfrm>
            <a:off x="8247888" y="3081528"/>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Timetable and calendar</a:t>
            </a:r>
            <a:endParaRPr lang="en-US" sz="1250" dirty="0"/>
          </a:p>
        </p:txBody>
      </p:sp>
      <p:sp>
        <p:nvSpPr>
          <p:cNvPr id="12" name="anim05u"/>
          <p:cNvSpPr txBox="1"/>
          <p:nvPr/>
        </p:nvSpPr>
        <p:spPr>
          <a:xfrm>
            <a:off x="8247888" y="3392424"/>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Published timetables flow straight to the student app. Nothing is retyped, and nothing is out of date by a week.</a:t>
            </a:r>
            <a:endParaRPr lang="en-US" sz="1100" dirty="0"/>
          </a:p>
        </p:txBody>
      </p:sp>
      <p:sp>
        <p:nvSpPr>
          <p:cNvPr id="13" name="anim06u"/>
          <p:cNvSpPr/>
          <p:nvPr/>
        </p:nvSpPr>
        <p:spPr>
          <a:xfrm>
            <a:off x="7607808" y="4334256"/>
            <a:ext cx="420624" cy="420624"/>
          </a:xfrm>
          <a:prstGeom prst="roundRect">
            <a:avLst>
              <a:gd name="adj" fmla="val 30000"/>
            </a:avLst>
          </a:prstGeom>
          <a:solidFill>
            <a:srgbClr val="0E9F6E"/>
          </a:solidFill>
          <a:ln/>
          <a:effectLst>
            <a:outerShdw sx="100000" sy="100000" kx="0" ky="0" algn="bl" rotWithShape="0" blurRad="152400" dist="38100" dir="5400000">
              <a:srgbClr val="0E9F6E">
                <a:alpha val="22000"/>
              </a:srgbClr>
            </a:outerShdw>
          </a:effectLst>
        </p:spPr>
      </p:sp>
      <p:pic>
        <p:nvPicPr>
          <p:cNvPr id="14" name="anim06u" descr="/home/claude/assets/icons/Cloud_w.png">    </p:cNvPr>
          <p:cNvPicPr>
            <a:picLocks noChangeAspect="1"/>
          </p:cNvPicPr>
          <p:nvPr/>
        </p:nvPicPr>
        <p:blipFill>
          <a:blip r:embed="rId5"/>
          <a:stretch>
            <a:fillRect/>
          </a:stretch>
        </p:blipFill>
        <p:spPr>
          <a:xfrm>
            <a:off x="7708758" y="4435206"/>
            <a:ext cx="218724" cy="218724"/>
          </a:xfrm>
          <a:prstGeom prst="rect">
            <a:avLst/>
          </a:prstGeom>
        </p:spPr>
      </p:pic>
      <p:sp>
        <p:nvSpPr>
          <p:cNvPr id="15" name="anim06u"/>
          <p:cNvSpPr txBox="1"/>
          <p:nvPr/>
        </p:nvSpPr>
        <p:spPr>
          <a:xfrm>
            <a:off x="8247888" y="4306824"/>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Material where it belongs</a:t>
            </a:r>
            <a:endParaRPr lang="en-US" sz="1250" dirty="0"/>
          </a:p>
        </p:txBody>
      </p:sp>
      <p:sp>
        <p:nvSpPr>
          <p:cNvPr id="16" name="anim06u"/>
          <p:cNvSpPr txBox="1"/>
          <p:nvPr/>
        </p:nvSpPr>
        <p:spPr>
          <a:xfrm>
            <a:off x="8247888" y="4617720"/>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Google Drive integration keeps course material attached to the subject it teaches.</a:t>
            </a:r>
            <a:endParaRPr lang="en-US" sz="1100" dirty="0"/>
          </a:p>
        </p:txBody>
      </p:sp>
      <p:sp>
        <p:nvSpPr>
          <p:cNvPr id="17" name="anim07f"/>
          <p:cNvSpPr txBox="1"/>
          <p:nvPr/>
        </p:nvSpPr>
        <p:spPr>
          <a:xfrm>
            <a:off x="7607808" y="5449824"/>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Subject master &amp; selection</a:t>
            </a:r>
            <a:endParaRPr lang="en-US" sz="950" dirty="0"/>
          </a:p>
        </p:txBody>
      </p:sp>
      <p:sp>
        <p:nvSpPr>
          <p:cNvPr id="18" name="anim07f"/>
          <p:cNvSpPr txBox="1"/>
          <p:nvPr/>
        </p:nvSpPr>
        <p:spPr>
          <a:xfrm>
            <a:off x="9689440" y="5449824"/>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Attendance reports</a:t>
            </a:r>
            <a:endParaRPr lang="en-US" sz="950" dirty="0"/>
          </a:p>
        </p:txBody>
      </p:sp>
      <p:sp>
        <p:nvSpPr>
          <p:cNvPr id="19" name="anim08f"/>
          <p:cNvSpPr txBox="1"/>
          <p:nvPr/>
        </p:nvSpPr>
        <p:spPr>
          <a:xfrm>
            <a:off x="7607808" y="5833872"/>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Teacher workload analysis</a:t>
            </a:r>
            <a:endParaRPr lang="en-US" sz="950" dirty="0"/>
          </a:p>
        </p:txBody>
      </p:sp>
      <p:sp>
        <p:nvSpPr>
          <p:cNvPr id="20" name="anim08f"/>
          <p:cNvSpPr txBox="1"/>
          <p:nvPr/>
        </p:nvSpPr>
        <p:spPr>
          <a:xfrm>
            <a:off x="9689440" y="5833872"/>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Course reports</a:t>
            </a:r>
            <a:endParaRPr lang="en-US" sz="950" dirty="0"/>
          </a:p>
        </p:txBody>
      </p:sp>
      <p:pic>
        <p:nvPicPr>
          <p:cNvPr id="21" name="Image 4" descr="/home/claude/assets/brand_mark_sm.png">    </p:cNvPr>
          <p:cNvPicPr>
            <a:picLocks noChangeAspect="1"/>
          </p:cNvPicPr>
          <p:nvPr/>
        </p:nvPicPr>
        <p:blipFill>
          <a:blip r:embed="rId6"/>
          <a:stretch>
            <a:fillRect/>
          </a:stretch>
        </p:blipFill>
        <p:spPr>
          <a:xfrm>
            <a:off x="11277295" y="6446520"/>
            <a:ext cx="210312" cy="243230"/>
          </a:xfrm>
          <a:prstGeom prst="rect">
            <a:avLst/>
          </a:prstGeom>
        </p:spPr>
      </p:pic>
      <p:sp>
        <p:nvSpPr>
          <p:cNvPr id="22" name="Text 15"/>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14</a:t>
            </a:r>
            <a:endParaRPr lang="en-US" sz="1000" dirty="0"/>
          </a:p>
        </p:txBody>
      </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14" fill="hold">
                            <p:stCondLst>
                              <p:cond delay="360"/>
                            </p:stCondLst>
                            <p:childTnLst>
                              <p:par>
                                <p:cTn id="113"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640"/>
                                        <p:tgtEl>
                                          <p:spTgt spid="4"/>
                                        </p:tgtEl>
                                      </p:cBhvr>
                                    </p:animEffect>
                                    <p:anim calcmode="lin" valueType="num">
                                      <p:cBhvr additive="base">
                                        <p:cTn id="112" dur="640" fill="hold"/>
                                        <p:tgtEl>
                                          <p:spTgt spid="4"/>
                                        </p:tgtEl>
                                        <p:attrNameLst>
                                          <p:attrName>ppt_x</p:attrName>
                                        </p:attrNameLst>
                                      </p:cBhvr>
                                      <p:tavLst>
                                        <p:tav tm="0">
                                          <p:val>
                                            <p:strVal val="#ppt_x-0.035"/>
                                          </p:val>
                                        </p:tav>
                                        <p:tav tm="100000">
                                          <p:val>
                                            <p:strVal val="#ppt_x"/>
                                          </p:val>
                                        </p:tav>
                                      </p:tavLst>
                                    </p:anim>
                                  </p:childTnLst>
                                </p:cTn>
                              </p:par>
                            </p:childTnLst>
                          </p:cTn>
                        </p:par>
                        <p:par>
                          <p:cTn id="131" fill="hold">
                            <p:stCondLst>
                              <p:cond delay="540"/>
                            </p:stCondLst>
                            <p:childTnLst>
                              <p:par>
                                <p:cTn id="118" presetID="10" presetClass="entr" presetSubtype="0" fill="hold" grpId="0" nodeType="withEffect">
                                  <p:stCondLst>
                                    <p:cond delay="0"/>
                                  </p:stCondLst>
                                  <p:childTnLst>
                                    <p:set>
                                      <p:cBhvr>
                                        <p:cTn id="115" dur="1" fill="hold">
                                          <p:stCondLst>
                                            <p:cond delay="0"/>
                                          </p:stCondLst>
                                        </p:cTn>
                                        <p:tgtEl>
                                          <p:spTgt spid="5"/>
                                        </p:tgtEl>
                                        <p:attrNameLst>
                                          <p:attrName>style.visibility</p:attrName>
                                        </p:attrNameLst>
                                      </p:cBhvr>
                                      <p:to>
                                        <p:strVal val="visible"/>
                                      </p:to>
                                    </p:set>
                                    <p:animEffect transition="in" filter="fade">
                                      <p:cBhvr>
                                        <p:cTn id="116" dur="600"/>
                                        <p:tgtEl>
                                          <p:spTgt spid="5"/>
                                        </p:tgtEl>
                                      </p:cBhvr>
                                    </p:animEffect>
                                    <p:anim calcmode="lin" valueType="num">
                                      <p:cBhvr additive="base">
                                        <p:cTn id="117" dur="600" fill="hold"/>
                                        <p:tgtEl>
                                          <p:spTgt spid="5"/>
                                        </p:tgtEl>
                                        <p:attrNameLst>
                                          <p:attrName>ppt_y</p:attrName>
                                        </p:attrNameLst>
                                      </p:cBhvr>
                                      <p:tavLst>
                                        <p:tav tm="0">
                                          <p:val>
                                            <p:strVal val="#ppt_y+0.045"/>
                                          </p:val>
                                        </p:tav>
                                        <p:tav tm="100000">
                                          <p:val>
                                            <p:strVal val="#ppt_y"/>
                                          </p:val>
                                        </p:tav>
                                      </p:tavLst>
                                    </p:anim>
                                  </p:childTnLst>
                                </p:cTn>
                              </p:par>
                              <p:par>
                                <p:cTn id="122" presetID="10" presetClass="entr" presetSubtype="0" fill="hold" grpId="0" nodeType="withEffect">
                                  <p:stCondLst>
                                    <p:cond delay="0"/>
                                  </p:stCondLst>
                                  <p:childTnLst>
                                    <p:set>
                                      <p:cBhvr>
                                        <p:cTn id="119" dur="1" fill="hold">
                                          <p:stCondLst>
                                            <p:cond delay="0"/>
                                          </p:stCondLst>
                                        </p:cTn>
                                        <p:tgtEl>
                                          <p:spTgt spid="6"/>
                                        </p:tgtEl>
                                        <p:attrNameLst>
                                          <p:attrName>style.visibility</p:attrName>
                                        </p:attrNameLst>
                                      </p:cBhvr>
                                      <p:to>
                                        <p:strVal val="visible"/>
                                      </p:to>
                                    </p:set>
                                    <p:animEffect transition="in" filter="fade">
                                      <p:cBhvr>
                                        <p:cTn id="120" dur="600"/>
                                        <p:tgtEl>
                                          <p:spTgt spid="6"/>
                                        </p:tgtEl>
                                      </p:cBhvr>
                                    </p:animEffect>
                                    <p:anim calcmode="lin" valueType="num">
                                      <p:cBhvr additive="base">
                                        <p:cTn id="121" dur="600" fill="hold"/>
                                        <p:tgtEl>
                                          <p:spTgt spid="6"/>
                                        </p:tgtEl>
                                        <p:attrNameLst>
                                          <p:attrName>ppt_y</p:attrName>
                                        </p:attrNameLst>
                                      </p:cBhvr>
                                      <p:tavLst>
                                        <p:tav tm="0">
                                          <p:val>
                                            <p:strVal val="#ppt_y+0.045"/>
                                          </p:val>
                                        </p:tav>
                                        <p:tav tm="100000">
                                          <p:val>
                                            <p:strVal val="#ppt_y"/>
                                          </p:val>
                                        </p:tav>
                                      </p:tavLst>
                                    </p:anim>
                                  </p:childTnLst>
                                </p:cTn>
                              </p:par>
                              <p:par>
                                <p:cTn id="126" presetID="10" presetClass="entr" presetSubtype="0" fill="hold" grpId="0" nodeType="withEffect">
                                  <p:stCondLst>
                                    <p:cond delay="0"/>
                                  </p:stCondLst>
                                  <p:childTnLst>
                                    <p:set>
                                      <p:cBhvr>
                                        <p:cTn id="123" dur="1" fill="hold">
                                          <p:stCondLst>
                                            <p:cond delay="0"/>
                                          </p:stCondLst>
                                        </p:cTn>
                                        <p:tgtEl>
                                          <p:spTgt spid="7"/>
                                        </p:tgtEl>
                                        <p:attrNameLst>
                                          <p:attrName>style.visibility</p:attrName>
                                        </p:attrNameLst>
                                      </p:cBhvr>
                                      <p:to>
                                        <p:strVal val="visible"/>
                                      </p:to>
                                    </p:set>
                                    <p:animEffect transition="in" filter="fade">
                                      <p:cBhvr>
                                        <p:cTn id="124" dur="600"/>
                                        <p:tgtEl>
                                          <p:spTgt spid="7"/>
                                        </p:tgtEl>
                                      </p:cBhvr>
                                    </p:animEffect>
                                    <p:anim calcmode="lin" valueType="num">
                                      <p:cBhvr additive="base">
                                        <p:cTn id="125" dur="600" fill="hold"/>
                                        <p:tgtEl>
                                          <p:spTgt spid="7"/>
                                        </p:tgtEl>
                                        <p:attrNameLst>
                                          <p:attrName>ppt_y</p:attrName>
                                        </p:attrNameLst>
                                      </p:cBhvr>
                                      <p:tavLst>
                                        <p:tav tm="0">
                                          <p:val>
                                            <p:strVal val="#ppt_y+0.045"/>
                                          </p:val>
                                        </p:tav>
                                        <p:tav tm="100000">
                                          <p:val>
                                            <p:strVal val="#ppt_y"/>
                                          </p:val>
                                        </p:tav>
                                      </p:tavLst>
                                    </p:anim>
                                  </p:childTnLst>
                                </p:cTn>
                              </p:par>
                              <p:par>
                                <p:cTn id="130" presetID="10" presetClass="entr" presetSubtype="0" fill="hold" grpId="0" nodeType="withEffect">
                                  <p:stCondLst>
                                    <p:cond delay="0"/>
                                  </p:stCondLst>
                                  <p:childTnLst>
                                    <p:set>
                                      <p:cBhvr>
                                        <p:cTn id="127" dur="1" fill="hold">
                                          <p:stCondLst>
                                            <p:cond delay="0"/>
                                          </p:stCondLst>
                                        </p:cTn>
                                        <p:tgtEl>
                                          <p:spTgt spid="8"/>
                                        </p:tgtEl>
                                        <p:attrNameLst>
                                          <p:attrName>style.visibility</p:attrName>
                                        </p:attrNameLst>
                                      </p:cBhvr>
                                      <p:to>
                                        <p:strVal val="visible"/>
                                      </p:to>
                                    </p:set>
                                    <p:animEffect transition="in" filter="fade">
                                      <p:cBhvr>
                                        <p:cTn id="128" dur="600"/>
                                        <p:tgtEl>
                                          <p:spTgt spid="8"/>
                                        </p:tgtEl>
                                      </p:cBhvr>
                                    </p:animEffect>
                                    <p:anim calcmode="lin" valueType="num">
                                      <p:cBhvr additive="base">
                                        <p:cTn id="129" dur="600" fill="hold"/>
                                        <p:tgtEl>
                                          <p:spTgt spid="8"/>
                                        </p:tgtEl>
                                        <p:attrNameLst>
                                          <p:attrName>ppt_y</p:attrName>
                                        </p:attrNameLst>
                                      </p:cBhvr>
                                      <p:tavLst>
                                        <p:tav tm="0">
                                          <p:val>
                                            <p:strVal val="#ppt_y+0.045"/>
                                          </p:val>
                                        </p:tav>
                                        <p:tav tm="100000">
                                          <p:val>
                                            <p:strVal val="#ppt_y"/>
                                          </p:val>
                                        </p:tav>
                                      </p:tavLst>
                                    </p:anim>
                                  </p:childTnLst>
                                </p:cTn>
                              </p:par>
                            </p:childTnLst>
                          </p:cTn>
                        </p:par>
                        <p:par>
                          <p:cTn id="148" fill="hold">
                            <p:stCondLst>
                              <p:cond delay="720"/>
                            </p:stCondLst>
                            <p:childTnLst>
                              <p:par>
                                <p:cTn id="135" presetID="10" presetClass="entr" presetSubtype="0" fill="hold" grpId="0" nodeType="withEffect">
                                  <p:stCondLst>
                                    <p:cond delay="0"/>
                                  </p:stCondLst>
                                  <p:childTnLst>
                                    <p:set>
                                      <p:cBhvr>
                                        <p:cTn id="132" dur="1" fill="hold">
                                          <p:stCondLst>
                                            <p:cond delay="0"/>
                                          </p:stCondLst>
                                        </p:cTn>
                                        <p:tgtEl>
                                          <p:spTgt spid="9"/>
                                        </p:tgtEl>
                                        <p:attrNameLst>
                                          <p:attrName>style.visibility</p:attrName>
                                        </p:attrNameLst>
                                      </p:cBhvr>
                                      <p:to>
                                        <p:strVal val="visible"/>
                                      </p:to>
                                    </p:set>
                                    <p:animEffect transition="in" filter="fade">
                                      <p:cBhvr>
                                        <p:cTn id="133" dur="600"/>
                                        <p:tgtEl>
                                          <p:spTgt spid="9"/>
                                        </p:tgtEl>
                                      </p:cBhvr>
                                    </p:animEffect>
                                    <p:anim calcmode="lin" valueType="num">
                                      <p:cBhvr additive="base">
                                        <p:cTn id="134" dur="600" fill="hold"/>
                                        <p:tgtEl>
                                          <p:spTgt spid="9"/>
                                        </p:tgtEl>
                                        <p:attrNameLst>
                                          <p:attrName>ppt_y</p:attrName>
                                        </p:attrNameLst>
                                      </p:cBhvr>
                                      <p:tavLst>
                                        <p:tav tm="0">
                                          <p:val>
                                            <p:strVal val="#ppt_y+0.045"/>
                                          </p:val>
                                        </p:tav>
                                        <p:tav tm="100000">
                                          <p:val>
                                            <p:strVal val="#ppt_y"/>
                                          </p:val>
                                        </p:tav>
                                      </p:tavLst>
                                    </p:anim>
                                  </p:childTnLst>
                                </p:cTn>
                              </p:par>
                              <p:par>
                                <p:cTn id="139" presetID="10" presetClass="entr" presetSubtype="0" fill="hold" grpId="0" nodeType="withEffect">
                                  <p:stCondLst>
                                    <p:cond delay="0"/>
                                  </p:stCondLst>
                                  <p:childTnLst>
                                    <p:set>
                                      <p:cBhvr>
                                        <p:cTn id="136" dur="1" fill="hold">
                                          <p:stCondLst>
                                            <p:cond delay="0"/>
                                          </p:stCondLst>
                                        </p:cTn>
                                        <p:tgtEl>
                                          <p:spTgt spid="10"/>
                                        </p:tgtEl>
                                        <p:attrNameLst>
                                          <p:attrName>style.visibility</p:attrName>
                                        </p:attrNameLst>
                                      </p:cBhvr>
                                      <p:to>
                                        <p:strVal val="visible"/>
                                      </p:to>
                                    </p:set>
                                    <p:animEffect transition="in" filter="fade">
                                      <p:cBhvr>
                                        <p:cTn id="137" dur="600"/>
                                        <p:tgtEl>
                                          <p:spTgt spid="10"/>
                                        </p:tgtEl>
                                      </p:cBhvr>
                                    </p:animEffect>
                                    <p:anim calcmode="lin" valueType="num">
                                      <p:cBhvr additive="base">
                                        <p:cTn id="138" dur="600" fill="hold"/>
                                        <p:tgtEl>
                                          <p:spTgt spid="10"/>
                                        </p:tgtEl>
                                        <p:attrNameLst>
                                          <p:attrName>ppt_y</p:attrName>
                                        </p:attrNameLst>
                                      </p:cBhvr>
                                      <p:tavLst>
                                        <p:tav tm="0">
                                          <p:val>
                                            <p:strVal val="#ppt_y+0.045"/>
                                          </p:val>
                                        </p:tav>
                                        <p:tav tm="100000">
                                          <p:val>
                                            <p:strVal val="#ppt_y"/>
                                          </p:val>
                                        </p:tav>
                                      </p:tavLst>
                                    </p:anim>
                                  </p:childTnLst>
                                </p:cTn>
                              </p:par>
                              <p:par>
                                <p:cTn id="143" presetID="10" presetClass="entr" presetSubtype="0" fill="hold" grpId="0" nodeType="withEffect">
                                  <p:stCondLst>
                                    <p:cond delay="0"/>
                                  </p:stCondLst>
                                  <p:childTnLst>
                                    <p:set>
                                      <p:cBhvr>
                                        <p:cTn id="140" dur="1" fill="hold">
                                          <p:stCondLst>
                                            <p:cond delay="0"/>
                                          </p:stCondLst>
                                        </p:cTn>
                                        <p:tgtEl>
                                          <p:spTgt spid="11"/>
                                        </p:tgtEl>
                                        <p:attrNameLst>
                                          <p:attrName>style.visibility</p:attrName>
                                        </p:attrNameLst>
                                      </p:cBhvr>
                                      <p:to>
                                        <p:strVal val="visible"/>
                                      </p:to>
                                    </p:set>
                                    <p:animEffect transition="in" filter="fade">
                                      <p:cBhvr>
                                        <p:cTn id="141" dur="600"/>
                                        <p:tgtEl>
                                          <p:spTgt spid="11"/>
                                        </p:tgtEl>
                                      </p:cBhvr>
                                    </p:animEffect>
                                    <p:anim calcmode="lin" valueType="num">
                                      <p:cBhvr additive="base">
                                        <p:cTn id="142" dur="600" fill="hold"/>
                                        <p:tgtEl>
                                          <p:spTgt spid="11"/>
                                        </p:tgtEl>
                                        <p:attrNameLst>
                                          <p:attrName>ppt_y</p:attrName>
                                        </p:attrNameLst>
                                      </p:cBhvr>
                                      <p:tavLst>
                                        <p:tav tm="0">
                                          <p:val>
                                            <p:strVal val="#ppt_y+0.045"/>
                                          </p:val>
                                        </p:tav>
                                        <p:tav tm="100000">
                                          <p:val>
                                            <p:strVal val="#ppt_y"/>
                                          </p:val>
                                        </p:tav>
                                      </p:tavLst>
                                    </p:anim>
                                  </p:childTnLst>
                                </p:cTn>
                              </p:par>
                              <p:par>
                                <p:cTn id="147" presetID="10" presetClass="entr" presetSubtype="0" fill="hold" grpId="0" nodeType="withEffect">
                                  <p:stCondLst>
                                    <p:cond delay="0"/>
                                  </p:stCondLst>
                                  <p:childTnLst>
                                    <p:set>
                                      <p:cBhvr>
                                        <p:cTn id="144" dur="1" fill="hold">
                                          <p:stCondLst>
                                            <p:cond delay="0"/>
                                          </p:stCondLst>
                                        </p:cTn>
                                        <p:tgtEl>
                                          <p:spTgt spid="12"/>
                                        </p:tgtEl>
                                        <p:attrNameLst>
                                          <p:attrName>style.visibility</p:attrName>
                                        </p:attrNameLst>
                                      </p:cBhvr>
                                      <p:to>
                                        <p:strVal val="visible"/>
                                      </p:to>
                                    </p:set>
                                    <p:animEffect transition="in" filter="fade">
                                      <p:cBhvr>
                                        <p:cTn id="145" dur="600"/>
                                        <p:tgtEl>
                                          <p:spTgt spid="12"/>
                                        </p:tgtEl>
                                      </p:cBhvr>
                                    </p:animEffect>
                                    <p:anim calcmode="lin" valueType="num">
                                      <p:cBhvr additive="base">
                                        <p:cTn id="146" dur="600" fill="hold"/>
                                        <p:tgtEl>
                                          <p:spTgt spid="12"/>
                                        </p:tgtEl>
                                        <p:attrNameLst>
                                          <p:attrName>ppt_y</p:attrName>
                                        </p:attrNameLst>
                                      </p:cBhvr>
                                      <p:tavLst>
                                        <p:tav tm="0">
                                          <p:val>
                                            <p:strVal val="#ppt_y+0.045"/>
                                          </p:val>
                                        </p:tav>
                                        <p:tav tm="100000">
                                          <p:val>
                                            <p:strVal val="#ppt_y"/>
                                          </p:val>
                                        </p:tav>
                                      </p:tavLst>
                                    </p:anim>
                                  </p:childTnLst>
                                </p:cTn>
                              </p:par>
                            </p:childTnLst>
                          </p:cTn>
                        </p:par>
                        <p:par>
                          <p:cTn id="165" fill="hold">
                            <p:stCondLst>
                              <p:cond delay="900"/>
                            </p:stCondLst>
                            <p:childTnLst>
                              <p:par>
                                <p:cTn id="152" presetID="10" presetClass="entr" presetSubtype="0" fill="hold" grpId="0" nodeType="withEffect">
                                  <p:stCondLst>
                                    <p:cond delay="0"/>
                                  </p:stCondLst>
                                  <p:childTnLst>
                                    <p:set>
                                      <p:cBhvr>
                                        <p:cTn id="149" dur="1" fill="hold">
                                          <p:stCondLst>
                                            <p:cond delay="0"/>
                                          </p:stCondLst>
                                        </p:cTn>
                                        <p:tgtEl>
                                          <p:spTgt spid="13"/>
                                        </p:tgtEl>
                                        <p:attrNameLst>
                                          <p:attrName>style.visibility</p:attrName>
                                        </p:attrNameLst>
                                      </p:cBhvr>
                                      <p:to>
                                        <p:strVal val="visible"/>
                                      </p:to>
                                    </p:set>
                                    <p:animEffect transition="in" filter="fade">
                                      <p:cBhvr>
                                        <p:cTn id="150" dur="600"/>
                                        <p:tgtEl>
                                          <p:spTgt spid="13"/>
                                        </p:tgtEl>
                                      </p:cBhvr>
                                    </p:animEffect>
                                    <p:anim calcmode="lin" valueType="num">
                                      <p:cBhvr additive="base">
                                        <p:cTn id="151" dur="600" fill="hold"/>
                                        <p:tgtEl>
                                          <p:spTgt spid="13"/>
                                        </p:tgtEl>
                                        <p:attrNameLst>
                                          <p:attrName>ppt_y</p:attrName>
                                        </p:attrNameLst>
                                      </p:cBhvr>
                                      <p:tavLst>
                                        <p:tav tm="0">
                                          <p:val>
                                            <p:strVal val="#ppt_y+0.045"/>
                                          </p:val>
                                        </p:tav>
                                        <p:tav tm="100000">
                                          <p:val>
                                            <p:strVal val="#ppt_y"/>
                                          </p:val>
                                        </p:tav>
                                      </p:tavLst>
                                    </p:anim>
                                  </p:childTnLst>
                                </p:cTn>
                              </p:par>
                              <p:par>
                                <p:cTn id="156" presetID="10" presetClass="entr" presetSubtype="0" fill="hold" grpId="0" nodeType="withEffect">
                                  <p:stCondLst>
                                    <p:cond delay="0"/>
                                  </p:stCondLst>
                                  <p:childTnLst>
                                    <p:set>
                                      <p:cBhvr>
                                        <p:cTn id="153" dur="1" fill="hold">
                                          <p:stCondLst>
                                            <p:cond delay="0"/>
                                          </p:stCondLst>
                                        </p:cTn>
                                        <p:tgtEl>
                                          <p:spTgt spid="14"/>
                                        </p:tgtEl>
                                        <p:attrNameLst>
                                          <p:attrName>style.visibility</p:attrName>
                                        </p:attrNameLst>
                                      </p:cBhvr>
                                      <p:to>
                                        <p:strVal val="visible"/>
                                      </p:to>
                                    </p:set>
                                    <p:animEffect transition="in" filter="fade">
                                      <p:cBhvr>
                                        <p:cTn id="154" dur="600"/>
                                        <p:tgtEl>
                                          <p:spTgt spid="14"/>
                                        </p:tgtEl>
                                      </p:cBhvr>
                                    </p:animEffect>
                                    <p:anim calcmode="lin" valueType="num">
                                      <p:cBhvr additive="base">
                                        <p:cTn id="155" dur="600" fill="hold"/>
                                        <p:tgtEl>
                                          <p:spTgt spid="14"/>
                                        </p:tgtEl>
                                        <p:attrNameLst>
                                          <p:attrName>ppt_y</p:attrName>
                                        </p:attrNameLst>
                                      </p:cBhvr>
                                      <p:tavLst>
                                        <p:tav tm="0">
                                          <p:val>
                                            <p:strVal val="#ppt_y+0.045"/>
                                          </p:val>
                                        </p:tav>
                                        <p:tav tm="100000">
                                          <p:val>
                                            <p:strVal val="#ppt_y"/>
                                          </p:val>
                                        </p:tav>
                                      </p:tavLst>
                                    </p:anim>
                                  </p:childTnLst>
                                </p:cTn>
                              </p:par>
                              <p:par>
                                <p:cTn id="160" presetID="10" presetClass="entr" presetSubtype="0" fill="hold" grpId="0" nodeType="withEffect">
                                  <p:stCondLst>
                                    <p:cond delay="0"/>
                                  </p:stCondLst>
                                  <p:childTnLst>
                                    <p:set>
                                      <p:cBhvr>
                                        <p:cTn id="157" dur="1" fill="hold">
                                          <p:stCondLst>
                                            <p:cond delay="0"/>
                                          </p:stCondLst>
                                        </p:cTn>
                                        <p:tgtEl>
                                          <p:spTgt spid="15"/>
                                        </p:tgtEl>
                                        <p:attrNameLst>
                                          <p:attrName>style.visibility</p:attrName>
                                        </p:attrNameLst>
                                      </p:cBhvr>
                                      <p:to>
                                        <p:strVal val="visible"/>
                                      </p:to>
                                    </p:set>
                                    <p:animEffect transition="in" filter="fade">
                                      <p:cBhvr>
                                        <p:cTn id="158" dur="600"/>
                                        <p:tgtEl>
                                          <p:spTgt spid="15"/>
                                        </p:tgtEl>
                                      </p:cBhvr>
                                    </p:animEffect>
                                    <p:anim calcmode="lin" valueType="num">
                                      <p:cBhvr additive="base">
                                        <p:cTn id="159" dur="600" fill="hold"/>
                                        <p:tgtEl>
                                          <p:spTgt spid="15"/>
                                        </p:tgtEl>
                                        <p:attrNameLst>
                                          <p:attrName>ppt_y</p:attrName>
                                        </p:attrNameLst>
                                      </p:cBhvr>
                                      <p:tavLst>
                                        <p:tav tm="0">
                                          <p:val>
                                            <p:strVal val="#ppt_y+0.045"/>
                                          </p:val>
                                        </p:tav>
                                        <p:tav tm="100000">
                                          <p:val>
                                            <p:strVal val="#ppt_y"/>
                                          </p:val>
                                        </p:tav>
                                      </p:tavLst>
                                    </p:anim>
                                  </p:childTnLst>
                                </p:cTn>
                              </p:par>
                              <p:par>
                                <p:cTn id="164" presetID="10" presetClass="entr" presetSubtype="0" fill="hold" grpId="0" nodeType="withEffect">
                                  <p:stCondLst>
                                    <p:cond delay="0"/>
                                  </p:stCondLst>
                                  <p:childTnLst>
                                    <p:set>
                                      <p:cBhvr>
                                        <p:cTn id="161" dur="1" fill="hold">
                                          <p:stCondLst>
                                            <p:cond delay="0"/>
                                          </p:stCondLst>
                                        </p:cTn>
                                        <p:tgtEl>
                                          <p:spTgt spid="16"/>
                                        </p:tgtEl>
                                        <p:attrNameLst>
                                          <p:attrName>style.visibility</p:attrName>
                                        </p:attrNameLst>
                                      </p:cBhvr>
                                      <p:to>
                                        <p:strVal val="visible"/>
                                      </p:to>
                                    </p:set>
                                    <p:animEffect transition="in" filter="fade">
                                      <p:cBhvr>
                                        <p:cTn id="162" dur="600"/>
                                        <p:tgtEl>
                                          <p:spTgt spid="16"/>
                                        </p:tgtEl>
                                      </p:cBhvr>
                                    </p:animEffect>
                                    <p:anim calcmode="lin" valueType="num">
                                      <p:cBhvr additive="base">
                                        <p:cTn id="163" dur="600" fill="hold"/>
                                        <p:tgtEl>
                                          <p:spTgt spid="16"/>
                                        </p:tgtEl>
                                        <p:attrNameLst>
                                          <p:attrName>ppt_y</p:attrName>
                                        </p:attrNameLst>
                                      </p:cBhvr>
                                      <p:tavLst>
                                        <p:tav tm="0">
                                          <p:val>
                                            <p:strVal val="#ppt_y+0.045"/>
                                          </p:val>
                                        </p:tav>
                                        <p:tav tm="100000">
                                          <p:val>
                                            <p:strVal val="#ppt_y"/>
                                          </p:val>
                                        </p:tav>
                                      </p:tavLst>
                                    </p:anim>
                                  </p:childTnLst>
                                </p:cTn>
                              </p:par>
                            </p:childTnLst>
                          </p:cTn>
                        </p:par>
                        <p:par>
                          <p:cTn id="172" fill="hold">
                            <p:stCondLst>
                              <p:cond delay="1080"/>
                            </p:stCondLst>
                            <p:childTnLst>
                              <p:par>
                                <p:cTn id="168" presetID="10" presetClass="entr" presetSubtype="0" fill="hold" grpId="0" nodeType="withEffect">
                                  <p:stCondLst>
                                    <p:cond delay="0"/>
                                  </p:stCondLst>
                                  <p:childTnLst>
                                    <p:set>
                                      <p:cBhvr>
                                        <p:cTn id="166" dur="1" fill="hold">
                                          <p:stCondLst>
                                            <p:cond delay="0"/>
                                          </p:stCondLst>
                                        </p:cTn>
                                        <p:tgtEl>
                                          <p:spTgt spid="17"/>
                                        </p:tgtEl>
                                        <p:attrNameLst>
                                          <p:attrName>style.visibility</p:attrName>
                                        </p:attrNameLst>
                                      </p:cBhvr>
                                      <p:to>
                                        <p:strVal val="visible"/>
                                      </p:to>
                                    </p:set>
                                    <p:animEffect transition="in" filter="fade">
                                      <p:cBhvr>
                                        <p:cTn id="167" dur="520"/>
                                        <p:tgtEl>
                                          <p:spTgt spid="17"/>
                                        </p:tgtEl>
                                      </p:cBhvr>
                                    </p:animEffect>
                                  </p:childTnLst>
                                </p:cTn>
                              </p:par>
                              <p:par>
                                <p:cTn id="171" presetID="10" presetClass="entr" presetSubtype="0" fill="hold" grpId="0" nodeType="withEffect">
                                  <p:stCondLst>
                                    <p:cond delay="0"/>
                                  </p:stCondLst>
                                  <p:childTnLst>
                                    <p:set>
                                      <p:cBhvr>
                                        <p:cTn id="169" dur="1" fill="hold">
                                          <p:stCondLst>
                                            <p:cond delay="0"/>
                                          </p:stCondLst>
                                        </p:cTn>
                                        <p:tgtEl>
                                          <p:spTgt spid="18"/>
                                        </p:tgtEl>
                                        <p:attrNameLst>
                                          <p:attrName>style.visibility</p:attrName>
                                        </p:attrNameLst>
                                      </p:cBhvr>
                                      <p:to>
                                        <p:strVal val="visible"/>
                                      </p:to>
                                    </p:set>
                                    <p:animEffect transition="in" filter="fade">
                                      <p:cBhvr>
                                        <p:cTn id="170" dur="520"/>
                                        <p:tgtEl>
                                          <p:spTgt spid="18"/>
                                        </p:tgtEl>
                                      </p:cBhvr>
                                    </p:animEffect>
                                  </p:childTnLst>
                                </p:cTn>
                              </p:par>
                            </p:childTnLst>
                          </p:cTn>
                        </p:par>
                        <p:par>
                          <p:cTn id="179" fill="hold">
                            <p:stCondLst>
                              <p:cond delay="1260"/>
                            </p:stCondLst>
                            <p:childTnLst>
                              <p:par>
                                <p:cTn id="175" presetID="10" presetClass="entr" presetSubtype="0" fill="hold" grpId="0" nodeType="withEffect">
                                  <p:stCondLst>
                                    <p:cond delay="0"/>
                                  </p:stCondLst>
                                  <p:childTnLst>
                                    <p:set>
                                      <p:cBhvr>
                                        <p:cTn id="173" dur="1" fill="hold">
                                          <p:stCondLst>
                                            <p:cond delay="0"/>
                                          </p:stCondLst>
                                        </p:cTn>
                                        <p:tgtEl>
                                          <p:spTgt spid="19"/>
                                        </p:tgtEl>
                                        <p:attrNameLst>
                                          <p:attrName>style.visibility</p:attrName>
                                        </p:attrNameLst>
                                      </p:cBhvr>
                                      <p:to>
                                        <p:strVal val="visible"/>
                                      </p:to>
                                    </p:set>
                                    <p:animEffect transition="in" filter="fade">
                                      <p:cBhvr>
                                        <p:cTn id="174" dur="520"/>
                                        <p:tgtEl>
                                          <p:spTgt spid="19"/>
                                        </p:tgtEl>
                                      </p:cBhvr>
                                    </p:animEffect>
                                  </p:childTnLst>
                                </p:cTn>
                              </p:par>
                              <p:par>
                                <p:cTn id="178" presetID="10" presetClass="entr" presetSubtype="0" fill="hold" grpId="0" nodeType="withEffect">
                                  <p:stCondLst>
                                    <p:cond delay="0"/>
                                  </p:stCondLst>
                                  <p:childTnLst>
                                    <p:set>
                                      <p:cBhvr>
                                        <p:cTn id="176" dur="1" fill="hold">
                                          <p:stCondLst>
                                            <p:cond delay="0"/>
                                          </p:stCondLst>
                                        </p:cTn>
                                        <p:tgtEl>
                                          <p:spTgt spid="20"/>
                                        </p:tgtEl>
                                        <p:attrNameLst>
                                          <p:attrName>style.visibility</p:attrName>
                                        </p:attrNameLst>
                                      </p:cBhvr>
                                      <p:to>
                                        <p:strVal val="visible"/>
                                      </p:to>
                                    </p:set>
                                    <p:animEffect transition="in" filter="fade">
                                      <p:cBhvr>
                                        <p:cTn id="177" dur="52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457200"/>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EXAMINATION MANAGEMENT</a:t>
            </a:r>
            <a:endParaRPr lang="en-US" sz="1100" dirty="0"/>
          </a:p>
        </p:txBody>
      </p:sp>
      <p:sp>
        <p:nvSpPr>
          <p:cNvPr id="3" name="anim02u"/>
          <p:cNvSpPr txBox="1"/>
          <p:nvPr/>
        </p:nvSpPr>
        <p:spPr>
          <a:xfrm>
            <a:off x="566928" y="786384"/>
            <a:ext cx="5120640" cy="1097280"/>
          </a:xfrm>
          <a:prstGeom prst="rect">
            <a:avLst/>
          </a:prstGeom>
          <a:noFill/>
          <a:ln/>
        </p:spPr>
        <p:txBody>
          <a:bodyPr wrap="square" lIns="0" tIns="0" rIns="0" bIns="0" rtlCol="0" anchor="t"/>
          <a:lstStyle/>
          <a:p>
            <a:pPr indent="0" marL="0">
              <a:lnSpc>
                <a:spcPct val="108000"/>
              </a:lnSpc>
              <a:buNone/>
            </a:pPr>
            <a:r>
              <a:rPr lang="en-US" sz="3000" b="1" dirty="0">
                <a:solidFill>
                  <a:srgbClr val="1B1140"/>
                </a:solidFill>
                <a:latin typeface="Arial" pitchFamily="34" charset="0"/>
                <a:ea typeface="Arial" pitchFamily="34" charset="-122"/>
                <a:cs typeface="Arial" pitchFamily="34" charset="-120"/>
              </a:rPr>
              <a:t>Examinations, end to end,</a:t>
            </a:r>
            <a:endParaRPr lang="en-US" sz="3000" dirty="0"/>
          </a:p>
          <a:p>
            <a:pPr indent="0" marL="0">
              <a:lnSpc>
                <a:spcPct val="108000"/>
              </a:lnSpc>
              <a:buNone/>
            </a:pPr>
            <a:r>
              <a:rPr lang="en-US" sz="3000" b="1" dirty="0">
                <a:solidFill>
                  <a:srgbClr val="1B1140"/>
                </a:solidFill>
                <a:latin typeface="Arial" pitchFamily="34" charset="0"/>
                <a:ea typeface="Arial" pitchFamily="34" charset="-122"/>
                <a:cs typeface="Arial" pitchFamily="34" charset="-120"/>
              </a:rPr>
              <a:t>with nothing on paper.</a:t>
            </a:r>
            <a:endParaRPr lang="en-US" sz="3000" dirty="0"/>
          </a:p>
        </p:txBody>
      </p:sp>
      <p:sp>
        <p:nvSpPr>
          <p:cNvPr id="4" name="anim03u"/>
          <p:cNvSpPr/>
          <p:nvPr/>
        </p:nvSpPr>
        <p:spPr>
          <a:xfrm>
            <a:off x="566928" y="1956816"/>
            <a:ext cx="420624" cy="420624"/>
          </a:xfrm>
          <a:prstGeom prst="roundRect">
            <a:avLst>
              <a:gd name="adj" fmla="val 30000"/>
            </a:avLst>
          </a:prstGeom>
          <a:solidFill>
            <a:srgbClr val="5B21B6"/>
          </a:solidFill>
          <a:ln/>
          <a:effectLst>
            <a:outerShdw sx="100000" sy="100000" kx="0" ky="0" algn="bl" rotWithShape="0" blurRad="152400" dist="38100" dir="5400000">
              <a:srgbClr val="5B21B6">
                <a:alpha val="22000"/>
              </a:srgbClr>
            </a:outerShdw>
          </a:effectLst>
        </p:spPr>
      </p:sp>
      <p:pic>
        <p:nvPicPr>
          <p:cNvPr id="5" name="anim03u" descr="/home/claude/assets/icons/ClipboardCheck_w.png">    </p:cNvPr>
          <p:cNvPicPr>
            <a:picLocks noChangeAspect="1"/>
          </p:cNvPicPr>
          <p:nvPr/>
        </p:nvPicPr>
        <p:blipFill>
          <a:blip r:embed="rId2"/>
          <a:stretch>
            <a:fillRect/>
          </a:stretch>
        </p:blipFill>
        <p:spPr>
          <a:xfrm>
            <a:off x="667878" y="2057766"/>
            <a:ext cx="218724" cy="218724"/>
          </a:xfrm>
          <a:prstGeom prst="rect">
            <a:avLst/>
          </a:prstGeom>
        </p:spPr>
      </p:pic>
      <p:sp>
        <p:nvSpPr>
          <p:cNvPr id="6" name="anim03u"/>
          <p:cNvSpPr txBox="1"/>
          <p:nvPr/>
        </p:nvSpPr>
        <p:spPr>
          <a:xfrm>
            <a:off x="1207008" y="1929384"/>
            <a:ext cx="4389120"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One controlled pipeline</a:t>
            </a:r>
            <a:endParaRPr lang="en-US" sz="1250" dirty="0"/>
          </a:p>
        </p:txBody>
      </p:sp>
      <p:sp>
        <p:nvSpPr>
          <p:cNvPr id="7" name="anim03u"/>
          <p:cNvSpPr txBox="1"/>
          <p:nvPr/>
        </p:nvSpPr>
        <p:spPr>
          <a:xfrm>
            <a:off x="1207008" y="2240280"/>
            <a:ext cx="4389120" cy="713232"/>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Nine stages from setup to post-result, each gated, each leaving a trail.</a:t>
            </a:r>
            <a:endParaRPr lang="en-US" sz="1100" dirty="0"/>
          </a:p>
        </p:txBody>
      </p:sp>
      <p:sp>
        <p:nvSpPr>
          <p:cNvPr id="8" name="anim04u"/>
          <p:cNvSpPr/>
          <p:nvPr/>
        </p:nvSpPr>
        <p:spPr>
          <a:xfrm>
            <a:off x="566928" y="2962656"/>
            <a:ext cx="420624" cy="420624"/>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9" name="anim04u" descr="/home/claude/assets/icons/Ticket_w.png">    </p:cNvPr>
          <p:cNvPicPr>
            <a:picLocks noChangeAspect="1"/>
          </p:cNvPicPr>
          <p:nvPr/>
        </p:nvPicPr>
        <p:blipFill>
          <a:blip r:embed="rId3"/>
          <a:stretch>
            <a:fillRect/>
          </a:stretch>
        </p:blipFill>
        <p:spPr>
          <a:xfrm>
            <a:off x="667878" y="3063606"/>
            <a:ext cx="218724" cy="218724"/>
          </a:xfrm>
          <a:prstGeom prst="rect">
            <a:avLst/>
          </a:prstGeom>
        </p:spPr>
      </p:pic>
      <p:sp>
        <p:nvSpPr>
          <p:cNvPr id="10" name="anim04u"/>
          <p:cNvSpPr txBox="1"/>
          <p:nvPr/>
        </p:nvSpPr>
        <p:spPr>
          <a:xfrm>
            <a:off x="1207008" y="2935224"/>
            <a:ext cx="4389120"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Registration to hall ticket</a:t>
            </a:r>
            <a:endParaRPr lang="en-US" sz="1250" dirty="0"/>
          </a:p>
        </p:txBody>
      </p:sp>
      <p:sp>
        <p:nvSpPr>
          <p:cNvPr id="11" name="anim04u"/>
          <p:cNvSpPr txBox="1"/>
          <p:nvPr/>
        </p:nvSpPr>
        <p:spPr>
          <a:xfrm>
            <a:off x="1207008" y="3246120"/>
            <a:ext cx="4389120" cy="713232"/>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Eligibility, registration, payment, approval and condonation counted live on one funnel.</a:t>
            </a:r>
            <a:endParaRPr lang="en-US" sz="1100" dirty="0"/>
          </a:p>
        </p:txBody>
      </p:sp>
      <p:sp>
        <p:nvSpPr>
          <p:cNvPr id="12" name="anim05u"/>
          <p:cNvSpPr/>
          <p:nvPr/>
        </p:nvSpPr>
        <p:spPr>
          <a:xfrm>
            <a:off x="566928" y="3968496"/>
            <a:ext cx="420624" cy="420624"/>
          </a:xfrm>
          <a:prstGeom prst="roundRect">
            <a:avLst>
              <a:gd name="adj" fmla="val 30000"/>
            </a:avLst>
          </a:prstGeom>
          <a:solidFill>
            <a:srgbClr val="0E9F6E"/>
          </a:solidFill>
          <a:ln/>
          <a:effectLst>
            <a:outerShdw sx="100000" sy="100000" kx="0" ky="0" algn="bl" rotWithShape="0" blurRad="152400" dist="38100" dir="5400000">
              <a:srgbClr val="0E9F6E">
                <a:alpha val="22000"/>
              </a:srgbClr>
            </a:outerShdw>
          </a:effectLst>
        </p:spPr>
      </p:sp>
      <p:pic>
        <p:nvPicPr>
          <p:cNvPr id="13" name="anim05u" descr="/home/claude/assets/icons/Printer_w.png">    </p:cNvPr>
          <p:cNvPicPr>
            <a:picLocks noChangeAspect="1"/>
          </p:cNvPicPr>
          <p:nvPr/>
        </p:nvPicPr>
        <p:blipFill>
          <a:blip r:embed="rId4"/>
          <a:stretch>
            <a:fillRect/>
          </a:stretch>
        </p:blipFill>
        <p:spPr>
          <a:xfrm>
            <a:off x="667878" y="4069446"/>
            <a:ext cx="218724" cy="218724"/>
          </a:xfrm>
          <a:prstGeom prst="rect">
            <a:avLst/>
          </a:prstGeom>
        </p:spPr>
      </p:pic>
      <p:sp>
        <p:nvSpPr>
          <p:cNvPr id="14" name="anim05u"/>
          <p:cNvSpPr txBox="1"/>
          <p:nvPr/>
        </p:nvSpPr>
        <p:spPr>
          <a:xfrm>
            <a:off x="1207008" y="3941064"/>
            <a:ext cx="4389120"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Valuation with masking</a:t>
            </a:r>
            <a:endParaRPr lang="en-US" sz="1250" dirty="0"/>
          </a:p>
        </p:txBody>
      </p:sp>
      <p:sp>
        <p:nvSpPr>
          <p:cNvPr id="15" name="anim05u"/>
          <p:cNvSpPr txBox="1"/>
          <p:nvPr/>
        </p:nvSpPr>
        <p:spPr>
          <a:xfrm>
            <a:off x="1207008" y="4251960"/>
            <a:ext cx="4389120" cy="713232"/>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Dummy numbering, ICA marks, valuation and pass/fail reporting belong to the same session.</a:t>
            </a:r>
            <a:endParaRPr lang="en-US" sz="1100" dirty="0"/>
          </a:p>
        </p:txBody>
      </p:sp>
      <p:pic>
        <p:nvPicPr>
          <p:cNvPr id="16" name="anim03r" descr="/home/claude/assets/win_exam.png">    </p:cNvPr>
          <p:cNvPicPr>
            <a:picLocks noChangeAspect="1"/>
          </p:cNvPicPr>
          <p:nvPr/>
        </p:nvPicPr>
        <p:blipFill>
          <a:blip r:embed="rId5"/>
          <a:stretch>
            <a:fillRect/>
          </a:stretch>
        </p:blipFill>
        <p:spPr>
          <a:xfrm>
            <a:off x="5888736" y="1371600"/>
            <a:ext cx="5733288" cy="2956255"/>
          </a:xfrm>
          <a:prstGeom prst="rect">
            <a:avLst/>
          </a:prstGeom>
          <a:effectLst>
            <a:outerShdw sx="100000" sy="100000" kx="0" ky="0" algn="bl" rotWithShape="0" blurRad="355600" dist="114300" dir="5400000">
              <a:srgbClr val="2A1B54">
                <a:alpha val="22000"/>
              </a:srgbClr>
            </a:outerShdw>
          </a:effectLst>
        </p:spPr>
      </p:pic>
      <p:sp>
        <p:nvSpPr>
          <p:cNvPr id="17" name="anim06u"/>
          <p:cNvSpPr/>
          <p:nvPr/>
        </p:nvSpPr>
        <p:spPr>
          <a:xfrm>
            <a:off x="640080" y="5029200"/>
            <a:ext cx="1133856" cy="841248"/>
          </a:xfrm>
          <a:prstGeom prst="roundRect">
            <a:avLst>
              <a:gd name="adj" fmla="val 15217"/>
            </a:avLst>
          </a:prstGeom>
          <a:solidFill>
            <a:srgbClr val="EDE7FC"/>
          </a:solidFill>
          <a:ln w="12700">
            <a:solidFill>
              <a:srgbClr val="E2DAF6"/>
            </a:solidFill>
            <a:prstDash val="solid"/>
          </a:ln>
        </p:spPr>
      </p:sp>
      <p:sp>
        <p:nvSpPr>
          <p:cNvPr id="18" name="anim06u"/>
          <p:cNvSpPr/>
          <p:nvPr/>
        </p:nvSpPr>
        <p:spPr>
          <a:xfrm>
            <a:off x="731520" y="5138928"/>
            <a:ext cx="219456" cy="219456"/>
          </a:xfrm>
          <a:prstGeom prst="ellipse">
            <a:avLst/>
          </a:prstGeom>
          <a:solidFill>
            <a:srgbClr val="5B21B6"/>
          </a:solidFill>
          <a:ln/>
        </p:spPr>
      </p:sp>
      <p:sp>
        <p:nvSpPr>
          <p:cNvPr id="19" name="anim06u"/>
          <p:cNvSpPr txBox="1"/>
          <p:nvPr/>
        </p:nvSpPr>
        <p:spPr>
          <a:xfrm>
            <a:off x="731520" y="5138928"/>
            <a:ext cx="219456" cy="219456"/>
          </a:xfrm>
          <a:prstGeom prst="rect">
            <a:avLst/>
          </a:prstGeom>
          <a:noFill/>
          <a:ln/>
        </p:spPr>
        <p:txBody>
          <a:bodyPr wrap="square" lIns="0" tIns="0" rIns="0" bIns="0" rtlCol="0" anchor="ctr"/>
          <a:lstStyle/>
          <a:p>
            <a:pPr algn="ctr" indent="0" marL="0">
              <a:buNone/>
            </a:pPr>
            <a:r>
              <a:rPr lang="en-US" sz="900" b="1" dirty="0">
                <a:solidFill>
                  <a:srgbClr val="FFFFFF"/>
                </a:solidFill>
                <a:latin typeface="Arial" pitchFamily="34" charset="0"/>
                <a:ea typeface="Arial" pitchFamily="34" charset="-122"/>
                <a:cs typeface="Arial" pitchFamily="34" charset="-120"/>
              </a:rPr>
              <a:t>1</a:t>
            </a:r>
            <a:endParaRPr lang="en-US" sz="900" dirty="0"/>
          </a:p>
        </p:txBody>
      </p:sp>
      <p:sp>
        <p:nvSpPr>
          <p:cNvPr id="20" name="anim06u"/>
          <p:cNvSpPr txBox="1"/>
          <p:nvPr/>
        </p:nvSpPr>
        <p:spPr>
          <a:xfrm>
            <a:off x="713232" y="5413248"/>
            <a:ext cx="987552" cy="402336"/>
          </a:xfrm>
          <a:prstGeom prst="rect">
            <a:avLst/>
          </a:prstGeom>
          <a:noFill/>
          <a:ln/>
        </p:spPr>
        <p:txBody>
          <a:bodyPr wrap="square" lIns="0" tIns="0" rIns="0" bIns="0" rtlCol="0" anchor="t"/>
          <a:lstStyle/>
          <a:p>
            <a:pPr indent="0" marL="0">
              <a:lnSpc>
                <a:spcPct val="94000"/>
              </a:lnSpc>
              <a:buNone/>
            </a:pPr>
            <a:r>
              <a:rPr lang="en-US" sz="850" b="1" dirty="0">
                <a:solidFill>
                  <a:srgbClr val="1B1140"/>
                </a:solidFill>
                <a:latin typeface="Arial" pitchFamily="34" charset="0"/>
                <a:ea typeface="Arial" pitchFamily="34" charset="-122"/>
                <a:cs typeface="Arial" pitchFamily="34" charset="-120"/>
              </a:rPr>
              <a:t>Setup</a:t>
            </a:r>
            <a:endParaRPr lang="en-US" sz="850" dirty="0"/>
          </a:p>
        </p:txBody>
      </p:sp>
      <p:sp>
        <p:nvSpPr>
          <p:cNvPr id="21" name="anim07u"/>
          <p:cNvSpPr/>
          <p:nvPr/>
        </p:nvSpPr>
        <p:spPr>
          <a:xfrm>
            <a:off x="1865376" y="5029200"/>
            <a:ext cx="1133856" cy="841248"/>
          </a:xfrm>
          <a:prstGeom prst="roundRect">
            <a:avLst>
              <a:gd name="adj" fmla="val 15217"/>
            </a:avLst>
          </a:prstGeom>
          <a:solidFill>
            <a:srgbClr val="EDE7FC"/>
          </a:solidFill>
          <a:ln w="12700">
            <a:solidFill>
              <a:srgbClr val="E2DAF6"/>
            </a:solidFill>
            <a:prstDash val="solid"/>
          </a:ln>
        </p:spPr>
      </p:sp>
      <p:sp>
        <p:nvSpPr>
          <p:cNvPr id="22" name="anim07u"/>
          <p:cNvSpPr/>
          <p:nvPr/>
        </p:nvSpPr>
        <p:spPr>
          <a:xfrm>
            <a:off x="1956816" y="5138928"/>
            <a:ext cx="219456" cy="219456"/>
          </a:xfrm>
          <a:prstGeom prst="ellipse">
            <a:avLst/>
          </a:prstGeom>
          <a:solidFill>
            <a:srgbClr val="5B21B6"/>
          </a:solidFill>
          <a:ln/>
        </p:spPr>
      </p:sp>
      <p:sp>
        <p:nvSpPr>
          <p:cNvPr id="23" name="anim07u"/>
          <p:cNvSpPr txBox="1"/>
          <p:nvPr/>
        </p:nvSpPr>
        <p:spPr>
          <a:xfrm>
            <a:off x="1956816" y="5138928"/>
            <a:ext cx="219456" cy="219456"/>
          </a:xfrm>
          <a:prstGeom prst="rect">
            <a:avLst/>
          </a:prstGeom>
          <a:noFill/>
          <a:ln/>
        </p:spPr>
        <p:txBody>
          <a:bodyPr wrap="square" lIns="0" tIns="0" rIns="0" bIns="0" rtlCol="0" anchor="ctr"/>
          <a:lstStyle/>
          <a:p>
            <a:pPr algn="ctr" indent="0" marL="0">
              <a:buNone/>
            </a:pPr>
            <a:r>
              <a:rPr lang="en-US" sz="900" b="1" dirty="0">
                <a:solidFill>
                  <a:srgbClr val="FFFFFF"/>
                </a:solidFill>
                <a:latin typeface="Arial" pitchFamily="34" charset="0"/>
                <a:ea typeface="Arial" pitchFamily="34" charset="-122"/>
                <a:cs typeface="Arial" pitchFamily="34" charset="-120"/>
              </a:rPr>
              <a:t>2</a:t>
            </a:r>
            <a:endParaRPr lang="en-US" sz="900" dirty="0"/>
          </a:p>
        </p:txBody>
      </p:sp>
      <p:sp>
        <p:nvSpPr>
          <p:cNvPr id="24" name="anim07u"/>
          <p:cNvSpPr txBox="1"/>
          <p:nvPr/>
        </p:nvSpPr>
        <p:spPr>
          <a:xfrm>
            <a:off x="1938528" y="5413248"/>
            <a:ext cx="987552" cy="402336"/>
          </a:xfrm>
          <a:prstGeom prst="rect">
            <a:avLst/>
          </a:prstGeom>
          <a:noFill/>
          <a:ln/>
        </p:spPr>
        <p:txBody>
          <a:bodyPr wrap="square" lIns="0" tIns="0" rIns="0" bIns="0" rtlCol="0" anchor="t"/>
          <a:lstStyle/>
          <a:p>
            <a:pPr indent="0" marL="0">
              <a:lnSpc>
                <a:spcPct val="94000"/>
              </a:lnSpc>
              <a:buNone/>
            </a:pPr>
            <a:r>
              <a:rPr lang="en-US" sz="850" b="1" dirty="0">
                <a:solidFill>
                  <a:srgbClr val="1B1140"/>
                </a:solidFill>
                <a:latin typeface="Arial" pitchFamily="34" charset="0"/>
                <a:ea typeface="Arial" pitchFamily="34" charset="-122"/>
                <a:cs typeface="Arial" pitchFamily="34" charset="-120"/>
              </a:rPr>
              <a:t>Timetable</a:t>
            </a:r>
            <a:endParaRPr lang="en-US" sz="850" dirty="0"/>
          </a:p>
        </p:txBody>
      </p:sp>
      <p:sp>
        <p:nvSpPr>
          <p:cNvPr id="25" name="anim08u"/>
          <p:cNvSpPr/>
          <p:nvPr/>
        </p:nvSpPr>
        <p:spPr>
          <a:xfrm>
            <a:off x="3090672" y="5029200"/>
            <a:ext cx="1133856" cy="841248"/>
          </a:xfrm>
          <a:prstGeom prst="roundRect">
            <a:avLst>
              <a:gd name="adj" fmla="val 15217"/>
            </a:avLst>
          </a:prstGeom>
          <a:solidFill>
            <a:srgbClr val="EDE7FC"/>
          </a:solidFill>
          <a:ln w="12700">
            <a:solidFill>
              <a:srgbClr val="E2DAF6"/>
            </a:solidFill>
            <a:prstDash val="solid"/>
          </a:ln>
        </p:spPr>
      </p:sp>
      <p:sp>
        <p:nvSpPr>
          <p:cNvPr id="26" name="anim08u"/>
          <p:cNvSpPr/>
          <p:nvPr/>
        </p:nvSpPr>
        <p:spPr>
          <a:xfrm>
            <a:off x="3182112" y="5138928"/>
            <a:ext cx="219456" cy="219456"/>
          </a:xfrm>
          <a:prstGeom prst="ellipse">
            <a:avLst/>
          </a:prstGeom>
          <a:solidFill>
            <a:srgbClr val="5B21B6"/>
          </a:solidFill>
          <a:ln/>
        </p:spPr>
      </p:sp>
      <p:sp>
        <p:nvSpPr>
          <p:cNvPr id="27" name="anim08u"/>
          <p:cNvSpPr txBox="1"/>
          <p:nvPr/>
        </p:nvSpPr>
        <p:spPr>
          <a:xfrm>
            <a:off x="3182112" y="5138928"/>
            <a:ext cx="219456" cy="219456"/>
          </a:xfrm>
          <a:prstGeom prst="rect">
            <a:avLst/>
          </a:prstGeom>
          <a:noFill/>
          <a:ln/>
        </p:spPr>
        <p:txBody>
          <a:bodyPr wrap="square" lIns="0" tIns="0" rIns="0" bIns="0" rtlCol="0" anchor="ctr"/>
          <a:lstStyle/>
          <a:p>
            <a:pPr algn="ctr" indent="0" marL="0">
              <a:buNone/>
            </a:pPr>
            <a:r>
              <a:rPr lang="en-US" sz="900" b="1" dirty="0">
                <a:solidFill>
                  <a:srgbClr val="FFFFFF"/>
                </a:solidFill>
                <a:latin typeface="Arial" pitchFamily="34" charset="0"/>
                <a:ea typeface="Arial" pitchFamily="34" charset="-122"/>
                <a:cs typeface="Arial" pitchFamily="34" charset="-120"/>
              </a:rPr>
              <a:t>3</a:t>
            </a:r>
            <a:endParaRPr lang="en-US" sz="900" dirty="0"/>
          </a:p>
        </p:txBody>
      </p:sp>
      <p:sp>
        <p:nvSpPr>
          <p:cNvPr id="28" name="anim08u"/>
          <p:cNvSpPr txBox="1"/>
          <p:nvPr/>
        </p:nvSpPr>
        <p:spPr>
          <a:xfrm>
            <a:off x="3163824" y="5413248"/>
            <a:ext cx="987552" cy="402336"/>
          </a:xfrm>
          <a:prstGeom prst="rect">
            <a:avLst/>
          </a:prstGeom>
          <a:noFill/>
          <a:ln/>
        </p:spPr>
        <p:txBody>
          <a:bodyPr wrap="square" lIns="0" tIns="0" rIns="0" bIns="0" rtlCol="0" anchor="t"/>
          <a:lstStyle/>
          <a:p>
            <a:pPr indent="0" marL="0">
              <a:lnSpc>
                <a:spcPct val="94000"/>
              </a:lnSpc>
              <a:buNone/>
            </a:pPr>
            <a:r>
              <a:rPr lang="en-US" sz="850" b="1" dirty="0">
                <a:solidFill>
                  <a:srgbClr val="1B1140"/>
                </a:solidFill>
                <a:latin typeface="Arial" pitchFamily="34" charset="0"/>
                <a:ea typeface="Arial" pitchFamily="34" charset="-122"/>
                <a:cs typeface="Arial" pitchFamily="34" charset="-120"/>
              </a:rPr>
              <a:t>Eligibility &amp;</a:t>
            </a:r>
            <a:endParaRPr lang="en-US" sz="850" dirty="0"/>
          </a:p>
          <a:p>
            <a:pPr indent="0" marL="0">
              <a:lnSpc>
                <a:spcPct val="94000"/>
              </a:lnSpc>
              <a:buNone/>
            </a:pPr>
            <a:r>
              <a:rPr lang="en-US" sz="850" b="1" dirty="0">
                <a:solidFill>
                  <a:srgbClr val="1B1140"/>
                </a:solidFill>
                <a:latin typeface="Arial" pitchFamily="34" charset="0"/>
                <a:ea typeface="Arial" pitchFamily="34" charset="-122"/>
                <a:cs typeface="Arial" pitchFamily="34" charset="-120"/>
              </a:rPr>
              <a:t>registration</a:t>
            </a:r>
            <a:endParaRPr lang="en-US" sz="850" dirty="0"/>
          </a:p>
        </p:txBody>
      </p:sp>
      <p:sp>
        <p:nvSpPr>
          <p:cNvPr id="29" name="anim09u"/>
          <p:cNvSpPr/>
          <p:nvPr/>
        </p:nvSpPr>
        <p:spPr>
          <a:xfrm>
            <a:off x="4315968" y="5029200"/>
            <a:ext cx="1133856" cy="841248"/>
          </a:xfrm>
          <a:prstGeom prst="roundRect">
            <a:avLst>
              <a:gd name="adj" fmla="val 15217"/>
            </a:avLst>
          </a:prstGeom>
          <a:solidFill>
            <a:srgbClr val="EDE7FC"/>
          </a:solidFill>
          <a:ln w="12700">
            <a:solidFill>
              <a:srgbClr val="E2DAF6"/>
            </a:solidFill>
            <a:prstDash val="solid"/>
          </a:ln>
        </p:spPr>
      </p:sp>
      <p:sp>
        <p:nvSpPr>
          <p:cNvPr id="30" name="anim09u"/>
          <p:cNvSpPr/>
          <p:nvPr/>
        </p:nvSpPr>
        <p:spPr>
          <a:xfrm>
            <a:off x="4407408" y="5138928"/>
            <a:ext cx="219456" cy="219456"/>
          </a:xfrm>
          <a:prstGeom prst="ellipse">
            <a:avLst/>
          </a:prstGeom>
          <a:solidFill>
            <a:srgbClr val="5B21B6"/>
          </a:solidFill>
          <a:ln/>
        </p:spPr>
      </p:sp>
      <p:sp>
        <p:nvSpPr>
          <p:cNvPr id="31" name="anim09u"/>
          <p:cNvSpPr txBox="1"/>
          <p:nvPr/>
        </p:nvSpPr>
        <p:spPr>
          <a:xfrm>
            <a:off x="4407408" y="5138928"/>
            <a:ext cx="219456" cy="219456"/>
          </a:xfrm>
          <a:prstGeom prst="rect">
            <a:avLst/>
          </a:prstGeom>
          <a:noFill/>
          <a:ln/>
        </p:spPr>
        <p:txBody>
          <a:bodyPr wrap="square" lIns="0" tIns="0" rIns="0" bIns="0" rtlCol="0" anchor="ctr"/>
          <a:lstStyle/>
          <a:p>
            <a:pPr algn="ctr" indent="0" marL="0">
              <a:buNone/>
            </a:pPr>
            <a:r>
              <a:rPr lang="en-US" sz="900" b="1" dirty="0">
                <a:solidFill>
                  <a:srgbClr val="FFFFFF"/>
                </a:solidFill>
                <a:latin typeface="Arial" pitchFamily="34" charset="0"/>
                <a:ea typeface="Arial" pitchFamily="34" charset="-122"/>
                <a:cs typeface="Arial" pitchFamily="34" charset="-120"/>
              </a:rPr>
              <a:t>4</a:t>
            </a:r>
            <a:endParaRPr lang="en-US" sz="900" dirty="0"/>
          </a:p>
        </p:txBody>
      </p:sp>
      <p:sp>
        <p:nvSpPr>
          <p:cNvPr id="32" name="anim09u"/>
          <p:cNvSpPr txBox="1"/>
          <p:nvPr/>
        </p:nvSpPr>
        <p:spPr>
          <a:xfrm>
            <a:off x="4389120" y="5413248"/>
            <a:ext cx="987552" cy="402336"/>
          </a:xfrm>
          <a:prstGeom prst="rect">
            <a:avLst/>
          </a:prstGeom>
          <a:noFill/>
          <a:ln/>
        </p:spPr>
        <p:txBody>
          <a:bodyPr wrap="square" lIns="0" tIns="0" rIns="0" bIns="0" rtlCol="0" anchor="t"/>
          <a:lstStyle/>
          <a:p>
            <a:pPr indent="0" marL="0">
              <a:lnSpc>
                <a:spcPct val="94000"/>
              </a:lnSpc>
              <a:buNone/>
            </a:pPr>
            <a:r>
              <a:rPr lang="en-US" sz="850" b="1" dirty="0">
                <a:solidFill>
                  <a:srgbClr val="1B1140"/>
                </a:solidFill>
                <a:latin typeface="Arial" pitchFamily="34" charset="0"/>
                <a:ea typeface="Arial" pitchFamily="34" charset="-122"/>
                <a:cs typeface="Arial" pitchFamily="34" charset="-120"/>
              </a:rPr>
              <a:t>Halls, seating</a:t>
            </a:r>
            <a:endParaRPr lang="en-US" sz="850" dirty="0"/>
          </a:p>
          <a:p>
            <a:pPr indent="0" marL="0">
              <a:lnSpc>
                <a:spcPct val="94000"/>
              </a:lnSpc>
              <a:buNone/>
            </a:pPr>
            <a:r>
              <a:rPr lang="en-US" sz="850" b="1" dirty="0">
                <a:solidFill>
                  <a:srgbClr val="1B1140"/>
                </a:solidFill>
                <a:latin typeface="Arial" pitchFamily="34" charset="0"/>
                <a:ea typeface="Arial" pitchFamily="34" charset="-122"/>
                <a:cs typeface="Arial" pitchFamily="34" charset="-120"/>
              </a:rPr>
              <a:t>&amp; invigilators</a:t>
            </a:r>
            <a:endParaRPr lang="en-US" sz="850" dirty="0"/>
          </a:p>
        </p:txBody>
      </p:sp>
      <p:sp>
        <p:nvSpPr>
          <p:cNvPr id="33" name="anim09u"/>
          <p:cNvSpPr/>
          <p:nvPr/>
        </p:nvSpPr>
        <p:spPr>
          <a:xfrm>
            <a:off x="5541264" y="5029200"/>
            <a:ext cx="1133856" cy="841248"/>
          </a:xfrm>
          <a:prstGeom prst="roundRect">
            <a:avLst>
              <a:gd name="adj" fmla="val 15217"/>
            </a:avLst>
          </a:prstGeom>
          <a:solidFill>
            <a:srgbClr val="EDE7FC"/>
          </a:solidFill>
          <a:ln w="12700">
            <a:solidFill>
              <a:srgbClr val="E2DAF6"/>
            </a:solidFill>
            <a:prstDash val="solid"/>
          </a:ln>
        </p:spPr>
      </p:sp>
      <p:sp>
        <p:nvSpPr>
          <p:cNvPr id="34" name="anim09u"/>
          <p:cNvSpPr/>
          <p:nvPr/>
        </p:nvSpPr>
        <p:spPr>
          <a:xfrm>
            <a:off x="5632704" y="5138928"/>
            <a:ext cx="219456" cy="219456"/>
          </a:xfrm>
          <a:prstGeom prst="ellipse">
            <a:avLst/>
          </a:prstGeom>
          <a:solidFill>
            <a:srgbClr val="5B21B6"/>
          </a:solidFill>
          <a:ln/>
        </p:spPr>
      </p:sp>
      <p:sp>
        <p:nvSpPr>
          <p:cNvPr id="35" name="anim09u"/>
          <p:cNvSpPr txBox="1"/>
          <p:nvPr/>
        </p:nvSpPr>
        <p:spPr>
          <a:xfrm>
            <a:off x="5632704" y="5138928"/>
            <a:ext cx="219456" cy="219456"/>
          </a:xfrm>
          <a:prstGeom prst="rect">
            <a:avLst/>
          </a:prstGeom>
          <a:noFill/>
          <a:ln/>
        </p:spPr>
        <p:txBody>
          <a:bodyPr wrap="square" lIns="0" tIns="0" rIns="0" bIns="0" rtlCol="0" anchor="ctr"/>
          <a:lstStyle/>
          <a:p>
            <a:pPr algn="ctr" indent="0" marL="0">
              <a:buNone/>
            </a:pPr>
            <a:r>
              <a:rPr lang="en-US" sz="900" b="1" dirty="0">
                <a:solidFill>
                  <a:srgbClr val="FFFFFF"/>
                </a:solidFill>
                <a:latin typeface="Arial" pitchFamily="34" charset="0"/>
                <a:ea typeface="Arial" pitchFamily="34" charset="-122"/>
                <a:cs typeface="Arial" pitchFamily="34" charset="-120"/>
              </a:rPr>
              <a:t>5</a:t>
            </a:r>
            <a:endParaRPr lang="en-US" sz="900" dirty="0"/>
          </a:p>
        </p:txBody>
      </p:sp>
      <p:sp>
        <p:nvSpPr>
          <p:cNvPr id="36" name="anim09u"/>
          <p:cNvSpPr txBox="1"/>
          <p:nvPr/>
        </p:nvSpPr>
        <p:spPr>
          <a:xfrm>
            <a:off x="5614416" y="5413248"/>
            <a:ext cx="987552" cy="402336"/>
          </a:xfrm>
          <a:prstGeom prst="rect">
            <a:avLst/>
          </a:prstGeom>
          <a:noFill/>
          <a:ln/>
        </p:spPr>
        <p:txBody>
          <a:bodyPr wrap="square" lIns="0" tIns="0" rIns="0" bIns="0" rtlCol="0" anchor="t"/>
          <a:lstStyle/>
          <a:p>
            <a:pPr indent="0" marL="0">
              <a:lnSpc>
                <a:spcPct val="94000"/>
              </a:lnSpc>
              <a:buNone/>
            </a:pPr>
            <a:r>
              <a:rPr lang="en-US" sz="850" b="1" dirty="0">
                <a:solidFill>
                  <a:srgbClr val="1B1140"/>
                </a:solidFill>
                <a:latin typeface="Arial" pitchFamily="34" charset="0"/>
                <a:ea typeface="Arial" pitchFamily="34" charset="-122"/>
                <a:cs typeface="Arial" pitchFamily="34" charset="-120"/>
              </a:rPr>
              <a:t>Hall tickets</a:t>
            </a:r>
            <a:endParaRPr lang="en-US" sz="850" dirty="0"/>
          </a:p>
        </p:txBody>
      </p:sp>
      <p:sp>
        <p:nvSpPr>
          <p:cNvPr id="37" name="anim09u"/>
          <p:cNvSpPr/>
          <p:nvPr/>
        </p:nvSpPr>
        <p:spPr>
          <a:xfrm>
            <a:off x="6766560" y="5029200"/>
            <a:ext cx="1133856" cy="841248"/>
          </a:xfrm>
          <a:prstGeom prst="roundRect">
            <a:avLst>
              <a:gd name="adj" fmla="val 15217"/>
            </a:avLst>
          </a:prstGeom>
          <a:solidFill>
            <a:srgbClr val="EDE7FC"/>
          </a:solidFill>
          <a:ln w="12700">
            <a:solidFill>
              <a:srgbClr val="E2DAF6"/>
            </a:solidFill>
            <a:prstDash val="solid"/>
          </a:ln>
        </p:spPr>
      </p:sp>
      <p:sp>
        <p:nvSpPr>
          <p:cNvPr id="38" name="anim09u"/>
          <p:cNvSpPr/>
          <p:nvPr/>
        </p:nvSpPr>
        <p:spPr>
          <a:xfrm>
            <a:off x="6858000" y="5138928"/>
            <a:ext cx="219456" cy="219456"/>
          </a:xfrm>
          <a:prstGeom prst="ellipse">
            <a:avLst/>
          </a:prstGeom>
          <a:solidFill>
            <a:srgbClr val="5B21B6"/>
          </a:solidFill>
          <a:ln/>
        </p:spPr>
      </p:sp>
      <p:sp>
        <p:nvSpPr>
          <p:cNvPr id="39" name="anim09u"/>
          <p:cNvSpPr txBox="1"/>
          <p:nvPr/>
        </p:nvSpPr>
        <p:spPr>
          <a:xfrm>
            <a:off x="6858000" y="5138928"/>
            <a:ext cx="219456" cy="219456"/>
          </a:xfrm>
          <a:prstGeom prst="rect">
            <a:avLst/>
          </a:prstGeom>
          <a:noFill/>
          <a:ln/>
        </p:spPr>
        <p:txBody>
          <a:bodyPr wrap="square" lIns="0" tIns="0" rIns="0" bIns="0" rtlCol="0" anchor="ctr"/>
          <a:lstStyle/>
          <a:p>
            <a:pPr algn="ctr" indent="0" marL="0">
              <a:buNone/>
            </a:pPr>
            <a:r>
              <a:rPr lang="en-US" sz="900" b="1" dirty="0">
                <a:solidFill>
                  <a:srgbClr val="FFFFFF"/>
                </a:solidFill>
                <a:latin typeface="Arial" pitchFamily="34" charset="0"/>
                <a:ea typeface="Arial" pitchFamily="34" charset="-122"/>
                <a:cs typeface="Arial" pitchFamily="34" charset="-120"/>
              </a:rPr>
              <a:t>6</a:t>
            </a:r>
            <a:endParaRPr lang="en-US" sz="900" dirty="0"/>
          </a:p>
        </p:txBody>
      </p:sp>
      <p:sp>
        <p:nvSpPr>
          <p:cNvPr id="40" name="anim09u"/>
          <p:cNvSpPr txBox="1"/>
          <p:nvPr/>
        </p:nvSpPr>
        <p:spPr>
          <a:xfrm>
            <a:off x="6839712" y="5413248"/>
            <a:ext cx="987552" cy="402336"/>
          </a:xfrm>
          <a:prstGeom prst="rect">
            <a:avLst/>
          </a:prstGeom>
          <a:noFill/>
          <a:ln/>
        </p:spPr>
        <p:txBody>
          <a:bodyPr wrap="square" lIns="0" tIns="0" rIns="0" bIns="0" rtlCol="0" anchor="t"/>
          <a:lstStyle/>
          <a:p>
            <a:pPr indent="0" marL="0">
              <a:lnSpc>
                <a:spcPct val="94000"/>
              </a:lnSpc>
              <a:buNone/>
            </a:pPr>
            <a:r>
              <a:rPr lang="en-US" sz="850" b="1" dirty="0">
                <a:solidFill>
                  <a:srgbClr val="1B1140"/>
                </a:solidFill>
                <a:latin typeface="Arial" pitchFamily="34" charset="0"/>
                <a:ea typeface="Arial" pitchFamily="34" charset="-122"/>
                <a:cs typeface="Arial" pitchFamily="34" charset="-120"/>
              </a:rPr>
              <a:t>Exam conduct</a:t>
            </a:r>
            <a:endParaRPr lang="en-US" sz="850" dirty="0"/>
          </a:p>
        </p:txBody>
      </p:sp>
      <p:sp>
        <p:nvSpPr>
          <p:cNvPr id="41" name="anim09u"/>
          <p:cNvSpPr/>
          <p:nvPr/>
        </p:nvSpPr>
        <p:spPr>
          <a:xfrm>
            <a:off x="7991856" y="5029200"/>
            <a:ext cx="1133856" cy="841248"/>
          </a:xfrm>
          <a:prstGeom prst="roundRect">
            <a:avLst>
              <a:gd name="adj" fmla="val 15217"/>
            </a:avLst>
          </a:prstGeom>
          <a:solidFill>
            <a:srgbClr val="FFFFFF"/>
          </a:solidFill>
          <a:ln w="12700">
            <a:solidFill>
              <a:srgbClr val="E2DAF6"/>
            </a:solidFill>
            <a:prstDash val="solid"/>
          </a:ln>
        </p:spPr>
      </p:sp>
      <p:sp>
        <p:nvSpPr>
          <p:cNvPr id="42" name="anim09u"/>
          <p:cNvSpPr/>
          <p:nvPr/>
        </p:nvSpPr>
        <p:spPr>
          <a:xfrm>
            <a:off x="8083296" y="5138928"/>
            <a:ext cx="219456" cy="219456"/>
          </a:xfrm>
          <a:prstGeom prst="ellipse">
            <a:avLst/>
          </a:prstGeom>
          <a:solidFill>
            <a:srgbClr val="7B7398"/>
          </a:solidFill>
          <a:ln/>
        </p:spPr>
      </p:sp>
      <p:sp>
        <p:nvSpPr>
          <p:cNvPr id="43" name="anim09u"/>
          <p:cNvSpPr txBox="1"/>
          <p:nvPr/>
        </p:nvSpPr>
        <p:spPr>
          <a:xfrm>
            <a:off x="8083296" y="5138928"/>
            <a:ext cx="219456" cy="219456"/>
          </a:xfrm>
          <a:prstGeom prst="rect">
            <a:avLst/>
          </a:prstGeom>
          <a:noFill/>
          <a:ln/>
        </p:spPr>
        <p:txBody>
          <a:bodyPr wrap="square" lIns="0" tIns="0" rIns="0" bIns="0" rtlCol="0" anchor="ctr"/>
          <a:lstStyle/>
          <a:p>
            <a:pPr algn="ctr" indent="0" marL="0">
              <a:buNone/>
            </a:pPr>
            <a:r>
              <a:rPr lang="en-US" sz="900" b="1" dirty="0">
                <a:solidFill>
                  <a:srgbClr val="FFFFFF"/>
                </a:solidFill>
                <a:latin typeface="Arial" pitchFamily="34" charset="0"/>
                <a:ea typeface="Arial" pitchFamily="34" charset="-122"/>
                <a:cs typeface="Arial" pitchFamily="34" charset="-120"/>
              </a:rPr>
              <a:t>7</a:t>
            </a:r>
            <a:endParaRPr lang="en-US" sz="900" dirty="0"/>
          </a:p>
        </p:txBody>
      </p:sp>
      <p:sp>
        <p:nvSpPr>
          <p:cNvPr id="44" name="anim09u"/>
          <p:cNvSpPr txBox="1"/>
          <p:nvPr/>
        </p:nvSpPr>
        <p:spPr>
          <a:xfrm>
            <a:off x="8065008" y="5413248"/>
            <a:ext cx="987552" cy="402336"/>
          </a:xfrm>
          <a:prstGeom prst="rect">
            <a:avLst/>
          </a:prstGeom>
          <a:noFill/>
          <a:ln/>
        </p:spPr>
        <p:txBody>
          <a:bodyPr wrap="square" lIns="0" tIns="0" rIns="0" bIns="0" rtlCol="0" anchor="t"/>
          <a:lstStyle/>
          <a:p>
            <a:pPr indent="0" marL="0">
              <a:lnSpc>
                <a:spcPct val="94000"/>
              </a:lnSpc>
              <a:buNone/>
            </a:pPr>
            <a:r>
              <a:rPr lang="en-US" sz="850" b="1" dirty="0">
                <a:solidFill>
                  <a:srgbClr val="1B1140"/>
                </a:solidFill>
                <a:latin typeface="Arial" pitchFamily="34" charset="0"/>
                <a:ea typeface="Arial" pitchFamily="34" charset="-122"/>
                <a:cs typeface="Arial" pitchFamily="34" charset="-120"/>
              </a:rPr>
              <a:t>Valuation</a:t>
            </a:r>
            <a:endParaRPr lang="en-US" sz="850" dirty="0"/>
          </a:p>
          <a:p>
            <a:pPr indent="0" marL="0">
              <a:lnSpc>
                <a:spcPct val="94000"/>
              </a:lnSpc>
              <a:buNone/>
            </a:pPr>
            <a:r>
              <a:rPr lang="en-US" sz="850" b="1" dirty="0">
                <a:solidFill>
                  <a:srgbClr val="1B1140"/>
                </a:solidFill>
                <a:latin typeface="Arial" pitchFamily="34" charset="0"/>
                <a:ea typeface="Arial" pitchFamily="34" charset="-122"/>
                <a:cs typeface="Arial" pitchFamily="34" charset="-120"/>
              </a:rPr>
              <a:t>&amp; marks</a:t>
            </a:r>
            <a:endParaRPr lang="en-US" sz="850" dirty="0"/>
          </a:p>
        </p:txBody>
      </p:sp>
      <p:sp>
        <p:nvSpPr>
          <p:cNvPr id="45" name="anim09u"/>
          <p:cNvSpPr/>
          <p:nvPr/>
        </p:nvSpPr>
        <p:spPr>
          <a:xfrm>
            <a:off x="9217152" y="5029200"/>
            <a:ext cx="1133856" cy="841248"/>
          </a:xfrm>
          <a:prstGeom prst="roundRect">
            <a:avLst>
              <a:gd name="adj" fmla="val 15217"/>
            </a:avLst>
          </a:prstGeom>
          <a:solidFill>
            <a:srgbClr val="FFFFFF"/>
          </a:solidFill>
          <a:ln w="12700">
            <a:solidFill>
              <a:srgbClr val="E2DAF6"/>
            </a:solidFill>
            <a:prstDash val="solid"/>
          </a:ln>
        </p:spPr>
      </p:sp>
      <p:sp>
        <p:nvSpPr>
          <p:cNvPr id="46" name="anim09u"/>
          <p:cNvSpPr/>
          <p:nvPr/>
        </p:nvSpPr>
        <p:spPr>
          <a:xfrm>
            <a:off x="9308592" y="5138928"/>
            <a:ext cx="219456" cy="219456"/>
          </a:xfrm>
          <a:prstGeom prst="ellipse">
            <a:avLst/>
          </a:prstGeom>
          <a:solidFill>
            <a:srgbClr val="7B7398"/>
          </a:solidFill>
          <a:ln/>
        </p:spPr>
      </p:sp>
      <p:sp>
        <p:nvSpPr>
          <p:cNvPr id="47" name="anim09u"/>
          <p:cNvSpPr txBox="1"/>
          <p:nvPr/>
        </p:nvSpPr>
        <p:spPr>
          <a:xfrm>
            <a:off x="9308592" y="5138928"/>
            <a:ext cx="219456" cy="219456"/>
          </a:xfrm>
          <a:prstGeom prst="rect">
            <a:avLst/>
          </a:prstGeom>
          <a:noFill/>
          <a:ln/>
        </p:spPr>
        <p:txBody>
          <a:bodyPr wrap="square" lIns="0" tIns="0" rIns="0" bIns="0" rtlCol="0" anchor="ctr"/>
          <a:lstStyle/>
          <a:p>
            <a:pPr algn="ctr" indent="0" marL="0">
              <a:buNone/>
            </a:pPr>
            <a:r>
              <a:rPr lang="en-US" sz="900" b="1" dirty="0">
                <a:solidFill>
                  <a:srgbClr val="FFFFFF"/>
                </a:solidFill>
                <a:latin typeface="Arial" pitchFamily="34" charset="0"/>
                <a:ea typeface="Arial" pitchFamily="34" charset="-122"/>
                <a:cs typeface="Arial" pitchFamily="34" charset="-120"/>
              </a:rPr>
              <a:t>8</a:t>
            </a:r>
            <a:endParaRPr lang="en-US" sz="900" dirty="0"/>
          </a:p>
        </p:txBody>
      </p:sp>
      <p:sp>
        <p:nvSpPr>
          <p:cNvPr id="48" name="anim09u"/>
          <p:cNvSpPr txBox="1"/>
          <p:nvPr/>
        </p:nvSpPr>
        <p:spPr>
          <a:xfrm>
            <a:off x="9290304" y="5413248"/>
            <a:ext cx="987552" cy="402336"/>
          </a:xfrm>
          <a:prstGeom prst="rect">
            <a:avLst/>
          </a:prstGeom>
          <a:noFill/>
          <a:ln/>
        </p:spPr>
        <p:txBody>
          <a:bodyPr wrap="square" lIns="0" tIns="0" rIns="0" bIns="0" rtlCol="0" anchor="t"/>
          <a:lstStyle/>
          <a:p>
            <a:pPr indent="0" marL="0">
              <a:lnSpc>
                <a:spcPct val="94000"/>
              </a:lnSpc>
              <a:buNone/>
            </a:pPr>
            <a:r>
              <a:rPr lang="en-US" sz="850" b="1" dirty="0">
                <a:solidFill>
                  <a:srgbClr val="1B1140"/>
                </a:solidFill>
                <a:latin typeface="Arial" pitchFamily="34" charset="0"/>
                <a:ea typeface="Arial" pitchFamily="34" charset="-122"/>
                <a:cs typeface="Arial" pitchFamily="34" charset="-120"/>
              </a:rPr>
              <a:t>Results</a:t>
            </a:r>
            <a:endParaRPr lang="en-US" sz="850" dirty="0"/>
          </a:p>
        </p:txBody>
      </p:sp>
      <p:sp>
        <p:nvSpPr>
          <p:cNvPr id="49" name="anim09u"/>
          <p:cNvSpPr/>
          <p:nvPr/>
        </p:nvSpPr>
        <p:spPr>
          <a:xfrm>
            <a:off x="10442448" y="5029200"/>
            <a:ext cx="1133856" cy="841248"/>
          </a:xfrm>
          <a:prstGeom prst="roundRect">
            <a:avLst>
              <a:gd name="adj" fmla="val 15217"/>
            </a:avLst>
          </a:prstGeom>
          <a:solidFill>
            <a:srgbClr val="FFFFFF"/>
          </a:solidFill>
          <a:ln w="12700">
            <a:solidFill>
              <a:srgbClr val="E2DAF6"/>
            </a:solidFill>
            <a:prstDash val="solid"/>
          </a:ln>
        </p:spPr>
      </p:sp>
      <p:sp>
        <p:nvSpPr>
          <p:cNvPr id="50" name="anim09u"/>
          <p:cNvSpPr/>
          <p:nvPr/>
        </p:nvSpPr>
        <p:spPr>
          <a:xfrm>
            <a:off x="10533888" y="5138928"/>
            <a:ext cx="219456" cy="219456"/>
          </a:xfrm>
          <a:prstGeom prst="ellipse">
            <a:avLst/>
          </a:prstGeom>
          <a:solidFill>
            <a:srgbClr val="7B7398"/>
          </a:solidFill>
          <a:ln/>
        </p:spPr>
      </p:sp>
      <p:sp>
        <p:nvSpPr>
          <p:cNvPr id="51" name="anim09u"/>
          <p:cNvSpPr txBox="1"/>
          <p:nvPr/>
        </p:nvSpPr>
        <p:spPr>
          <a:xfrm>
            <a:off x="10533888" y="5138928"/>
            <a:ext cx="219456" cy="219456"/>
          </a:xfrm>
          <a:prstGeom prst="rect">
            <a:avLst/>
          </a:prstGeom>
          <a:noFill/>
          <a:ln/>
        </p:spPr>
        <p:txBody>
          <a:bodyPr wrap="square" lIns="0" tIns="0" rIns="0" bIns="0" rtlCol="0" anchor="ctr"/>
          <a:lstStyle/>
          <a:p>
            <a:pPr algn="ctr" indent="0" marL="0">
              <a:buNone/>
            </a:pPr>
            <a:r>
              <a:rPr lang="en-US" sz="900" b="1" dirty="0">
                <a:solidFill>
                  <a:srgbClr val="FFFFFF"/>
                </a:solidFill>
                <a:latin typeface="Arial" pitchFamily="34" charset="0"/>
                <a:ea typeface="Arial" pitchFamily="34" charset="-122"/>
                <a:cs typeface="Arial" pitchFamily="34" charset="-120"/>
              </a:rPr>
              <a:t>9</a:t>
            </a:r>
            <a:endParaRPr lang="en-US" sz="900" dirty="0"/>
          </a:p>
        </p:txBody>
      </p:sp>
      <p:sp>
        <p:nvSpPr>
          <p:cNvPr id="52" name="anim09u"/>
          <p:cNvSpPr txBox="1"/>
          <p:nvPr/>
        </p:nvSpPr>
        <p:spPr>
          <a:xfrm>
            <a:off x="10515600" y="5413248"/>
            <a:ext cx="987552" cy="402336"/>
          </a:xfrm>
          <a:prstGeom prst="rect">
            <a:avLst/>
          </a:prstGeom>
          <a:noFill/>
          <a:ln/>
        </p:spPr>
        <p:txBody>
          <a:bodyPr wrap="square" lIns="0" tIns="0" rIns="0" bIns="0" rtlCol="0" anchor="t"/>
          <a:lstStyle/>
          <a:p>
            <a:pPr indent="0" marL="0">
              <a:lnSpc>
                <a:spcPct val="94000"/>
              </a:lnSpc>
              <a:buNone/>
            </a:pPr>
            <a:r>
              <a:rPr lang="en-US" sz="850" b="1" dirty="0">
                <a:solidFill>
                  <a:srgbClr val="1B1140"/>
                </a:solidFill>
                <a:latin typeface="Arial" pitchFamily="34" charset="0"/>
                <a:ea typeface="Arial" pitchFamily="34" charset="-122"/>
                <a:cs typeface="Arial" pitchFamily="34" charset="-120"/>
              </a:rPr>
              <a:t>Post-result</a:t>
            </a:r>
            <a:endParaRPr lang="en-US" sz="850" dirty="0"/>
          </a:p>
        </p:txBody>
      </p:sp>
      <p:sp>
        <p:nvSpPr>
          <p:cNvPr id="53" name="Text 47"/>
          <p:cNvSpPr txBox="1"/>
          <p:nvPr/>
        </p:nvSpPr>
        <p:spPr>
          <a:xfrm>
            <a:off x="640080" y="6053328"/>
            <a:ext cx="10607040" cy="274320"/>
          </a:xfrm>
          <a:prstGeom prst="rect">
            <a:avLst/>
          </a:prstGeom>
          <a:noFill/>
          <a:ln/>
        </p:spPr>
        <p:txBody>
          <a:bodyPr wrap="square" lIns="0" tIns="0" rIns="0" bIns="0" rtlCol="0" anchor="ctr"/>
          <a:lstStyle/>
          <a:p>
            <a:pPr indent="0" marL="0">
              <a:buNone/>
            </a:pPr>
            <a:r>
              <a:rPr lang="en-US" sz="950" i="1" dirty="0">
                <a:solidFill>
                  <a:srgbClr val="7B7398"/>
                </a:solidFill>
                <a:latin typeface="Calibri" pitchFamily="34" charset="0"/>
                <a:ea typeface="Calibri" pitchFamily="34" charset="-122"/>
                <a:cs typeface="Calibri" pitchFamily="34" charset="-120"/>
              </a:rPr>
              <a:t>Every stage is a screen with its own approvals — the controller of examinations can see exactly where a session stands.</a:t>
            </a:r>
            <a:endParaRPr lang="en-US" sz="950" dirty="0"/>
          </a:p>
        </p:txBody>
      </p:sp>
      <p:pic>
        <p:nvPicPr>
          <p:cNvPr id="54" name="Image 4" descr="/home/claude/assets/brand_mark_sm.png">    </p:cNvPr>
          <p:cNvPicPr>
            <a:picLocks noChangeAspect="1"/>
          </p:cNvPicPr>
          <p:nvPr/>
        </p:nvPicPr>
        <p:blipFill>
          <a:blip r:embed="rId6"/>
          <a:stretch>
            <a:fillRect/>
          </a:stretch>
        </p:blipFill>
        <p:spPr>
          <a:xfrm>
            <a:off x="11277295" y="6446520"/>
            <a:ext cx="210312" cy="243230"/>
          </a:xfrm>
          <a:prstGeom prst="rect">
            <a:avLst/>
          </a:prstGeom>
        </p:spPr>
      </p:pic>
      <p:sp>
        <p:nvSpPr>
          <p:cNvPr id="55" name="Text 48"/>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15</a:t>
            </a:r>
            <a:endParaRPr lang="en-US" sz="1000" dirty="0"/>
          </a:p>
        </p:txBody>
      </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30" fill="hold">
                            <p:stCondLst>
                              <p:cond delay="360"/>
                            </p:stCondLst>
                            <p:childTnLst>
                              <p:par>
                                <p:cTn id="113"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600"/>
                                        <p:tgtEl>
                                          <p:spTgt spid="4"/>
                                        </p:tgtEl>
                                      </p:cBhvr>
                                    </p:animEffect>
                                    <p:anim calcmode="lin" valueType="num">
                                      <p:cBhvr additive="base">
                                        <p:cTn id="112" dur="600" fill="hold"/>
                                        <p:tgtEl>
                                          <p:spTgt spid="4"/>
                                        </p:tgtEl>
                                        <p:attrNameLst>
                                          <p:attrName>ppt_y</p:attrName>
                                        </p:attrNameLst>
                                      </p:cBhvr>
                                      <p:tavLst>
                                        <p:tav tm="0">
                                          <p:val>
                                            <p:strVal val="#ppt_y+0.045"/>
                                          </p:val>
                                        </p:tav>
                                        <p:tav tm="100000">
                                          <p:val>
                                            <p:strVal val="#ppt_y"/>
                                          </p:val>
                                        </p:tav>
                                      </p:tavLst>
                                    </p:anim>
                                  </p:childTnLst>
                                </p:cTn>
                              </p:par>
                              <p:par>
                                <p:cTn id="117" presetID="10" presetClass="entr" presetSubtype="0" fill="hold" grpId="0" nodeType="withEffect">
                                  <p:stCondLst>
                                    <p:cond delay="0"/>
                                  </p:stCondLst>
                                  <p:childTnLst>
                                    <p:set>
                                      <p:cBhvr>
                                        <p:cTn id="114" dur="1" fill="hold">
                                          <p:stCondLst>
                                            <p:cond delay="0"/>
                                          </p:stCondLst>
                                        </p:cTn>
                                        <p:tgtEl>
                                          <p:spTgt spid="5"/>
                                        </p:tgtEl>
                                        <p:attrNameLst>
                                          <p:attrName>style.visibility</p:attrName>
                                        </p:attrNameLst>
                                      </p:cBhvr>
                                      <p:to>
                                        <p:strVal val="visible"/>
                                      </p:to>
                                    </p:set>
                                    <p:animEffect transition="in" filter="fade">
                                      <p:cBhvr>
                                        <p:cTn id="115" dur="600"/>
                                        <p:tgtEl>
                                          <p:spTgt spid="5"/>
                                        </p:tgtEl>
                                      </p:cBhvr>
                                    </p:animEffect>
                                    <p:anim calcmode="lin" valueType="num">
                                      <p:cBhvr additive="base">
                                        <p:cTn id="116" dur="600" fill="hold"/>
                                        <p:tgtEl>
                                          <p:spTgt spid="5"/>
                                        </p:tgtEl>
                                        <p:attrNameLst>
                                          <p:attrName>ppt_y</p:attrName>
                                        </p:attrNameLst>
                                      </p:cBhvr>
                                      <p:tavLst>
                                        <p:tav tm="0">
                                          <p:val>
                                            <p:strVal val="#ppt_y+0.045"/>
                                          </p:val>
                                        </p:tav>
                                        <p:tav tm="100000">
                                          <p:val>
                                            <p:strVal val="#ppt_y"/>
                                          </p:val>
                                        </p:tav>
                                      </p:tavLst>
                                    </p:anim>
                                  </p:childTnLst>
                                </p:cTn>
                              </p:par>
                              <p:par>
                                <p:cTn id="121" presetID="10" presetClass="entr" presetSubtype="0" fill="hold" grpId="0" nodeType="withEffect">
                                  <p:stCondLst>
                                    <p:cond delay="0"/>
                                  </p:stCondLst>
                                  <p:childTnLst>
                                    <p:set>
                                      <p:cBhvr>
                                        <p:cTn id="118" dur="1" fill="hold">
                                          <p:stCondLst>
                                            <p:cond delay="0"/>
                                          </p:stCondLst>
                                        </p:cTn>
                                        <p:tgtEl>
                                          <p:spTgt spid="6"/>
                                        </p:tgtEl>
                                        <p:attrNameLst>
                                          <p:attrName>style.visibility</p:attrName>
                                        </p:attrNameLst>
                                      </p:cBhvr>
                                      <p:to>
                                        <p:strVal val="visible"/>
                                      </p:to>
                                    </p:set>
                                    <p:animEffect transition="in" filter="fade">
                                      <p:cBhvr>
                                        <p:cTn id="119" dur="600"/>
                                        <p:tgtEl>
                                          <p:spTgt spid="6"/>
                                        </p:tgtEl>
                                      </p:cBhvr>
                                    </p:animEffect>
                                    <p:anim calcmode="lin" valueType="num">
                                      <p:cBhvr additive="base">
                                        <p:cTn id="120" dur="600" fill="hold"/>
                                        <p:tgtEl>
                                          <p:spTgt spid="6"/>
                                        </p:tgtEl>
                                        <p:attrNameLst>
                                          <p:attrName>ppt_y</p:attrName>
                                        </p:attrNameLst>
                                      </p:cBhvr>
                                      <p:tavLst>
                                        <p:tav tm="0">
                                          <p:val>
                                            <p:strVal val="#ppt_y+0.045"/>
                                          </p:val>
                                        </p:tav>
                                        <p:tav tm="100000">
                                          <p:val>
                                            <p:strVal val="#ppt_y"/>
                                          </p:val>
                                        </p:tav>
                                      </p:tavLst>
                                    </p:anim>
                                  </p:childTnLst>
                                </p:cTn>
                              </p:par>
                              <p:par>
                                <p:cTn id="125" presetID="10" presetClass="entr" presetSubtype="0" fill="hold" grpId="0" nodeType="withEffect">
                                  <p:stCondLst>
                                    <p:cond delay="0"/>
                                  </p:stCondLst>
                                  <p:childTnLst>
                                    <p:set>
                                      <p:cBhvr>
                                        <p:cTn id="122" dur="1" fill="hold">
                                          <p:stCondLst>
                                            <p:cond delay="0"/>
                                          </p:stCondLst>
                                        </p:cTn>
                                        <p:tgtEl>
                                          <p:spTgt spid="7"/>
                                        </p:tgtEl>
                                        <p:attrNameLst>
                                          <p:attrName>style.visibility</p:attrName>
                                        </p:attrNameLst>
                                      </p:cBhvr>
                                      <p:to>
                                        <p:strVal val="visible"/>
                                      </p:to>
                                    </p:set>
                                    <p:animEffect transition="in" filter="fade">
                                      <p:cBhvr>
                                        <p:cTn id="123" dur="600"/>
                                        <p:tgtEl>
                                          <p:spTgt spid="7"/>
                                        </p:tgtEl>
                                      </p:cBhvr>
                                    </p:animEffect>
                                    <p:anim calcmode="lin" valueType="num">
                                      <p:cBhvr additive="base">
                                        <p:cTn id="124" dur="600" fill="hold"/>
                                        <p:tgtEl>
                                          <p:spTgt spid="7"/>
                                        </p:tgtEl>
                                        <p:attrNameLst>
                                          <p:attrName>ppt_y</p:attrName>
                                        </p:attrNameLst>
                                      </p:cBhvr>
                                      <p:tavLst>
                                        <p:tav tm="0">
                                          <p:val>
                                            <p:strVal val="#ppt_y+0.045"/>
                                          </p:val>
                                        </p:tav>
                                        <p:tav tm="100000">
                                          <p:val>
                                            <p:strVal val="#ppt_y"/>
                                          </p:val>
                                        </p:tav>
                                      </p:tavLst>
                                    </p:anim>
                                  </p:childTnLst>
                                </p:cTn>
                              </p:par>
                              <p:par>
                                <p:cTn id="129" presetID="10" presetClass="entr" presetSubtype="0" fill="hold" grpId="0" nodeType="withEffect">
                                  <p:stCondLst>
                                    <p:cond delay="0"/>
                                  </p:stCondLst>
                                  <p:childTnLst>
                                    <p:set>
                                      <p:cBhvr>
                                        <p:cTn id="126" dur="1" fill="hold">
                                          <p:stCondLst>
                                            <p:cond delay="0"/>
                                          </p:stCondLst>
                                        </p:cTn>
                                        <p:tgtEl>
                                          <p:spTgt spid="16"/>
                                        </p:tgtEl>
                                        <p:attrNameLst>
                                          <p:attrName>style.visibility</p:attrName>
                                        </p:attrNameLst>
                                      </p:cBhvr>
                                      <p:to>
                                        <p:strVal val="visible"/>
                                      </p:to>
                                    </p:set>
                                    <p:animEffect transition="in" filter="fade">
                                      <p:cBhvr>
                                        <p:cTn id="127" dur="640"/>
                                        <p:tgtEl>
                                          <p:spTgt spid="16"/>
                                        </p:tgtEl>
                                      </p:cBhvr>
                                    </p:animEffect>
                                    <p:anim calcmode="lin" valueType="num">
                                      <p:cBhvr additive="base">
                                        <p:cTn id="128" dur="640" fill="hold"/>
                                        <p:tgtEl>
                                          <p:spTgt spid="16"/>
                                        </p:tgtEl>
                                        <p:attrNameLst>
                                          <p:attrName>ppt_x</p:attrName>
                                        </p:attrNameLst>
                                      </p:cBhvr>
                                      <p:tavLst>
                                        <p:tav tm="0">
                                          <p:val>
                                            <p:strVal val="#ppt_x+0.035"/>
                                          </p:val>
                                        </p:tav>
                                        <p:tav tm="100000">
                                          <p:val>
                                            <p:strVal val="#ppt_x"/>
                                          </p:val>
                                        </p:tav>
                                      </p:tavLst>
                                    </p:anim>
                                  </p:childTnLst>
                                </p:cTn>
                              </p:par>
                            </p:childTnLst>
                          </p:cTn>
                        </p:par>
                        <p:par>
                          <p:cTn id="147" fill="hold">
                            <p:stCondLst>
                              <p:cond delay="540"/>
                            </p:stCondLst>
                            <p:childTnLst>
                              <p:par>
                                <p:cTn id="134" presetID="10" presetClass="entr" presetSubtype="0" fill="hold" grpId="0" nodeType="withEffect">
                                  <p:stCondLst>
                                    <p:cond delay="0"/>
                                  </p:stCondLst>
                                  <p:childTnLst>
                                    <p:set>
                                      <p:cBhvr>
                                        <p:cTn id="131" dur="1" fill="hold">
                                          <p:stCondLst>
                                            <p:cond delay="0"/>
                                          </p:stCondLst>
                                        </p:cTn>
                                        <p:tgtEl>
                                          <p:spTgt spid="8"/>
                                        </p:tgtEl>
                                        <p:attrNameLst>
                                          <p:attrName>style.visibility</p:attrName>
                                        </p:attrNameLst>
                                      </p:cBhvr>
                                      <p:to>
                                        <p:strVal val="visible"/>
                                      </p:to>
                                    </p:set>
                                    <p:animEffect transition="in" filter="fade">
                                      <p:cBhvr>
                                        <p:cTn id="132" dur="600"/>
                                        <p:tgtEl>
                                          <p:spTgt spid="8"/>
                                        </p:tgtEl>
                                      </p:cBhvr>
                                    </p:animEffect>
                                    <p:anim calcmode="lin" valueType="num">
                                      <p:cBhvr additive="base">
                                        <p:cTn id="133" dur="600" fill="hold"/>
                                        <p:tgtEl>
                                          <p:spTgt spid="8"/>
                                        </p:tgtEl>
                                        <p:attrNameLst>
                                          <p:attrName>ppt_y</p:attrName>
                                        </p:attrNameLst>
                                      </p:cBhvr>
                                      <p:tavLst>
                                        <p:tav tm="0">
                                          <p:val>
                                            <p:strVal val="#ppt_y+0.045"/>
                                          </p:val>
                                        </p:tav>
                                        <p:tav tm="100000">
                                          <p:val>
                                            <p:strVal val="#ppt_y"/>
                                          </p:val>
                                        </p:tav>
                                      </p:tavLst>
                                    </p:anim>
                                  </p:childTnLst>
                                </p:cTn>
                              </p:par>
                              <p:par>
                                <p:cTn id="138" presetID="10" presetClass="entr" presetSubtype="0" fill="hold" grpId="0" nodeType="withEffect">
                                  <p:stCondLst>
                                    <p:cond delay="0"/>
                                  </p:stCondLst>
                                  <p:childTnLst>
                                    <p:set>
                                      <p:cBhvr>
                                        <p:cTn id="135" dur="1" fill="hold">
                                          <p:stCondLst>
                                            <p:cond delay="0"/>
                                          </p:stCondLst>
                                        </p:cTn>
                                        <p:tgtEl>
                                          <p:spTgt spid="9"/>
                                        </p:tgtEl>
                                        <p:attrNameLst>
                                          <p:attrName>style.visibility</p:attrName>
                                        </p:attrNameLst>
                                      </p:cBhvr>
                                      <p:to>
                                        <p:strVal val="visible"/>
                                      </p:to>
                                    </p:set>
                                    <p:animEffect transition="in" filter="fade">
                                      <p:cBhvr>
                                        <p:cTn id="136" dur="600"/>
                                        <p:tgtEl>
                                          <p:spTgt spid="9"/>
                                        </p:tgtEl>
                                      </p:cBhvr>
                                    </p:animEffect>
                                    <p:anim calcmode="lin" valueType="num">
                                      <p:cBhvr additive="base">
                                        <p:cTn id="137" dur="600" fill="hold"/>
                                        <p:tgtEl>
                                          <p:spTgt spid="9"/>
                                        </p:tgtEl>
                                        <p:attrNameLst>
                                          <p:attrName>ppt_y</p:attrName>
                                        </p:attrNameLst>
                                      </p:cBhvr>
                                      <p:tavLst>
                                        <p:tav tm="0">
                                          <p:val>
                                            <p:strVal val="#ppt_y+0.045"/>
                                          </p:val>
                                        </p:tav>
                                        <p:tav tm="100000">
                                          <p:val>
                                            <p:strVal val="#ppt_y"/>
                                          </p:val>
                                        </p:tav>
                                      </p:tavLst>
                                    </p:anim>
                                  </p:childTnLst>
                                </p:cTn>
                              </p:par>
                              <p:par>
                                <p:cTn id="142" presetID="10" presetClass="entr" presetSubtype="0" fill="hold" grpId="0" nodeType="withEffect">
                                  <p:stCondLst>
                                    <p:cond delay="0"/>
                                  </p:stCondLst>
                                  <p:childTnLst>
                                    <p:set>
                                      <p:cBhvr>
                                        <p:cTn id="139" dur="1" fill="hold">
                                          <p:stCondLst>
                                            <p:cond delay="0"/>
                                          </p:stCondLst>
                                        </p:cTn>
                                        <p:tgtEl>
                                          <p:spTgt spid="10"/>
                                        </p:tgtEl>
                                        <p:attrNameLst>
                                          <p:attrName>style.visibility</p:attrName>
                                        </p:attrNameLst>
                                      </p:cBhvr>
                                      <p:to>
                                        <p:strVal val="visible"/>
                                      </p:to>
                                    </p:set>
                                    <p:animEffect transition="in" filter="fade">
                                      <p:cBhvr>
                                        <p:cTn id="140" dur="600"/>
                                        <p:tgtEl>
                                          <p:spTgt spid="10"/>
                                        </p:tgtEl>
                                      </p:cBhvr>
                                    </p:animEffect>
                                    <p:anim calcmode="lin" valueType="num">
                                      <p:cBhvr additive="base">
                                        <p:cTn id="141" dur="600" fill="hold"/>
                                        <p:tgtEl>
                                          <p:spTgt spid="10"/>
                                        </p:tgtEl>
                                        <p:attrNameLst>
                                          <p:attrName>ppt_y</p:attrName>
                                        </p:attrNameLst>
                                      </p:cBhvr>
                                      <p:tavLst>
                                        <p:tav tm="0">
                                          <p:val>
                                            <p:strVal val="#ppt_y+0.045"/>
                                          </p:val>
                                        </p:tav>
                                        <p:tav tm="100000">
                                          <p:val>
                                            <p:strVal val="#ppt_y"/>
                                          </p:val>
                                        </p:tav>
                                      </p:tavLst>
                                    </p:anim>
                                  </p:childTnLst>
                                </p:cTn>
                              </p:par>
                              <p:par>
                                <p:cTn id="146" presetID="10" presetClass="entr" presetSubtype="0" fill="hold" grpId="0" nodeType="withEffect">
                                  <p:stCondLst>
                                    <p:cond delay="0"/>
                                  </p:stCondLst>
                                  <p:childTnLst>
                                    <p:set>
                                      <p:cBhvr>
                                        <p:cTn id="143" dur="1" fill="hold">
                                          <p:stCondLst>
                                            <p:cond delay="0"/>
                                          </p:stCondLst>
                                        </p:cTn>
                                        <p:tgtEl>
                                          <p:spTgt spid="11"/>
                                        </p:tgtEl>
                                        <p:attrNameLst>
                                          <p:attrName>style.visibility</p:attrName>
                                        </p:attrNameLst>
                                      </p:cBhvr>
                                      <p:to>
                                        <p:strVal val="visible"/>
                                      </p:to>
                                    </p:set>
                                    <p:animEffect transition="in" filter="fade">
                                      <p:cBhvr>
                                        <p:cTn id="144" dur="600"/>
                                        <p:tgtEl>
                                          <p:spTgt spid="11"/>
                                        </p:tgtEl>
                                      </p:cBhvr>
                                    </p:animEffect>
                                    <p:anim calcmode="lin" valueType="num">
                                      <p:cBhvr additive="base">
                                        <p:cTn id="145" dur="600" fill="hold"/>
                                        <p:tgtEl>
                                          <p:spTgt spid="11"/>
                                        </p:tgtEl>
                                        <p:attrNameLst>
                                          <p:attrName>ppt_y</p:attrName>
                                        </p:attrNameLst>
                                      </p:cBhvr>
                                      <p:tavLst>
                                        <p:tav tm="0">
                                          <p:val>
                                            <p:strVal val="#ppt_y+0.045"/>
                                          </p:val>
                                        </p:tav>
                                        <p:tav tm="100000">
                                          <p:val>
                                            <p:strVal val="#ppt_y"/>
                                          </p:val>
                                        </p:tav>
                                      </p:tavLst>
                                    </p:anim>
                                  </p:childTnLst>
                                </p:cTn>
                              </p:par>
                            </p:childTnLst>
                          </p:cTn>
                        </p:par>
                        <p:par>
                          <p:cTn id="164" fill="hold">
                            <p:stCondLst>
                              <p:cond delay="720"/>
                            </p:stCondLst>
                            <p:childTnLst>
                              <p:par>
                                <p:cTn id="151" presetID="10" presetClass="entr" presetSubtype="0" fill="hold" grpId="0" nodeType="withEffect">
                                  <p:stCondLst>
                                    <p:cond delay="0"/>
                                  </p:stCondLst>
                                  <p:childTnLst>
                                    <p:set>
                                      <p:cBhvr>
                                        <p:cTn id="148" dur="1" fill="hold">
                                          <p:stCondLst>
                                            <p:cond delay="0"/>
                                          </p:stCondLst>
                                        </p:cTn>
                                        <p:tgtEl>
                                          <p:spTgt spid="12"/>
                                        </p:tgtEl>
                                        <p:attrNameLst>
                                          <p:attrName>style.visibility</p:attrName>
                                        </p:attrNameLst>
                                      </p:cBhvr>
                                      <p:to>
                                        <p:strVal val="visible"/>
                                      </p:to>
                                    </p:set>
                                    <p:animEffect transition="in" filter="fade">
                                      <p:cBhvr>
                                        <p:cTn id="149" dur="600"/>
                                        <p:tgtEl>
                                          <p:spTgt spid="12"/>
                                        </p:tgtEl>
                                      </p:cBhvr>
                                    </p:animEffect>
                                    <p:anim calcmode="lin" valueType="num">
                                      <p:cBhvr additive="base">
                                        <p:cTn id="150" dur="600" fill="hold"/>
                                        <p:tgtEl>
                                          <p:spTgt spid="12"/>
                                        </p:tgtEl>
                                        <p:attrNameLst>
                                          <p:attrName>ppt_y</p:attrName>
                                        </p:attrNameLst>
                                      </p:cBhvr>
                                      <p:tavLst>
                                        <p:tav tm="0">
                                          <p:val>
                                            <p:strVal val="#ppt_y+0.045"/>
                                          </p:val>
                                        </p:tav>
                                        <p:tav tm="100000">
                                          <p:val>
                                            <p:strVal val="#ppt_y"/>
                                          </p:val>
                                        </p:tav>
                                      </p:tavLst>
                                    </p:anim>
                                  </p:childTnLst>
                                </p:cTn>
                              </p:par>
                              <p:par>
                                <p:cTn id="155" presetID="10" presetClass="entr" presetSubtype="0" fill="hold" grpId="0" nodeType="withEffect">
                                  <p:stCondLst>
                                    <p:cond delay="0"/>
                                  </p:stCondLst>
                                  <p:childTnLst>
                                    <p:set>
                                      <p:cBhvr>
                                        <p:cTn id="152" dur="1" fill="hold">
                                          <p:stCondLst>
                                            <p:cond delay="0"/>
                                          </p:stCondLst>
                                        </p:cTn>
                                        <p:tgtEl>
                                          <p:spTgt spid="13"/>
                                        </p:tgtEl>
                                        <p:attrNameLst>
                                          <p:attrName>style.visibility</p:attrName>
                                        </p:attrNameLst>
                                      </p:cBhvr>
                                      <p:to>
                                        <p:strVal val="visible"/>
                                      </p:to>
                                    </p:set>
                                    <p:animEffect transition="in" filter="fade">
                                      <p:cBhvr>
                                        <p:cTn id="153" dur="600"/>
                                        <p:tgtEl>
                                          <p:spTgt spid="13"/>
                                        </p:tgtEl>
                                      </p:cBhvr>
                                    </p:animEffect>
                                    <p:anim calcmode="lin" valueType="num">
                                      <p:cBhvr additive="base">
                                        <p:cTn id="154" dur="600" fill="hold"/>
                                        <p:tgtEl>
                                          <p:spTgt spid="13"/>
                                        </p:tgtEl>
                                        <p:attrNameLst>
                                          <p:attrName>ppt_y</p:attrName>
                                        </p:attrNameLst>
                                      </p:cBhvr>
                                      <p:tavLst>
                                        <p:tav tm="0">
                                          <p:val>
                                            <p:strVal val="#ppt_y+0.045"/>
                                          </p:val>
                                        </p:tav>
                                        <p:tav tm="100000">
                                          <p:val>
                                            <p:strVal val="#ppt_y"/>
                                          </p:val>
                                        </p:tav>
                                      </p:tavLst>
                                    </p:anim>
                                  </p:childTnLst>
                                </p:cTn>
                              </p:par>
                              <p:par>
                                <p:cTn id="159" presetID="10" presetClass="entr" presetSubtype="0" fill="hold" grpId="0" nodeType="withEffect">
                                  <p:stCondLst>
                                    <p:cond delay="0"/>
                                  </p:stCondLst>
                                  <p:childTnLst>
                                    <p:set>
                                      <p:cBhvr>
                                        <p:cTn id="156" dur="1" fill="hold">
                                          <p:stCondLst>
                                            <p:cond delay="0"/>
                                          </p:stCondLst>
                                        </p:cTn>
                                        <p:tgtEl>
                                          <p:spTgt spid="14"/>
                                        </p:tgtEl>
                                        <p:attrNameLst>
                                          <p:attrName>style.visibility</p:attrName>
                                        </p:attrNameLst>
                                      </p:cBhvr>
                                      <p:to>
                                        <p:strVal val="visible"/>
                                      </p:to>
                                    </p:set>
                                    <p:animEffect transition="in" filter="fade">
                                      <p:cBhvr>
                                        <p:cTn id="157" dur="600"/>
                                        <p:tgtEl>
                                          <p:spTgt spid="14"/>
                                        </p:tgtEl>
                                      </p:cBhvr>
                                    </p:animEffect>
                                    <p:anim calcmode="lin" valueType="num">
                                      <p:cBhvr additive="base">
                                        <p:cTn id="158" dur="600" fill="hold"/>
                                        <p:tgtEl>
                                          <p:spTgt spid="14"/>
                                        </p:tgtEl>
                                        <p:attrNameLst>
                                          <p:attrName>ppt_y</p:attrName>
                                        </p:attrNameLst>
                                      </p:cBhvr>
                                      <p:tavLst>
                                        <p:tav tm="0">
                                          <p:val>
                                            <p:strVal val="#ppt_y+0.045"/>
                                          </p:val>
                                        </p:tav>
                                        <p:tav tm="100000">
                                          <p:val>
                                            <p:strVal val="#ppt_y"/>
                                          </p:val>
                                        </p:tav>
                                      </p:tavLst>
                                    </p:anim>
                                  </p:childTnLst>
                                </p:cTn>
                              </p:par>
                              <p:par>
                                <p:cTn id="163" presetID="10" presetClass="entr" presetSubtype="0" fill="hold" grpId="0" nodeType="withEffect">
                                  <p:stCondLst>
                                    <p:cond delay="0"/>
                                  </p:stCondLst>
                                  <p:childTnLst>
                                    <p:set>
                                      <p:cBhvr>
                                        <p:cTn id="160" dur="1" fill="hold">
                                          <p:stCondLst>
                                            <p:cond delay="0"/>
                                          </p:stCondLst>
                                        </p:cTn>
                                        <p:tgtEl>
                                          <p:spTgt spid="15"/>
                                        </p:tgtEl>
                                        <p:attrNameLst>
                                          <p:attrName>style.visibility</p:attrName>
                                        </p:attrNameLst>
                                      </p:cBhvr>
                                      <p:to>
                                        <p:strVal val="visible"/>
                                      </p:to>
                                    </p:set>
                                    <p:animEffect transition="in" filter="fade">
                                      <p:cBhvr>
                                        <p:cTn id="161" dur="600"/>
                                        <p:tgtEl>
                                          <p:spTgt spid="15"/>
                                        </p:tgtEl>
                                      </p:cBhvr>
                                    </p:animEffect>
                                    <p:anim calcmode="lin" valueType="num">
                                      <p:cBhvr additive="base">
                                        <p:cTn id="162" dur="600" fill="hold"/>
                                        <p:tgtEl>
                                          <p:spTgt spid="15"/>
                                        </p:tgtEl>
                                        <p:attrNameLst>
                                          <p:attrName>ppt_y</p:attrName>
                                        </p:attrNameLst>
                                      </p:cBhvr>
                                      <p:tavLst>
                                        <p:tav tm="0">
                                          <p:val>
                                            <p:strVal val="#ppt_y+0.045"/>
                                          </p:val>
                                        </p:tav>
                                        <p:tav tm="100000">
                                          <p:val>
                                            <p:strVal val="#ppt_y"/>
                                          </p:val>
                                        </p:tav>
                                      </p:tavLst>
                                    </p:anim>
                                  </p:childTnLst>
                                </p:cTn>
                              </p:par>
                            </p:childTnLst>
                          </p:cTn>
                        </p:par>
                        <p:par>
                          <p:cTn id="181" fill="hold">
                            <p:stCondLst>
                              <p:cond delay="900"/>
                            </p:stCondLst>
                            <p:childTnLst>
                              <p:par>
                                <p:cTn id="168" presetID="10" presetClass="entr" presetSubtype="0" fill="hold" grpId="0" nodeType="withEffect">
                                  <p:stCondLst>
                                    <p:cond delay="0"/>
                                  </p:stCondLst>
                                  <p:childTnLst>
                                    <p:set>
                                      <p:cBhvr>
                                        <p:cTn id="165" dur="1" fill="hold">
                                          <p:stCondLst>
                                            <p:cond delay="0"/>
                                          </p:stCondLst>
                                        </p:cTn>
                                        <p:tgtEl>
                                          <p:spTgt spid="17"/>
                                        </p:tgtEl>
                                        <p:attrNameLst>
                                          <p:attrName>style.visibility</p:attrName>
                                        </p:attrNameLst>
                                      </p:cBhvr>
                                      <p:to>
                                        <p:strVal val="visible"/>
                                      </p:to>
                                    </p:set>
                                    <p:animEffect transition="in" filter="fade">
                                      <p:cBhvr>
                                        <p:cTn id="166" dur="600"/>
                                        <p:tgtEl>
                                          <p:spTgt spid="17"/>
                                        </p:tgtEl>
                                      </p:cBhvr>
                                    </p:animEffect>
                                    <p:anim calcmode="lin" valueType="num">
                                      <p:cBhvr additive="base">
                                        <p:cTn id="167" dur="600" fill="hold"/>
                                        <p:tgtEl>
                                          <p:spTgt spid="17"/>
                                        </p:tgtEl>
                                        <p:attrNameLst>
                                          <p:attrName>ppt_y</p:attrName>
                                        </p:attrNameLst>
                                      </p:cBhvr>
                                      <p:tavLst>
                                        <p:tav tm="0">
                                          <p:val>
                                            <p:strVal val="#ppt_y+0.045"/>
                                          </p:val>
                                        </p:tav>
                                        <p:tav tm="100000">
                                          <p:val>
                                            <p:strVal val="#ppt_y"/>
                                          </p:val>
                                        </p:tav>
                                      </p:tavLst>
                                    </p:anim>
                                  </p:childTnLst>
                                </p:cTn>
                              </p:par>
                              <p:par>
                                <p:cTn id="172" presetID="10" presetClass="entr" presetSubtype="0" fill="hold" grpId="0" nodeType="withEffect">
                                  <p:stCondLst>
                                    <p:cond delay="0"/>
                                  </p:stCondLst>
                                  <p:childTnLst>
                                    <p:set>
                                      <p:cBhvr>
                                        <p:cTn id="169" dur="1" fill="hold">
                                          <p:stCondLst>
                                            <p:cond delay="0"/>
                                          </p:stCondLst>
                                        </p:cTn>
                                        <p:tgtEl>
                                          <p:spTgt spid="18"/>
                                        </p:tgtEl>
                                        <p:attrNameLst>
                                          <p:attrName>style.visibility</p:attrName>
                                        </p:attrNameLst>
                                      </p:cBhvr>
                                      <p:to>
                                        <p:strVal val="visible"/>
                                      </p:to>
                                    </p:set>
                                    <p:animEffect transition="in" filter="fade">
                                      <p:cBhvr>
                                        <p:cTn id="170" dur="600"/>
                                        <p:tgtEl>
                                          <p:spTgt spid="18"/>
                                        </p:tgtEl>
                                      </p:cBhvr>
                                    </p:animEffect>
                                    <p:anim calcmode="lin" valueType="num">
                                      <p:cBhvr additive="base">
                                        <p:cTn id="171" dur="600" fill="hold"/>
                                        <p:tgtEl>
                                          <p:spTgt spid="18"/>
                                        </p:tgtEl>
                                        <p:attrNameLst>
                                          <p:attrName>ppt_y</p:attrName>
                                        </p:attrNameLst>
                                      </p:cBhvr>
                                      <p:tavLst>
                                        <p:tav tm="0">
                                          <p:val>
                                            <p:strVal val="#ppt_y+0.045"/>
                                          </p:val>
                                        </p:tav>
                                        <p:tav tm="100000">
                                          <p:val>
                                            <p:strVal val="#ppt_y"/>
                                          </p:val>
                                        </p:tav>
                                      </p:tavLst>
                                    </p:anim>
                                  </p:childTnLst>
                                </p:cTn>
                              </p:par>
                              <p:par>
                                <p:cTn id="176" presetID="10" presetClass="entr" presetSubtype="0" fill="hold" grpId="0" nodeType="withEffect">
                                  <p:stCondLst>
                                    <p:cond delay="0"/>
                                  </p:stCondLst>
                                  <p:childTnLst>
                                    <p:set>
                                      <p:cBhvr>
                                        <p:cTn id="173" dur="1" fill="hold">
                                          <p:stCondLst>
                                            <p:cond delay="0"/>
                                          </p:stCondLst>
                                        </p:cTn>
                                        <p:tgtEl>
                                          <p:spTgt spid="19"/>
                                        </p:tgtEl>
                                        <p:attrNameLst>
                                          <p:attrName>style.visibility</p:attrName>
                                        </p:attrNameLst>
                                      </p:cBhvr>
                                      <p:to>
                                        <p:strVal val="visible"/>
                                      </p:to>
                                    </p:set>
                                    <p:animEffect transition="in" filter="fade">
                                      <p:cBhvr>
                                        <p:cTn id="174" dur="600"/>
                                        <p:tgtEl>
                                          <p:spTgt spid="19"/>
                                        </p:tgtEl>
                                      </p:cBhvr>
                                    </p:animEffect>
                                    <p:anim calcmode="lin" valueType="num">
                                      <p:cBhvr additive="base">
                                        <p:cTn id="175" dur="600" fill="hold"/>
                                        <p:tgtEl>
                                          <p:spTgt spid="19"/>
                                        </p:tgtEl>
                                        <p:attrNameLst>
                                          <p:attrName>ppt_y</p:attrName>
                                        </p:attrNameLst>
                                      </p:cBhvr>
                                      <p:tavLst>
                                        <p:tav tm="0">
                                          <p:val>
                                            <p:strVal val="#ppt_y+0.045"/>
                                          </p:val>
                                        </p:tav>
                                        <p:tav tm="100000">
                                          <p:val>
                                            <p:strVal val="#ppt_y"/>
                                          </p:val>
                                        </p:tav>
                                      </p:tavLst>
                                    </p:anim>
                                  </p:childTnLst>
                                </p:cTn>
                              </p:par>
                              <p:par>
                                <p:cTn id="180" presetID="10" presetClass="entr" presetSubtype="0" fill="hold" grpId="0" nodeType="withEffect">
                                  <p:stCondLst>
                                    <p:cond delay="0"/>
                                  </p:stCondLst>
                                  <p:childTnLst>
                                    <p:set>
                                      <p:cBhvr>
                                        <p:cTn id="177" dur="1" fill="hold">
                                          <p:stCondLst>
                                            <p:cond delay="0"/>
                                          </p:stCondLst>
                                        </p:cTn>
                                        <p:tgtEl>
                                          <p:spTgt spid="20"/>
                                        </p:tgtEl>
                                        <p:attrNameLst>
                                          <p:attrName>style.visibility</p:attrName>
                                        </p:attrNameLst>
                                      </p:cBhvr>
                                      <p:to>
                                        <p:strVal val="visible"/>
                                      </p:to>
                                    </p:set>
                                    <p:animEffect transition="in" filter="fade">
                                      <p:cBhvr>
                                        <p:cTn id="178" dur="600"/>
                                        <p:tgtEl>
                                          <p:spTgt spid="20"/>
                                        </p:tgtEl>
                                      </p:cBhvr>
                                    </p:animEffect>
                                    <p:anim calcmode="lin" valueType="num">
                                      <p:cBhvr additive="base">
                                        <p:cTn id="179" dur="600" fill="hold"/>
                                        <p:tgtEl>
                                          <p:spTgt spid="20"/>
                                        </p:tgtEl>
                                        <p:attrNameLst>
                                          <p:attrName>ppt_y</p:attrName>
                                        </p:attrNameLst>
                                      </p:cBhvr>
                                      <p:tavLst>
                                        <p:tav tm="0">
                                          <p:val>
                                            <p:strVal val="#ppt_y+0.045"/>
                                          </p:val>
                                        </p:tav>
                                        <p:tav tm="100000">
                                          <p:val>
                                            <p:strVal val="#ppt_y"/>
                                          </p:val>
                                        </p:tav>
                                      </p:tavLst>
                                    </p:anim>
                                  </p:childTnLst>
                                </p:cTn>
                              </p:par>
                            </p:childTnLst>
                          </p:cTn>
                        </p:par>
                        <p:par>
                          <p:cTn id="198" fill="hold">
                            <p:stCondLst>
                              <p:cond delay="1080"/>
                            </p:stCondLst>
                            <p:childTnLst>
                              <p:par>
                                <p:cTn id="185" presetID="10" presetClass="entr" presetSubtype="0" fill="hold" grpId="0" nodeType="withEffect">
                                  <p:stCondLst>
                                    <p:cond delay="0"/>
                                  </p:stCondLst>
                                  <p:childTnLst>
                                    <p:set>
                                      <p:cBhvr>
                                        <p:cTn id="182" dur="1" fill="hold">
                                          <p:stCondLst>
                                            <p:cond delay="0"/>
                                          </p:stCondLst>
                                        </p:cTn>
                                        <p:tgtEl>
                                          <p:spTgt spid="21"/>
                                        </p:tgtEl>
                                        <p:attrNameLst>
                                          <p:attrName>style.visibility</p:attrName>
                                        </p:attrNameLst>
                                      </p:cBhvr>
                                      <p:to>
                                        <p:strVal val="visible"/>
                                      </p:to>
                                    </p:set>
                                    <p:animEffect transition="in" filter="fade">
                                      <p:cBhvr>
                                        <p:cTn id="183" dur="600"/>
                                        <p:tgtEl>
                                          <p:spTgt spid="21"/>
                                        </p:tgtEl>
                                      </p:cBhvr>
                                    </p:animEffect>
                                    <p:anim calcmode="lin" valueType="num">
                                      <p:cBhvr additive="base">
                                        <p:cTn id="184" dur="600" fill="hold"/>
                                        <p:tgtEl>
                                          <p:spTgt spid="21"/>
                                        </p:tgtEl>
                                        <p:attrNameLst>
                                          <p:attrName>ppt_y</p:attrName>
                                        </p:attrNameLst>
                                      </p:cBhvr>
                                      <p:tavLst>
                                        <p:tav tm="0">
                                          <p:val>
                                            <p:strVal val="#ppt_y+0.045"/>
                                          </p:val>
                                        </p:tav>
                                        <p:tav tm="100000">
                                          <p:val>
                                            <p:strVal val="#ppt_y"/>
                                          </p:val>
                                        </p:tav>
                                      </p:tavLst>
                                    </p:anim>
                                  </p:childTnLst>
                                </p:cTn>
                              </p:par>
                              <p:par>
                                <p:cTn id="189" presetID="10" presetClass="entr" presetSubtype="0" fill="hold" grpId="0" nodeType="withEffect">
                                  <p:stCondLst>
                                    <p:cond delay="0"/>
                                  </p:stCondLst>
                                  <p:childTnLst>
                                    <p:set>
                                      <p:cBhvr>
                                        <p:cTn id="186" dur="1" fill="hold">
                                          <p:stCondLst>
                                            <p:cond delay="0"/>
                                          </p:stCondLst>
                                        </p:cTn>
                                        <p:tgtEl>
                                          <p:spTgt spid="22"/>
                                        </p:tgtEl>
                                        <p:attrNameLst>
                                          <p:attrName>style.visibility</p:attrName>
                                        </p:attrNameLst>
                                      </p:cBhvr>
                                      <p:to>
                                        <p:strVal val="visible"/>
                                      </p:to>
                                    </p:set>
                                    <p:animEffect transition="in" filter="fade">
                                      <p:cBhvr>
                                        <p:cTn id="187" dur="600"/>
                                        <p:tgtEl>
                                          <p:spTgt spid="22"/>
                                        </p:tgtEl>
                                      </p:cBhvr>
                                    </p:animEffect>
                                    <p:anim calcmode="lin" valueType="num">
                                      <p:cBhvr additive="base">
                                        <p:cTn id="188" dur="600" fill="hold"/>
                                        <p:tgtEl>
                                          <p:spTgt spid="22"/>
                                        </p:tgtEl>
                                        <p:attrNameLst>
                                          <p:attrName>ppt_y</p:attrName>
                                        </p:attrNameLst>
                                      </p:cBhvr>
                                      <p:tavLst>
                                        <p:tav tm="0">
                                          <p:val>
                                            <p:strVal val="#ppt_y+0.045"/>
                                          </p:val>
                                        </p:tav>
                                        <p:tav tm="100000">
                                          <p:val>
                                            <p:strVal val="#ppt_y"/>
                                          </p:val>
                                        </p:tav>
                                      </p:tavLst>
                                    </p:anim>
                                  </p:childTnLst>
                                </p:cTn>
                              </p:par>
                              <p:par>
                                <p:cTn id="193" presetID="10" presetClass="entr" presetSubtype="0" fill="hold" grpId="0" nodeType="withEffect">
                                  <p:stCondLst>
                                    <p:cond delay="0"/>
                                  </p:stCondLst>
                                  <p:childTnLst>
                                    <p:set>
                                      <p:cBhvr>
                                        <p:cTn id="190" dur="1" fill="hold">
                                          <p:stCondLst>
                                            <p:cond delay="0"/>
                                          </p:stCondLst>
                                        </p:cTn>
                                        <p:tgtEl>
                                          <p:spTgt spid="23"/>
                                        </p:tgtEl>
                                        <p:attrNameLst>
                                          <p:attrName>style.visibility</p:attrName>
                                        </p:attrNameLst>
                                      </p:cBhvr>
                                      <p:to>
                                        <p:strVal val="visible"/>
                                      </p:to>
                                    </p:set>
                                    <p:animEffect transition="in" filter="fade">
                                      <p:cBhvr>
                                        <p:cTn id="191" dur="600"/>
                                        <p:tgtEl>
                                          <p:spTgt spid="23"/>
                                        </p:tgtEl>
                                      </p:cBhvr>
                                    </p:animEffect>
                                    <p:anim calcmode="lin" valueType="num">
                                      <p:cBhvr additive="base">
                                        <p:cTn id="192" dur="600" fill="hold"/>
                                        <p:tgtEl>
                                          <p:spTgt spid="23"/>
                                        </p:tgtEl>
                                        <p:attrNameLst>
                                          <p:attrName>ppt_y</p:attrName>
                                        </p:attrNameLst>
                                      </p:cBhvr>
                                      <p:tavLst>
                                        <p:tav tm="0">
                                          <p:val>
                                            <p:strVal val="#ppt_y+0.045"/>
                                          </p:val>
                                        </p:tav>
                                        <p:tav tm="100000">
                                          <p:val>
                                            <p:strVal val="#ppt_y"/>
                                          </p:val>
                                        </p:tav>
                                      </p:tavLst>
                                    </p:anim>
                                  </p:childTnLst>
                                </p:cTn>
                              </p:par>
                              <p:par>
                                <p:cTn id="197" presetID="10" presetClass="entr" presetSubtype="0" fill="hold" grpId="0" nodeType="withEffect">
                                  <p:stCondLst>
                                    <p:cond delay="0"/>
                                  </p:stCondLst>
                                  <p:childTnLst>
                                    <p:set>
                                      <p:cBhvr>
                                        <p:cTn id="194" dur="1" fill="hold">
                                          <p:stCondLst>
                                            <p:cond delay="0"/>
                                          </p:stCondLst>
                                        </p:cTn>
                                        <p:tgtEl>
                                          <p:spTgt spid="24"/>
                                        </p:tgtEl>
                                        <p:attrNameLst>
                                          <p:attrName>style.visibility</p:attrName>
                                        </p:attrNameLst>
                                      </p:cBhvr>
                                      <p:to>
                                        <p:strVal val="visible"/>
                                      </p:to>
                                    </p:set>
                                    <p:animEffect transition="in" filter="fade">
                                      <p:cBhvr>
                                        <p:cTn id="195" dur="600"/>
                                        <p:tgtEl>
                                          <p:spTgt spid="24"/>
                                        </p:tgtEl>
                                      </p:cBhvr>
                                    </p:animEffect>
                                    <p:anim calcmode="lin" valueType="num">
                                      <p:cBhvr additive="base">
                                        <p:cTn id="196" dur="600" fill="hold"/>
                                        <p:tgtEl>
                                          <p:spTgt spid="24"/>
                                        </p:tgtEl>
                                        <p:attrNameLst>
                                          <p:attrName>ppt_y</p:attrName>
                                        </p:attrNameLst>
                                      </p:cBhvr>
                                      <p:tavLst>
                                        <p:tav tm="0">
                                          <p:val>
                                            <p:strVal val="#ppt_y+0.045"/>
                                          </p:val>
                                        </p:tav>
                                        <p:tav tm="100000">
                                          <p:val>
                                            <p:strVal val="#ppt_y"/>
                                          </p:val>
                                        </p:tav>
                                      </p:tavLst>
                                    </p:anim>
                                  </p:childTnLst>
                                </p:cTn>
                              </p:par>
                            </p:childTnLst>
                          </p:cTn>
                        </p:par>
                        <p:par>
                          <p:cTn id="215" fill="hold">
                            <p:stCondLst>
                              <p:cond delay="1260"/>
                            </p:stCondLst>
                            <p:childTnLst>
                              <p:par>
                                <p:cTn id="202" presetID="10" presetClass="entr" presetSubtype="0" fill="hold" grpId="0" nodeType="withEffect">
                                  <p:stCondLst>
                                    <p:cond delay="0"/>
                                  </p:stCondLst>
                                  <p:childTnLst>
                                    <p:set>
                                      <p:cBhvr>
                                        <p:cTn id="199" dur="1" fill="hold">
                                          <p:stCondLst>
                                            <p:cond delay="0"/>
                                          </p:stCondLst>
                                        </p:cTn>
                                        <p:tgtEl>
                                          <p:spTgt spid="25"/>
                                        </p:tgtEl>
                                        <p:attrNameLst>
                                          <p:attrName>style.visibility</p:attrName>
                                        </p:attrNameLst>
                                      </p:cBhvr>
                                      <p:to>
                                        <p:strVal val="visible"/>
                                      </p:to>
                                    </p:set>
                                    <p:animEffect transition="in" filter="fade">
                                      <p:cBhvr>
                                        <p:cTn id="200" dur="600"/>
                                        <p:tgtEl>
                                          <p:spTgt spid="25"/>
                                        </p:tgtEl>
                                      </p:cBhvr>
                                    </p:animEffect>
                                    <p:anim calcmode="lin" valueType="num">
                                      <p:cBhvr additive="base">
                                        <p:cTn id="201" dur="600" fill="hold"/>
                                        <p:tgtEl>
                                          <p:spTgt spid="25"/>
                                        </p:tgtEl>
                                        <p:attrNameLst>
                                          <p:attrName>ppt_y</p:attrName>
                                        </p:attrNameLst>
                                      </p:cBhvr>
                                      <p:tavLst>
                                        <p:tav tm="0">
                                          <p:val>
                                            <p:strVal val="#ppt_y+0.045"/>
                                          </p:val>
                                        </p:tav>
                                        <p:tav tm="100000">
                                          <p:val>
                                            <p:strVal val="#ppt_y"/>
                                          </p:val>
                                        </p:tav>
                                      </p:tavLst>
                                    </p:anim>
                                  </p:childTnLst>
                                </p:cTn>
                              </p:par>
                              <p:par>
                                <p:cTn id="206" presetID="10" presetClass="entr" presetSubtype="0" fill="hold" grpId="0" nodeType="withEffect">
                                  <p:stCondLst>
                                    <p:cond delay="0"/>
                                  </p:stCondLst>
                                  <p:childTnLst>
                                    <p:set>
                                      <p:cBhvr>
                                        <p:cTn id="203" dur="1" fill="hold">
                                          <p:stCondLst>
                                            <p:cond delay="0"/>
                                          </p:stCondLst>
                                        </p:cTn>
                                        <p:tgtEl>
                                          <p:spTgt spid="26"/>
                                        </p:tgtEl>
                                        <p:attrNameLst>
                                          <p:attrName>style.visibility</p:attrName>
                                        </p:attrNameLst>
                                      </p:cBhvr>
                                      <p:to>
                                        <p:strVal val="visible"/>
                                      </p:to>
                                    </p:set>
                                    <p:animEffect transition="in" filter="fade">
                                      <p:cBhvr>
                                        <p:cTn id="204" dur="600"/>
                                        <p:tgtEl>
                                          <p:spTgt spid="26"/>
                                        </p:tgtEl>
                                      </p:cBhvr>
                                    </p:animEffect>
                                    <p:anim calcmode="lin" valueType="num">
                                      <p:cBhvr additive="base">
                                        <p:cTn id="205" dur="600" fill="hold"/>
                                        <p:tgtEl>
                                          <p:spTgt spid="26"/>
                                        </p:tgtEl>
                                        <p:attrNameLst>
                                          <p:attrName>ppt_y</p:attrName>
                                        </p:attrNameLst>
                                      </p:cBhvr>
                                      <p:tavLst>
                                        <p:tav tm="0">
                                          <p:val>
                                            <p:strVal val="#ppt_y+0.045"/>
                                          </p:val>
                                        </p:tav>
                                        <p:tav tm="100000">
                                          <p:val>
                                            <p:strVal val="#ppt_y"/>
                                          </p:val>
                                        </p:tav>
                                      </p:tavLst>
                                    </p:anim>
                                  </p:childTnLst>
                                </p:cTn>
                              </p:par>
                              <p:par>
                                <p:cTn id="210" presetID="10" presetClass="entr" presetSubtype="0" fill="hold" grpId="0" nodeType="withEffect">
                                  <p:stCondLst>
                                    <p:cond delay="0"/>
                                  </p:stCondLst>
                                  <p:childTnLst>
                                    <p:set>
                                      <p:cBhvr>
                                        <p:cTn id="207" dur="1" fill="hold">
                                          <p:stCondLst>
                                            <p:cond delay="0"/>
                                          </p:stCondLst>
                                        </p:cTn>
                                        <p:tgtEl>
                                          <p:spTgt spid="27"/>
                                        </p:tgtEl>
                                        <p:attrNameLst>
                                          <p:attrName>style.visibility</p:attrName>
                                        </p:attrNameLst>
                                      </p:cBhvr>
                                      <p:to>
                                        <p:strVal val="visible"/>
                                      </p:to>
                                    </p:set>
                                    <p:animEffect transition="in" filter="fade">
                                      <p:cBhvr>
                                        <p:cTn id="208" dur="600"/>
                                        <p:tgtEl>
                                          <p:spTgt spid="27"/>
                                        </p:tgtEl>
                                      </p:cBhvr>
                                    </p:animEffect>
                                    <p:anim calcmode="lin" valueType="num">
                                      <p:cBhvr additive="base">
                                        <p:cTn id="209" dur="600" fill="hold"/>
                                        <p:tgtEl>
                                          <p:spTgt spid="27"/>
                                        </p:tgtEl>
                                        <p:attrNameLst>
                                          <p:attrName>ppt_y</p:attrName>
                                        </p:attrNameLst>
                                      </p:cBhvr>
                                      <p:tavLst>
                                        <p:tav tm="0">
                                          <p:val>
                                            <p:strVal val="#ppt_y+0.045"/>
                                          </p:val>
                                        </p:tav>
                                        <p:tav tm="100000">
                                          <p:val>
                                            <p:strVal val="#ppt_y"/>
                                          </p:val>
                                        </p:tav>
                                      </p:tavLst>
                                    </p:anim>
                                  </p:childTnLst>
                                </p:cTn>
                              </p:par>
                              <p:par>
                                <p:cTn id="214" presetID="10" presetClass="entr" presetSubtype="0" fill="hold" grpId="0" nodeType="withEffect">
                                  <p:stCondLst>
                                    <p:cond delay="0"/>
                                  </p:stCondLst>
                                  <p:childTnLst>
                                    <p:set>
                                      <p:cBhvr>
                                        <p:cTn id="211" dur="1" fill="hold">
                                          <p:stCondLst>
                                            <p:cond delay="0"/>
                                          </p:stCondLst>
                                        </p:cTn>
                                        <p:tgtEl>
                                          <p:spTgt spid="28"/>
                                        </p:tgtEl>
                                        <p:attrNameLst>
                                          <p:attrName>style.visibility</p:attrName>
                                        </p:attrNameLst>
                                      </p:cBhvr>
                                      <p:to>
                                        <p:strVal val="visible"/>
                                      </p:to>
                                    </p:set>
                                    <p:animEffect transition="in" filter="fade">
                                      <p:cBhvr>
                                        <p:cTn id="212" dur="600"/>
                                        <p:tgtEl>
                                          <p:spTgt spid="28"/>
                                        </p:tgtEl>
                                      </p:cBhvr>
                                    </p:animEffect>
                                    <p:anim calcmode="lin" valueType="num">
                                      <p:cBhvr additive="base">
                                        <p:cTn id="213" dur="600" fill="hold"/>
                                        <p:tgtEl>
                                          <p:spTgt spid="28"/>
                                        </p:tgtEl>
                                        <p:attrNameLst>
                                          <p:attrName>ppt_y</p:attrName>
                                        </p:attrNameLst>
                                      </p:cBhvr>
                                      <p:tavLst>
                                        <p:tav tm="0">
                                          <p:val>
                                            <p:strVal val="#ppt_y+0.045"/>
                                          </p:val>
                                        </p:tav>
                                        <p:tav tm="100000">
                                          <p:val>
                                            <p:strVal val="#ppt_y"/>
                                          </p:val>
                                        </p:tav>
                                      </p:tavLst>
                                    </p:anim>
                                  </p:childTnLst>
                                </p:cTn>
                              </p:par>
                            </p:childTnLst>
                          </p:cTn>
                        </p:par>
                        <p:par>
                          <p:cTn id="312" fill="hold">
                            <p:stCondLst>
                              <p:cond delay="1440"/>
                            </p:stCondLst>
                            <p:childTnLst>
                              <p:par>
                                <p:cTn id="219" presetID="10" presetClass="entr" presetSubtype="0" fill="hold" grpId="0" nodeType="withEffect">
                                  <p:stCondLst>
                                    <p:cond delay="0"/>
                                  </p:stCondLst>
                                  <p:childTnLst>
                                    <p:set>
                                      <p:cBhvr>
                                        <p:cTn id="216" dur="1" fill="hold">
                                          <p:stCondLst>
                                            <p:cond delay="0"/>
                                          </p:stCondLst>
                                        </p:cTn>
                                        <p:tgtEl>
                                          <p:spTgt spid="29"/>
                                        </p:tgtEl>
                                        <p:attrNameLst>
                                          <p:attrName>style.visibility</p:attrName>
                                        </p:attrNameLst>
                                      </p:cBhvr>
                                      <p:to>
                                        <p:strVal val="visible"/>
                                      </p:to>
                                    </p:set>
                                    <p:animEffect transition="in" filter="fade">
                                      <p:cBhvr>
                                        <p:cTn id="217" dur="600"/>
                                        <p:tgtEl>
                                          <p:spTgt spid="29"/>
                                        </p:tgtEl>
                                      </p:cBhvr>
                                    </p:animEffect>
                                    <p:anim calcmode="lin" valueType="num">
                                      <p:cBhvr additive="base">
                                        <p:cTn id="218" dur="600" fill="hold"/>
                                        <p:tgtEl>
                                          <p:spTgt spid="29"/>
                                        </p:tgtEl>
                                        <p:attrNameLst>
                                          <p:attrName>ppt_y</p:attrName>
                                        </p:attrNameLst>
                                      </p:cBhvr>
                                      <p:tavLst>
                                        <p:tav tm="0">
                                          <p:val>
                                            <p:strVal val="#ppt_y+0.045"/>
                                          </p:val>
                                        </p:tav>
                                        <p:tav tm="100000">
                                          <p:val>
                                            <p:strVal val="#ppt_y"/>
                                          </p:val>
                                        </p:tav>
                                      </p:tavLst>
                                    </p:anim>
                                  </p:childTnLst>
                                </p:cTn>
                              </p:par>
                              <p:par>
                                <p:cTn id="223" presetID="10" presetClass="entr" presetSubtype="0" fill="hold" grpId="0" nodeType="withEffect">
                                  <p:stCondLst>
                                    <p:cond delay="0"/>
                                  </p:stCondLst>
                                  <p:childTnLst>
                                    <p:set>
                                      <p:cBhvr>
                                        <p:cTn id="220" dur="1" fill="hold">
                                          <p:stCondLst>
                                            <p:cond delay="0"/>
                                          </p:stCondLst>
                                        </p:cTn>
                                        <p:tgtEl>
                                          <p:spTgt spid="30"/>
                                        </p:tgtEl>
                                        <p:attrNameLst>
                                          <p:attrName>style.visibility</p:attrName>
                                        </p:attrNameLst>
                                      </p:cBhvr>
                                      <p:to>
                                        <p:strVal val="visible"/>
                                      </p:to>
                                    </p:set>
                                    <p:animEffect transition="in" filter="fade">
                                      <p:cBhvr>
                                        <p:cTn id="221" dur="600"/>
                                        <p:tgtEl>
                                          <p:spTgt spid="30"/>
                                        </p:tgtEl>
                                      </p:cBhvr>
                                    </p:animEffect>
                                    <p:anim calcmode="lin" valueType="num">
                                      <p:cBhvr additive="base">
                                        <p:cTn id="222" dur="600" fill="hold"/>
                                        <p:tgtEl>
                                          <p:spTgt spid="30"/>
                                        </p:tgtEl>
                                        <p:attrNameLst>
                                          <p:attrName>ppt_y</p:attrName>
                                        </p:attrNameLst>
                                      </p:cBhvr>
                                      <p:tavLst>
                                        <p:tav tm="0">
                                          <p:val>
                                            <p:strVal val="#ppt_y+0.045"/>
                                          </p:val>
                                        </p:tav>
                                        <p:tav tm="100000">
                                          <p:val>
                                            <p:strVal val="#ppt_y"/>
                                          </p:val>
                                        </p:tav>
                                      </p:tavLst>
                                    </p:anim>
                                  </p:childTnLst>
                                </p:cTn>
                              </p:par>
                              <p:par>
                                <p:cTn id="227" presetID="10" presetClass="entr" presetSubtype="0" fill="hold" grpId="0" nodeType="withEffect">
                                  <p:stCondLst>
                                    <p:cond delay="0"/>
                                  </p:stCondLst>
                                  <p:childTnLst>
                                    <p:set>
                                      <p:cBhvr>
                                        <p:cTn id="224" dur="1" fill="hold">
                                          <p:stCondLst>
                                            <p:cond delay="0"/>
                                          </p:stCondLst>
                                        </p:cTn>
                                        <p:tgtEl>
                                          <p:spTgt spid="31"/>
                                        </p:tgtEl>
                                        <p:attrNameLst>
                                          <p:attrName>style.visibility</p:attrName>
                                        </p:attrNameLst>
                                      </p:cBhvr>
                                      <p:to>
                                        <p:strVal val="visible"/>
                                      </p:to>
                                    </p:set>
                                    <p:animEffect transition="in" filter="fade">
                                      <p:cBhvr>
                                        <p:cTn id="225" dur="600"/>
                                        <p:tgtEl>
                                          <p:spTgt spid="31"/>
                                        </p:tgtEl>
                                      </p:cBhvr>
                                    </p:animEffect>
                                    <p:anim calcmode="lin" valueType="num">
                                      <p:cBhvr additive="base">
                                        <p:cTn id="226" dur="600" fill="hold"/>
                                        <p:tgtEl>
                                          <p:spTgt spid="31"/>
                                        </p:tgtEl>
                                        <p:attrNameLst>
                                          <p:attrName>ppt_y</p:attrName>
                                        </p:attrNameLst>
                                      </p:cBhvr>
                                      <p:tavLst>
                                        <p:tav tm="0">
                                          <p:val>
                                            <p:strVal val="#ppt_y+0.045"/>
                                          </p:val>
                                        </p:tav>
                                        <p:tav tm="100000">
                                          <p:val>
                                            <p:strVal val="#ppt_y"/>
                                          </p:val>
                                        </p:tav>
                                      </p:tavLst>
                                    </p:anim>
                                  </p:childTnLst>
                                </p:cTn>
                              </p:par>
                              <p:par>
                                <p:cTn id="231" presetID="10" presetClass="entr" presetSubtype="0" fill="hold" grpId="0" nodeType="withEffect">
                                  <p:stCondLst>
                                    <p:cond delay="0"/>
                                  </p:stCondLst>
                                  <p:childTnLst>
                                    <p:set>
                                      <p:cBhvr>
                                        <p:cTn id="228" dur="1" fill="hold">
                                          <p:stCondLst>
                                            <p:cond delay="0"/>
                                          </p:stCondLst>
                                        </p:cTn>
                                        <p:tgtEl>
                                          <p:spTgt spid="32"/>
                                        </p:tgtEl>
                                        <p:attrNameLst>
                                          <p:attrName>style.visibility</p:attrName>
                                        </p:attrNameLst>
                                      </p:cBhvr>
                                      <p:to>
                                        <p:strVal val="visible"/>
                                      </p:to>
                                    </p:set>
                                    <p:animEffect transition="in" filter="fade">
                                      <p:cBhvr>
                                        <p:cTn id="229" dur="600"/>
                                        <p:tgtEl>
                                          <p:spTgt spid="32"/>
                                        </p:tgtEl>
                                      </p:cBhvr>
                                    </p:animEffect>
                                    <p:anim calcmode="lin" valueType="num">
                                      <p:cBhvr additive="base">
                                        <p:cTn id="230" dur="600" fill="hold"/>
                                        <p:tgtEl>
                                          <p:spTgt spid="32"/>
                                        </p:tgtEl>
                                        <p:attrNameLst>
                                          <p:attrName>ppt_y</p:attrName>
                                        </p:attrNameLst>
                                      </p:cBhvr>
                                      <p:tavLst>
                                        <p:tav tm="0">
                                          <p:val>
                                            <p:strVal val="#ppt_y+0.045"/>
                                          </p:val>
                                        </p:tav>
                                        <p:tav tm="100000">
                                          <p:val>
                                            <p:strVal val="#ppt_y"/>
                                          </p:val>
                                        </p:tav>
                                      </p:tavLst>
                                    </p:anim>
                                  </p:childTnLst>
                                </p:cTn>
                              </p:par>
                              <p:par>
                                <p:cTn id="235" presetID="10" presetClass="entr" presetSubtype="0" fill="hold" grpId="0" nodeType="withEffect">
                                  <p:stCondLst>
                                    <p:cond delay="0"/>
                                  </p:stCondLst>
                                  <p:childTnLst>
                                    <p:set>
                                      <p:cBhvr>
                                        <p:cTn id="232" dur="1" fill="hold">
                                          <p:stCondLst>
                                            <p:cond delay="0"/>
                                          </p:stCondLst>
                                        </p:cTn>
                                        <p:tgtEl>
                                          <p:spTgt spid="33"/>
                                        </p:tgtEl>
                                        <p:attrNameLst>
                                          <p:attrName>style.visibility</p:attrName>
                                        </p:attrNameLst>
                                      </p:cBhvr>
                                      <p:to>
                                        <p:strVal val="visible"/>
                                      </p:to>
                                    </p:set>
                                    <p:animEffect transition="in" filter="fade">
                                      <p:cBhvr>
                                        <p:cTn id="233" dur="600"/>
                                        <p:tgtEl>
                                          <p:spTgt spid="33"/>
                                        </p:tgtEl>
                                      </p:cBhvr>
                                    </p:animEffect>
                                    <p:anim calcmode="lin" valueType="num">
                                      <p:cBhvr additive="base">
                                        <p:cTn id="234" dur="600" fill="hold"/>
                                        <p:tgtEl>
                                          <p:spTgt spid="33"/>
                                        </p:tgtEl>
                                        <p:attrNameLst>
                                          <p:attrName>ppt_y</p:attrName>
                                        </p:attrNameLst>
                                      </p:cBhvr>
                                      <p:tavLst>
                                        <p:tav tm="0">
                                          <p:val>
                                            <p:strVal val="#ppt_y+0.045"/>
                                          </p:val>
                                        </p:tav>
                                        <p:tav tm="100000">
                                          <p:val>
                                            <p:strVal val="#ppt_y"/>
                                          </p:val>
                                        </p:tav>
                                      </p:tavLst>
                                    </p:anim>
                                  </p:childTnLst>
                                </p:cTn>
                              </p:par>
                              <p:par>
                                <p:cTn id="239" presetID="10" presetClass="entr" presetSubtype="0" fill="hold" grpId="0" nodeType="withEffect">
                                  <p:stCondLst>
                                    <p:cond delay="0"/>
                                  </p:stCondLst>
                                  <p:childTnLst>
                                    <p:set>
                                      <p:cBhvr>
                                        <p:cTn id="236" dur="1" fill="hold">
                                          <p:stCondLst>
                                            <p:cond delay="0"/>
                                          </p:stCondLst>
                                        </p:cTn>
                                        <p:tgtEl>
                                          <p:spTgt spid="34"/>
                                        </p:tgtEl>
                                        <p:attrNameLst>
                                          <p:attrName>style.visibility</p:attrName>
                                        </p:attrNameLst>
                                      </p:cBhvr>
                                      <p:to>
                                        <p:strVal val="visible"/>
                                      </p:to>
                                    </p:set>
                                    <p:animEffect transition="in" filter="fade">
                                      <p:cBhvr>
                                        <p:cTn id="237" dur="600"/>
                                        <p:tgtEl>
                                          <p:spTgt spid="34"/>
                                        </p:tgtEl>
                                      </p:cBhvr>
                                    </p:animEffect>
                                    <p:anim calcmode="lin" valueType="num">
                                      <p:cBhvr additive="base">
                                        <p:cTn id="238" dur="600" fill="hold"/>
                                        <p:tgtEl>
                                          <p:spTgt spid="34"/>
                                        </p:tgtEl>
                                        <p:attrNameLst>
                                          <p:attrName>ppt_y</p:attrName>
                                        </p:attrNameLst>
                                      </p:cBhvr>
                                      <p:tavLst>
                                        <p:tav tm="0">
                                          <p:val>
                                            <p:strVal val="#ppt_y+0.045"/>
                                          </p:val>
                                        </p:tav>
                                        <p:tav tm="100000">
                                          <p:val>
                                            <p:strVal val="#ppt_y"/>
                                          </p:val>
                                        </p:tav>
                                      </p:tavLst>
                                    </p:anim>
                                  </p:childTnLst>
                                </p:cTn>
                              </p:par>
                              <p:par>
                                <p:cTn id="243" presetID="10" presetClass="entr" presetSubtype="0" fill="hold" grpId="0" nodeType="withEffect">
                                  <p:stCondLst>
                                    <p:cond delay="0"/>
                                  </p:stCondLst>
                                  <p:childTnLst>
                                    <p:set>
                                      <p:cBhvr>
                                        <p:cTn id="240" dur="1" fill="hold">
                                          <p:stCondLst>
                                            <p:cond delay="0"/>
                                          </p:stCondLst>
                                        </p:cTn>
                                        <p:tgtEl>
                                          <p:spTgt spid="35"/>
                                        </p:tgtEl>
                                        <p:attrNameLst>
                                          <p:attrName>style.visibility</p:attrName>
                                        </p:attrNameLst>
                                      </p:cBhvr>
                                      <p:to>
                                        <p:strVal val="visible"/>
                                      </p:to>
                                    </p:set>
                                    <p:animEffect transition="in" filter="fade">
                                      <p:cBhvr>
                                        <p:cTn id="241" dur="600"/>
                                        <p:tgtEl>
                                          <p:spTgt spid="35"/>
                                        </p:tgtEl>
                                      </p:cBhvr>
                                    </p:animEffect>
                                    <p:anim calcmode="lin" valueType="num">
                                      <p:cBhvr additive="base">
                                        <p:cTn id="242" dur="600" fill="hold"/>
                                        <p:tgtEl>
                                          <p:spTgt spid="35"/>
                                        </p:tgtEl>
                                        <p:attrNameLst>
                                          <p:attrName>ppt_y</p:attrName>
                                        </p:attrNameLst>
                                      </p:cBhvr>
                                      <p:tavLst>
                                        <p:tav tm="0">
                                          <p:val>
                                            <p:strVal val="#ppt_y+0.045"/>
                                          </p:val>
                                        </p:tav>
                                        <p:tav tm="100000">
                                          <p:val>
                                            <p:strVal val="#ppt_y"/>
                                          </p:val>
                                        </p:tav>
                                      </p:tavLst>
                                    </p:anim>
                                  </p:childTnLst>
                                </p:cTn>
                              </p:par>
                              <p:par>
                                <p:cTn id="247" presetID="10" presetClass="entr" presetSubtype="0" fill="hold" grpId="0" nodeType="withEffect">
                                  <p:stCondLst>
                                    <p:cond delay="0"/>
                                  </p:stCondLst>
                                  <p:childTnLst>
                                    <p:set>
                                      <p:cBhvr>
                                        <p:cTn id="244" dur="1" fill="hold">
                                          <p:stCondLst>
                                            <p:cond delay="0"/>
                                          </p:stCondLst>
                                        </p:cTn>
                                        <p:tgtEl>
                                          <p:spTgt spid="36"/>
                                        </p:tgtEl>
                                        <p:attrNameLst>
                                          <p:attrName>style.visibility</p:attrName>
                                        </p:attrNameLst>
                                      </p:cBhvr>
                                      <p:to>
                                        <p:strVal val="visible"/>
                                      </p:to>
                                    </p:set>
                                    <p:animEffect transition="in" filter="fade">
                                      <p:cBhvr>
                                        <p:cTn id="245" dur="600"/>
                                        <p:tgtEl>
                                          <p:spTgt spid="36"/>
                                        </p:tgtEl>
                                      </p:cBhvr>
                                    </p:animEffect>
                                    <p:anim calcmode="lin" valueType="num">
                                      <p:cBhvr additive="base">
                                        <p:cTn id="246" dur="600" fill="hold"/>
                                        <p:tgtEl>
                                          <p:spTgt spid="36"/>
                                        </p:tgtEl>
                                        <p:attrNameLst>
                                          <p:attrName>ppt_y</p:attrName>
                                        </p:attrNameLst>
                                      </p:cBhvr>
                                      <p:tavLst>
                                        <p:tav tm="0">
                                          <p:val>
                                            <p:strVal val="#ppt_y+0.045"/>
                                          </p:val>
                                        </p:tav>
                                        <p:tav tm="100000">
                                          <p:val>
                                            <p:strVal val="#ppt_y"/>
                                          </p:val>
                                        </p:tav>
                                      </p:tavLst>
                                    </p:anim>
                                  </p:childTnLst>
                                </p:cTn>
                              </p:par>
                              <p:par>
                                <p:cTn id="251" presetID="10" presetClass="entr" presetSubtype="0" fill="hold" grpId="0" nodeType="withEffect">
                                  <p:stCondLst>
                                    <p:cond delay="0"/>
                                  </p:stCondLst>
                                  <p:childTnLst>
                                    <p:set>
                                      <p:cBhvr>
                                        <p:cTn id="248" dur="1" fill="hold">
                                          <p:stCondLst>
                                            <p:cond delay="0"/>
                                          </p:stCondLst>
                                        </p:cTn>
                                        <p:tgtEl>
                                          <p:spTgt spid="37"/>
                                        </p:tgtEl>
                                        <p:attrNameLst>
                                          <p:attrName>style.visibility</p:attrName>
                                        </p:attrNameLst>
                                      </p:cBhvr>
                                      <p:to>
                                        <p:strVal val="visible"/>
                                      </p:to>
                                    </p:set>
                                    <p:animEffect transition="in" filter="fade">
                                      <p:cBhvr>
                                        <p:cTn id="249" dur="600"/>
                                        <p:tgtEl>
                                          <p:spTgt spid="37"/>
                                        </p:tgtEl>
                                      </p:cBhvr>
                                    </p:animEffect>
                                    <p:anim calcmode="lin" valueType="num">
                                      <p:cBhvr additive="base">
                                        <p:cTn id="250" dur="600" fill="hold"/>
                                        <p:tgtEl>
                                          <p:spTgt spid="37"/>
                                        </p:tgtEl>
                                        <p:attrNameLst>
                                          <p:attrName>ppt_y</p:attrName>
                                        </p:attrNameLst>
                                      </p:cBhvr>
                                      <p:tavLst>
                                        <p:tav tm="0">
                                          <p:val>
                                            <p:strVal val="#ppt_y+0.045"/>
                                          </p:val>
                                        </p:tav>
                                        <p:tav tm="100000">
                                          <p:val>
                                            <p:strVal val="#ppt_y"/>
                                          </p:val>
                                        </p:tav>
                                      </p:tavLst>
                                    </p:anim>
                                  </p:childTnLst>
                                </p:cTn>
                              </p:par>
                              <p:par>
                                <p:cTn id="255" presetID="10" presetClass="entr" presetSubtype="0" fill="hold" grpId="0" nodeType="withEffect">
                                  <p:stCondLst>
                                    <p:cond delay="0"/>
                                  </p:stCondLst>
                                  <p:childTnLst>
                                    <p:set>
                                      <p:cBhvr>
                                        <p:cTn id="252" dur="1" fill="hold">
                                          <p:stCondLst>
                                            <p:cond delay="0"/>
                                          </p:stCondLst>
                                        </p:cTn>
                                        <p:tgtEl>
                                          <p:spTgt spid="38"/>
                                        </p:tgtEl>
                                        <p:attrNameLst>
                                          <p:attrName>style.visibility</p:attrName>
                                        </p:attrNameLst>
                                      </p:cBhvr>
                                      <p:to>
                                        <p:strVal val="visible"/>
                                      </p:to>
                                    </p:set>
                                    <p:animEffect transition="in" filter="fade">
                                      <p:cBhvr>
                                        <p:cTn id="253" dur="600"/>
                                        <p:tgtEl>
                                          <p:spTgt spid="38"/>
                                        </p:tgtEl>
                                      </p:cBhvr>
                                    </p:animEffect>
                                    <p:anim calcmode="lin" valueType="num">
                                      <p:cBhvr additive="base">
                                        <p:cTn id="254" dur="600" fill="hold"/>
                                        <p:tgtEl>
                                          <p:spTgt spid="38"/>
                                        </p:tgtEl>
                                        <p:attrNameLst>
                                          <p:attrName>ppt_y</p:attrName>
                                        </p:attrNameLst>
                                      </p:cBhvr>
                                      <p:tavLst>
                                        <p:tav tm="0">
                                          <p:val>
                                            <p:strVal val="#ppt_y+0.045"/>
                                          </p:val>
                                        </p:tav>
                                        <p:tav tm="100000">
                                          <p:val>
                                            <p:strVal val="#ppt_y"/>
                                          </p:val>
                                        </p:tav>
                                      </p:tavLst>
                                    </p:anim>
                                  </p:childTnLst>
                                </p:cTn>
                              </p:par>
                              <p:par>
                                <p:cTn id="259" presetID="10" presetClass="entr" presetSubtype="0" fill="hold" grpId="0" nodeType="withEffect">
                                  <p:stCondLst>
                                    <p:cond delay="0"/>
                                  </p:stCondLst>
                                  <p:childTnLst>
                                    <p:set>
                                      <p:cBhvr>
                                        <p:cTn id="256" dur="1" fill="hold">
                                          <p:stCondLst>
                                            <p:cond delay="0"/>
                                          </p:stCondLst>
                                        </p:cTn>
                                        <p:tgtEl>
                                          <p:spTgt spid="39"/>
                                        </p:tgtEl>
                                        <p:attrNameLst>
                                          <p:attrName>style.visibility</p:attrName>
                                        </p:attrNameLst>
                                      </p:cBhvr>
                                      <p:to>
                                        <p:strVal val="visible"/>
                                      </p:to>
                                    </p:set>
                                    <p:animEffect transition="in" filter="fade">
                                      <p:cBhvr>
                                        <p:cTn id="257" dur="600"/>
                                        <p:tgtEl>
                                          <p:spTgt spid="39"/>
                                        </p:tgtEl>
                                      </p:cBhvr>
                                    </p:animEffect>
                                    <p:anim calcmode="lin" valueType="num">
                                      <p:cBhvr additive="base">
                                        <p:cTn id="258" dur="600" fill="hold"/>
                                        <p:tgtEl>
                                          <p:spTgt spid="39"/>
                                        </p:tgtEl>
                                        <p:attrNameLst>
                                          <p:attrName>ppt_y</p:attrName>
                                        </p:attrNameLst>
                                      </p:cBhvr>
                                      <p:tavLst>
                                        <p:tav tm="0">
                                          <p:val>
                                            <p:strVal val="#ppt_y+0.045"/>
                                          </p:val>
                                        </p:tav>
                                        <p:tav tm="100000">
                                          <p:val>
                                            <p:strVal val="#ppt_y"/>
                                          </p:val>
                                        </p:tav>
                                      </p:tavLst>
                                    </p:anim>
                                  </p:childTnLst>
                                </p:cTn>
                              </p:par>
                              <p:par>
                                <p:cTn id="263" presetID="10" presetClass="entr" presetSubtype="0" fill="hold" grpId="0" nodeType="withEffect">
                                  <p:stCondLst>
                                    <p:cond delay="0"/>
                                  </p:stCondLst>
                                  <p:childTnLst>
                                    <p:set>
                                      <p:cBhvr>
                                        <p:cTn id="260" dur="1" fill="hold">
                                          <p:stCondLst>
                                            <p:cond delay="0"/>
                                          </p:stCondLst>
                                        </p:cTn>
                                        <p:tgtEl>
                                          <p:spTgt spid="40"/>
                                        </p:tgtEl>
                                        <p:attrNameLst>
                                          <p:attrName>style.visibility</p:attrName>
                                        </p:attrNameLst>
                                      </p:cBhvr>
                                      <p:to>
                                        <p:strVal val="visible"/>
                                      </p:to>
                                    </p:set>
                                    <p:animEffect transition="in" filter="fade">
                                      <p:cBhvr>
                                        <p:cTn id="261" dur="600"/>
                                        <p:tgtEl>
                                          <p:spTgt spid="40"/>
                                        </p:tgtEl>
                                      </p:cBhvr>
                                    </p:animEffect>
                                    <p:anim calcmode="lin" valueType="num">
                                      <p:cBhvr additive="base">
                                        <p:cTn id="262" dur="600" fill="hold"/>
                                        <p:tgtEl>
                                          <p:spTgt spid="40"/>
                                        </p:tgtEl>
                                        <p:attrNameLst>
                                          <p:attrName>ppt_y</p:attrName>
                                        </p:attrNameLst>
                                      </p:cBhvr>
                                      <p:tavLst>
                                        <p:tav tm="0">
                                          <p:val>
                                            <p:strVal val="#ppt_y+0.045"/>
                                          </p:val>
                                        </p:tav>
                                        <p:tav tm="100000">
                                          <p:val>
                                            <p:strVal val="#ppt_y"/>
                                          </p:val>
                                        </p:tav>
                                      </p:tavLst>
                                    </p:anim>
                                  </p:childTnLst>
                                </p:cTn>
                              </p:par>
                              <p:par>
                                <p:cTn id="267" presetID="10" presetClass="entr" presetSubtype="0" fill="hold" grpId="0" nodeType="withEffect">
                                  <p:stCondLst>
                                    <p:cond delay="0"/>
                                  </p:stCondLst>
                                  <p:childTnLst>
                                    <p:set>
                                      <p:cBhvr>
                                        <p:cTn id="264" dur="1" fill="hold">
                                          <p:stCondLst>
                                            <p:cond delay="0"/>
                                          </p:stCondLst>
                                        </p:cTn>
                                        <p:tgtEl>
                                          <p:spTgt spid="41"/>
                                        </p:tgtEl>
                                        <p:attrNameLst>
                                          <p:attrName>style.visibility</p:attrName>
                                        </p:attrNameLst>
                                      </p:cBhvr>
                                      <p:to>
                                        <p:strVal val="visible"/>
                                      </p:to>
                                    </p:set>
                                    <p:animEffect transition="in" filter="fade">
                                      <p:cBhvr>
                                        <p:cTn id="265" dur="600"/>
                                        <p:tgtEl>
                                          <p:spTgt spid="41"/>
                                        </p:tgtEl>
                                      </p:cBhvr>
                                    </p:animEffect>
                                    <p:anim calcmode="lin" valueType="num">
                                      <p:cBhvr additive="base">
                                        <p:cTn id="266" dur="600" fill="hold"/>
                                        <p:tgtEl>
                                          <p:spTgt spid="41"/>
                                        </p:tgtEl>
                                        <p:attrNameLst>
                                          <p:attrName>ppt_y</p:attrName>
                                        </p:attrNameLst>
                                      </p:cBhvr>
                                      <p:tavLst>
                                        <p:tav tm="0">
                                          <p:val>
                                            <p:strVal val="#ppt_y+0.045"/>
                                          </p:val>
                                        </p:tav>
                                        <p:tav tm="100000">
                                          <p:val>
                                            <p:strVal val="#ppt_y"/>
                                          </p:val>
                                        </p:tav>
                                      </p:tavLst>
                                    </p:anim>
                                  </p:childTnLst>
                                </p:cTn>
                              </p:par>
                              <p:par>
                                <p:cTn id="271" presetID="10" presetClass="entr" presetSubtype="0" fill="hold" grpId="0" nodeType="withEffect">
                                  <p:stCondLst>
                                    <p:cond delay="0"/>
                                  </p:stCondLst>
                                  <p:childTnLst>
                                    <p:set>
                                      <p:cBhvr>
                                        <p:cTn id="268" dur="1" fill="hold">
                                          <p:stCondLst>
                                            <p:cond delay="0"/>
                                          </p:stCondLst>
                                        </p:cTn>
                                        <p:tgtEl>
                                          <p:spTgt spid="42"/>
                                        </p:tgtEl>
                                        <p:attrNameLst>
                                          <p:attrName>style.visibility</p:attrName>
                                        </p:attrNameLst>
                                      </p:cBhvr>
                                      <p:to>
                                        <p:strVal val="visible"/>
                                      </p:to>
                                    </p:set>
                                    <p:animEffect transition="in" filter="fade">
                                      <p:cBhvr>
                                        <p:cTn id="269" dur="600"/>
                                        <p:tgtEl>
                                          <p:spTgt spid="42"/>
                                        </p:tgtEl>
                                      </p:cBhvr>
                                    </p:animEffect>
                                    <p:anim calcmode="lin" valueType="num">
                                      <p:cBhvr additive="base">
                                        <p:cTn id="270" dur="600" fill="hold"/>
                                        <p:tgtEl>
                                          <p:spTgt spid="42"/>
                                        </p:tgtEl>
                                        <p:attrNameLst>
                                          <p:attrName>ppt_y</p:attrName>
                                        </p:attrNameLst>
                                      </p:cBhvr>
                                      <p:tavLst>
                                        <p:tav tm="0">
                                          <p:val>
                                            <p:strVal val="#ppt_y+0.045"/>
                                          </p:val>
                                        </p:tav>
                                        <p:tav tm="100000">
                                          <p:val>
                                            <p:strVal val="#ppt_y"/>
                                          </p:val>
                                        </p:tav>
                                      </p:tavLst>
                                    </p:anim>
                                  </p:childTnLst>
                                </p:cTn>
                              </p:par>
                              <p:par>
                                <p:cTn id="275" presetID="10" presetClass="entr" presetSubtype="0" fill="hold" grpId="0" nodeType="withEffect">
                                  <p:stCondLst>
                                    <p:cond delay="0"/>
                                  </p:stCondLst>
                                  <p:childTnLst>
                                    <p:set>
                                      <p:cBhvr>
                                        <p:cTn id="272" dur="1" fill="hold">
                                          <p:stCondLst>
                                            <p:cond delay="0"/>
                                          </p:stCondLst>
                                        </p:cTn>
                                        <p:tgtEl>
                                          <p:spTgt spid="43"/>
                                        </p:tgtEl>
                                        <p:attrNameLst>
                                          <p:attrName>style.visibility</p:attrName>
                                        </p:attrNameLst>
                                      </p:cBhvr>
                                      <p:to>
                                        <p:strVal val="visible"/>
                                      </p:to>
                                    </p:set>
                                    <p:animEffect transition="in" filter="fade">
                                      <p:cBhvr>
                                        <p:cTn id="273" dur="600"/>
                                        <p:tgtEl>
                                          <p:spTgt spid="43"/>
                                        </p:tgtEl>
                                      </p:cBhvr>
                                    </p:animEffect>
                                    <p:anim calcmode="lin" valueType="num">
                                      <p:cBhvr additive="base">
                                        <p:cTn id="274" dur="600" fill="hold"/>
                                        <p:tgtEl>
                                          <p:spTgt spid="43"/>
                                        </p:tgtEl>
                                        <p:attrNameLst>
                                          <p:attrName>ppt_y</p:attrName>
                                        </p:attrNameLst>
                                      </p:cBhvr>
                                      <p:tavLst>
                                        <p:tav tm="0">
                                          <p:val>
                                            <p:strVal val="#ppt_y+0.045"/>
                                          </p:val>
                                        </p:tav>
                                        <p:tav tm="100000">
                                          <p:val>
                                            <p:strVal val="#ppt_y"/>
                                          </p:val>
                                        </p:tav>
                                      </p:tavLst>
                                    </p:anim>
                                  </p:childTnLst>
                                </p:cTn>
                              </p:par>
                              <p:par>
                                <p:cTn id="279" presetID="10" presetClass="entr" presetSubtype="0" fill="hold" grpId="0" nodeType="withEffect">
                                  <p:stCondLst>
                                    <p:cond delay="0"/>
                                  </p:stCondLst>
                                  <p:childTnLst>
                                    <p:set>
                                      <p:cBhvr>
                                        <p:cTn id="276" dur="1" fill="hold">
                                          <p:stCondLst>
                                            <p:cond delay="0"/>
                                          </p:stCondLst>
                                        </p:cTn>
                                        <p:tgtEl>
                                          <p:spTgt spid="44"/>
                                        </p:tgtEl>
                                        <p:attrNameLst>
                                          <p:attrName>style.visibility</p:attrName>
                                        </p:attrNameLst>
                                      </p:cBhvr>
                                      <p:to>
                                        <p:strVal val="visible"/>
                                      </p:to>
                                    </p:set>
                                    <p:animEffect transition="in" filter="fade">
                                      <p:cBhvr>
                                        <p:cTn id="277" dur="600"/>
                                        <p:tgtEl>
                                          <p:spTgt spid="44"/>
                                        </p:tgtEl>
                                      </p:cBhvr>
                                    </p:animEffect>
                                    <p:anim calcmode="lin" valueType="num">
                                      <p:cBhvr additive="base">
                                        <p:cTn id="278" dur="600" fill="hold"/>
                                        <p:tgtEl>
                                          <p:spTgt spid="44"/>
                                        </p:tgtEl>
                                        <p:attrNameLst>
                                          <p:attrName>ppt_y</p:attrName>
                                        </p:attrNameLst>
                                      </p:cBhvr>
                                      <p:tavLst>
                                        <p:tav tm="0">
                                          <p:val>
                                            <p:strVal val="#ppt_y+0.045"/>
                                          </p:val>
                                        </p:tav>
                                        <p:tav tm="100000">
                                          <p:val>
                                            <p:strVal val="#ppt_y"/>
                                          </p:val>
                                        </p:tav>
                                      </p:tavLst>
                                    </p:anim>
                                  </p:childTnLst>
                                </p:cTn>
                              </p:par>
                              <p:par>
                                <p:cTn id="283" presetID="10" presetClass="entr" presetSubtype="0" fill="hold" grpId="0" nodeType="withEffect">
                                  <p:stCondLst>
                                    <p:cond delay="0"/>
                                  </p:stCondLst>
                                  <p:childTnLst>
                                    <p:set>
                                      <p:cBhvr>
                                        <p:cTn id="280" dur="1" fill="hold">
                                          <p:stCondLst>
                                            <p:cond delay="0"/>
                                          </p:stCondLst>
                                        </p:cTn>
                                        <p:tgtEl>
                                          <p:spTgt spid="45"/>
                                        </p:tgtEl>
                                        <p:attrNameLst>
                                          <p:attrName>style.visibility</p:attrName>
                                        </p:attrNameLst>
                                      </p:cBhvr>
                                      <p:to>
                                        <p:strVal val="visible"/>
                                      </p:to>
                                    </p:set>
                                    <p:animEffect transition="in" filter="fade">
                                      <p:cBhvr>
                                        <p:cTn id="281" dur="600"/>
                                        <p:tgtEl>
                                          <p:spTgt spid="45"/>
                                        </p:tgtEl>
                                      </p:cBhvr>
                                    </p:animEffect>
                                    <p:anim calcmode="lin" valueType="num">
                                      <p:cBhvr additive="base">
                                        <p:cTn id="282" dur="600" fill="hold"/>
                                        <p:tgtEl>
                                          <p:spTgt spid="45"/>
                                        </p:tgtEl>
                                        <p:attrNameLst>
                                          <p:attrName>ppt_y</p:attrName>
                                        </p:attrNameLst>
                                      </p:cBhvr>
                                      <p:tavLst>
                                        <p:tav tm="0">
                                          <p:val>
                                            <p:strVal val="#ppt_y+0.045"/>
                                          </p:val>
                                        </p:tav>
                                        <p:tav tm="100000">
                                          <p:val>
                                            <p:strVal val="#ppt_y"/>
                                          </p:val>
                                        </p:tav>
                                      </p:tavLst>
                                    </p:anim>
                                  </p:childTnLst>
                                </p:cTn>
                              </p:par>
                              <p:par>
                                <p:cTn id="287" presetID="10" presetClass="entr" presetSubtype="0" fill="hold" grpId="0" nodeType="withEffect">
                                  <p:stCondLst>
                                    <p:cond delay="0"/>
                                  </p:stCondLst>
                                  <p:childTnLst>
                                    <p:set>
                                      <p:cBhvr>
                                        <p:cTn id="284" dur="1" fill="hold">
                                          <p:stCondLst>
                                            <p:cond delay="0"/>
                                          </p:stCondLst>
                                        </p:cTn>
                                        <p:tgtEl>
                                          <p:spTgt spid="46"/>
                                        </p:tgtEl>
                                        <p:attrNameLst>
                                          <p:attrName>style.visibility</p:attrName>
                                        </p:attrNameLst>
                                      </p:cBhvr>
                                      <p:to>
                                        <p:strVal val="visible"/>
                                      </p:to>
                                    </p:set>
                                    <p:animEffect transition="in" filter="fade">
                                      <p:cBhvr>
                                        <p:cTn id="285" dur="600"/>
                                        <p:tgtEl>
                                          <p:spTgt spid="46"/>
                                        </p:tgtEl>
                                      </p:cBhvr>
                                    </p:animEffect>
                                    <p:anim calcmode="lin" valueType="num">
                                      <p:cBhvr additive="base">
                                        <p:cTn id="286" dur="600" fill="hold"/>
                                        <p:tgtEl>
                                          <p:spTgt spid="46"/>
                                        </p:tgtEl>
                                        <p:attrNameLst>
                                          <p:attrName>ppt_y</p:attrName>
                                        </p:attrNameLst>
                                      </p:cBhvr>
                                      <p:tavLst>
                                        <p:tav tm="0">
                                          <p:val>
                                            <p:strVal val="#ppt_y+0.045"/>
                                          </p:val>
                                        </p:tav>
                                        <p:tav tm="100000">
                                          <p:val>
                                            <p:strVal val="#ppt_y"/>
                                          </p:val>
                                        </p:tav>
                                      </p:tavLst>
                                    </p:anim>
                                  </p:childTnLst>
                                </p:cTn>
                              </p:par>
                              <p:par>
                                <p:cTn id="291" presetID="10" presetClass="entr" presetSubtype="0" fill="hold" grpId="0" nodeType="withEffect">
                                  <p:stCondLst>
                                    <p:cond delay="0"/>
                                  </p:stCondLst>
                                  <p:childTnLst>
                                    <p:set>
                                      <p:cBhvr>
                                        <p:cTn id="288" dur="1" fill="hold">
                                          <p:stCondLst>
                                            <p:cond delay="0"/>
                                          </p:stCondLst>
                                        </p:cTn>
                                        <p:tgtEl>
                                          <p:spTgt spid="47"/>
                                        </p:tgtEl>
                                        <p:attrNameLst>
                                          <p:attrName>style.visibility</p:attrName>
                                        </p:attrNameLst>
                                      </p:cBhvr>
                                      <p:to>
                                        <p:strVal val="visible"/>
                                      </p:to>
                                    </p:set>
                                    <p:animEffect transition="in" filter="fade">
                                      <p:cBhvr>
                                        <p:cTn id="289" dur="600"/>
                                        <p:tgtEl>
                                          <p:spTgt spid="47"/>
                                        </p:tgtEl>
                                      </p:cBhvr>
                                    </p:animEffect>
                                    <p:anim calcmode="lin" valueType="num">
                                      <p:cBhvr additive="base">
                                        <p:cTn id="290" dur="600" fill="hold"/>
                                        <p:tgtEl>
                                          <p:spTgt spid="47"/>
                                        </p:tgtEl>
                                        <p:attrNameLst>
                                          <p:attrName>ppt_y</p:attrName>
                                        </p:attrNameLst>
                                      </p:cBhvr>
                                      <p:tavLst>
                                        <p:tav tm="0">
                                          <p:val>
                                            <p:strVal val="#ppt_y+0.045"/>
                                          </p:val>
                                        </p:tav>
                                        <p:tav tm="100000">
                                          <p:val>
                                            <p:strVal val="#ppt_y"/>
                                          </p:val>
                                        </p:tav>
                                      </p:tavLst>
                                    </p:anim>
                                  </p:childTnLst>
                                </p:cTn>
                              </p:par>
                              <p:par>
                                <p:cTn id="295" presetID="10" presetClass="entr" presetSubtype="0" fill="hold" grpId="0" nodeType="withEffect">
                                  <p:stCondLst>
                                    <p:cond delay="0"/>
                                  </p:stCondLst>
                                  <p:childTnLst>
                                    <p:set>
                                      <p:cBhvr>
                                        <p:cTn id="292" dur="1" fill="hold">
                                          <p:stCondLst>
                                            <p:cond delay="0"/>
                                          </p:stCondLst>
                                        </p:cTn>
                                        <p:tgtEl>
                                          <p:spTgt spid="48"/>
                                        </p:tgtEl>
                                        <p:attrNameLst>
                                          <p:attrName>style.visibility</p:attrName>
                                        </p:attrNameLst>
                                      </p:cBhvr>
                                      <p:to>
                                        <p:strVal val="visible"/>
                                      </p:to>
                                    </p:set>
                                    <p:animEffect transition="in" filter="fade">
                                      <p:cBhvr>
                                        <p:cTn id="293" dur="600"/>
                                        <p:tgtEl>
                                          <p:spTgt spid="48"/>
                                        </p:tgtEl>
                                      </p:cBhvr>
                                    </p:animEffect>
                                    <p:anim calcmode="lin" valueType="num">
                                      <p:cBhvr additive="base">
                                        <p:cTn id="294" dur="600" fill="hold"/>
                                        <p:tgtEl>
                                          <p:spTgt spid="48"/>
                                        </p:tgtEl>
                                        <p:attrNameLst>
                                          <p:attrName>ppt_y</p:attrName>
                                        </p:attrNameLst>
                                      </p:cBhvr>
                                      <p:tavLst>
                                        <p:tav tm="0">
                                          <p:val>
                                            <p:strVal val="#ppt_y+0.045"/>
                                          </p:val>
                                        </p:tav>
                                        <p:tav tm="100000">
                                          <p:val>
                                            <p:strVal val="#ppt_y"/>
                                          </p:val>
                                        </p:tav>
                                      </p:tavLst>
                                    </p:anim>
                                  </p:childTnLst>
                                </p:cTn>
                              </p:par>
                              <p:par>
                                <p:cTn id="299" presetID="10" presetClass="entr" presetSubtype="0" fill="hold" grpId="0" nodeType="withEffect">
                                  <p:stCondLst>
                                    <p:cond delay="0"/>
                                  </p:stCondLst>
                                  <p:childTnLst>
                                    <p:set>
                                      <p:cBhvr>
                                        <p:cTn id="296" dur="1" fill="hold">
                                          <p:stCondLst>
                                            <p:cond delay="0"/>
                                          </p:stCondLst>
                                        </p:cTn>
                                        <p:tgtEl>
                                          <p:spTgt spid="49"/>
                                        </p:tgtEl>
                                        <p:attrNameLst>
                                          <p:attrName>style.visibility</p:attrName>
                                        </p:attrNameLst>
                                      </p:cBhvr>
                                      <p:to>
                                        <p:strVal val="visible"/>
                                      </p:to>
                                    </p:set>
                                    <p:animEffect transition="in" filter="fade">
                                      <p:cBhvr>
                                        <p:cTn id="297" dur="600"/>
                                        <p:tgtEl>
                                          <p:spTgt spid="49"/>
                                        </p:tgtEl>
                                      </p:cBhvr>
                                    </p:animEffect>
                                    <p:anim calcmode="lin" valueType="num">
                                      <p:cBhvr additive="base">
                                        <p:cTn id="298" dur="600" fill="hold"/>
                                        <p:tgtEl>
                                          <p:spTgt spid="49"/>
                                        </p:tgtEl>
                                        <p:attrNameLst>
                                          <p:attrName>ppt_y</p:attrName>
                                        </p:attrNameLst>
                                      </p:cBhvr>
                                      <p:tavLst>
                                        <p:tav tm="0">
                                          <p:val>
                                            <p:strVal val="#ppt_y+0.045"/>
                                          </p:val>
                                        </p:tav>
                                        <p:tav tm="100000">
                                          <p:val>
                                            <p:strVal val="#ppt_y"/>
                                          </p:val>
                                        </p:tav>
                                      </p:tavLst>
                                    </p:anim>
                                  </p:childTnLst>
                                </p:cTn>
                              </p:par>
                              <p:par>
                                <p:cTn id="303" presetID="10" presetClass="entr" presetSubtype="0" fill="hold" grpId="0" nodeType="withEffect">
                                  <p:stCondLst>
                                    <p:cond delay="0"/>
                                  </p:stCondLst>
                                  <p:childTnLst>
                                    <p:set>
                                      <p:cBhvr>
                                        <p:cTn id="300" dur="1" fill="hold">
                                          <p:stCondLst>
                                            <p:cond delay="0"/>
                                          </p:stCondLst>
                                        </p:cTn>
                                        <p:tgtEl>
                                          <p:spTgt spid="50"/>
                                        </p:tgtEl>
                                        <p:attrNameLst>
                                          <p:attrName>style.visibility</p:attrName>
                                        </p:attrNameLst>
                                      </p:cBhvr>
                                      <p:to>
                                        <p:strVal val="visible"/>
                                      </p:to>
                                    </p:set>
                                    <p:animEffect transition="in" filter="fade">
                                      <p:cBhvr>
                                        <p:cTn id="301" dur="600"/>
                                        <p:tgtEl>
                                          <p:spTgt spid="50"/>
                                        </p:tgtEl>
                                      </p:cBhvr>
                                    </p:animEffect>
                                    <p:anim calcmode="lin" valueType="num">
                                      <p:cBhvr additive="base">
                                        <p:cTn id="302" dur="600" fill="hold"/>
                                        <p:tgtEl>
                                          <p:spTgt spid="50"/>
                                        </p:tgtEl>
                                        <p:attrNameLst>
                                          <p:attrName>ppt_y</p:attrName>
                                        </p:attrNameLst>
                                      </p:cBhvr>
                                      <p:tavLst>
                                        <p:tav tm="0">
                                          <p:val>
                                            <p:strVal val="#ppt_y+0.045"/>
                                          </p:val>
                                        </p:tav>
                                        <p:tav tm="100000">
                                          <p:val>
                                            <p:strVal val="#ppt_y"/>
                                          </p:val>
                                        </p:tav>
                                      </p:tavLst>
                                    </p:anim>
                                  </p:childTnLst>
                                </p:cTn>
                              </p:par>
                              <p:par>
                                <p:cTn id="307" presetID="10" presetClass="entr" presetSubtype="0" fill="hold" grpId="0" nodeType="withEffect">
                                  <p:stCondLst>
                                    <p:cond delay="0"/>
                                  </p:stCondLst>
                                  <p:childTnLst>
                                    <p:set>
                                      <p:cBhvr>
                                        <p:cTn id="304" dur="1" fill="hold">
                                          <p:stCondLst>
                                            <p:cond delay="0"/>
                                          </p:stCondLst>
                                        </p:cTn>
                                        <p:tgtEl>
                                          <p:spTgt spid="51"/>
                                        </p:tgtEl>
                                        <p:attrNameLst>
                                          <p:attrName>style.visibility</p:attrName>
                                        </p:attrNameLst>
                                      </p:cBhvr>
                                      <p:to>
                                        <p:strVal val="visible"/>
                                      </p:to>
                                    </p:set>
                                    <p:animEffect transition="in" filter="fade">
                                      <p:cBhvr>
                                        <p:cTn id="305" dur="600"/>
                                        <p:tgtEl>
                                          <p:spTgt spid="51"/>
                                        </p:tgtEl>
                                      </p:cBhvr>
                                    </p:animEffect>
                                    <p:anim calcmode="lin" valueType="num">
                                      <p:cBhvr additive="base">
                                        <p:cTn id="306" dur="600" fill="hold"/>
                                        <p:tgtEl>
                                          <p:spTgt spid="51"/>
                                        </p:tgtEl>
                                        <p:attrNameLst>
                                          <p:attrName>ppt_y</p:attrName>
                                        </p:attrNameLst>
                                      </p:cBhvr>
                                      <p:tavLst>
                                        <p:tav tm="0">
                                          <p:val>
                                            <p:strVal val="#ppt_y+0.045"/>
                                          </p:val>
                                        </p:tav>
                                        <p:tav tm="100000">
                                          <p:val>
                                            <p:strVal val="#ppt_y"/>
                                          </p:val>
                                        </p:tav>
                                      </p:tavLst>
                                    </p:anim>
                                  </p:childTnLst>
                                </p:cTn>
                              </p:par>
                              <p:par>
                                <p:cTn id="311" presetID="10" presetClass="entr" presetSubtype="0" fill="hold" grpId="0" nodeType="withEffect">
                                  <p:stCondLst>
                                    <p:cond delay="0"/>
                                  </p:stCondLst>
                                  <p:childTnLst>
                                    <p:set>
                                      <p:cBhvr>
                                        <p:cTn id="308" dur="1" fill="hold">
                                          <p:stCondLst>
                                            <p:cond delay="0"/>
                                          </p:stCondLst>
                                        </p:cTn>
                                        <p:tgtEl>
                                          <p:spTgt spid="52"/>
                                        </p:tgtEl>
                                        <p:attrNameLst>
                                          <p:attrName>style.visibility</p:attrName>
                                        </p:attrNameLst>
                                      </p:cBhvr>
                                      <p:to>
                                        <p:strVal val="visible"/>
                                      </p:to>
                                    </p:set>
                                    <p:animEffect transition="in" filter="fade">
                                      <p:cBhvr>
                                        <p:cTn id="309" dur="600"/>
                                        <p:tgtEl>
                                          <p:spTgt spid="52"/>
                                        </p:tgtEl>
                                      </p:cBhvr>
                                    </p:animEffect>
                                    <p:anim calcmode="lin" valueType="num">
                                      <p:cBhvr additive="base">
                                        <p:cTn id="310" dur="600" fill="hold"/>
                                        <p:tgtEl>
                                          <p:spTgt spid="52"/>
                                        </p:tgtEl>
                                        <p:attrNameLst>
                                          <p:attrName>ppt_y</p:attrName>
                                        </p:attrNameLst>
                                      </p:cBhvr>
                                      <p:tavLst>
                                        <p:tav tm="0">
                                          <p:val>
                                            <p:strVal val="#ppt_y+0.04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512064"/>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RESEARCH MANAGEMENT</a:t>
            </a:r>
            <a:endParaRPr lang="en-US" sz="1100" dirty="0"/>
          </a:p>
        </p:txBody>
      </p:sp>
      <p:sp>
        <p:nvSpPr>
          <p:cNvPr id="3" name="anim02u"/>
          <p:cNvSpPr txBox="1"/>
          <p:nvPr/>
        </p:nvSpPr>
        <p:spPr>
          <a:xfrm>
            <a:off x="566928" y="841248"/>
            <a:ext cx="9509760" cy="731520"/>
          </a:xfrm>
          <a:prstGeom prst="rect">
            <a:avLst/>
          </a:prstGeom>
          <a:noFill/>
          <a:ln/>
        </p:spPr>
        <p:txBody>
          <a:bodyPr wrap="square" lIns="0" tIns="0" rIns="0" bIns="0" rtlCol="0" anchor="t"/>
          <a:lstStyle/>
          <a:p>
            <a:pPr indent="0" marL="0">
              <a:lnSpc>
                <a:spcPct val="108000"/>
              </a:lnSpc>
              <a:buNone/>
            </a:pPr>
            <a:r>
              <a:rPr lang="en-US" sz="3000" b="1" dirty="0">
                <a:solidFill>
                  <a:srgbClr val="1B1140"/>
                </a:solidFill>
                <a:latin typeface="Arial" pitchFamily="34" charset="0"/>
                <a:ea typeface="Arial" pitchFamily="34" charset="-122"/>
                <a:cs typeface="Arial" pitchFamily="34" charset="-120"/>
              </a:rPr>
              <a:t>Research, funding and publications on one ledger.</a:t>
            </a:r>
            <a:endParaRPr lang="en-US" sz="3000" dirty="0"/>
          </a:p>
        </p:txBody>
      </p:sp>
      <p:pic>
        <p:nvPicPr>
          <p:cNvPr id="4" name="anim03r" descr="/home/claude/assets/win_research.png">    </p:cNvPr>
          <p:cNvPicPr>
            <a:picLocks noChangeAspect="1"/>
          </p:cNvPicPr>
          <p:nvPr/>
        </p:nvPicPr>
        <p:blipFill>
          <a:blip r:embed="rId2"/>
          <a:stretch>
            <a:fillRect/>
          </a:stretch>
        </p:blipFill>
        <p:spPr>
          <a:xfrm>
            <a:off x="4967935" y="1883664"/>
            <a:ext cx="6656832" cy="3432658"/>
          </a:xfrm>
          <a:prstGeom prst="rect">
            <a:avLst/>
          </a:prstGeom>
          <a:effectLst>
            <a:outerShdw sx="100000" sy="100000" kx="0" ky="0" algn="bl" rotWithShape="0" blurRad="355600" dist="114300" dir="5400000">
              <a:srgbClr val="2A1B54">
                <a:alpha val="22000"/>
              </a:srgbClr>
            </a:outerShdw>
          </a:effectLst>
        </p:spPr>
      </p:pic>
      <p:sp>
        <p:nvSpPr>
          <p:cNvPr id="5" name="anim04u"/>
          <p:cNvSpPr/>
          <p:nvPr/>
        </p:nvSpPr>
        <p:spPr>
          <a:xfrm>
            <a:off x="566928" y="1883664"/>
            <a:ext cx="420624" cy="420624"/>
          </a:xfrm>
          <a:prstGeom prst="roundRect">
            <a:avLst>
              <a:gd name="adj" fmla="val 30000"/>
            </a:avLst>
          </a:prstGeom>
          <a:solidFill>
            <a:srgbClr val="5B21B6"/>
          </a:solidFill>
          <a:ln/>
          <a:effectLst>
            <a:outerShdw sx="100000" sy="100000" kx="0" ky="0" algn="bl" rotWithShape="0" blurRad="152400" dist="38100" dir="5400000">
              <a:srgbClr val="5B21B6">
                <a:alpha val="22000"/>
              </a:srgbClr>
            </a:outerShdw>
          </a:effectLst>
        </p:spPr>
      </p:sp>
      <p:pic>
        <p:nvPicPr>
          <p:cNvPr id="6" name="anim04u" descr="/home/claude/assets/icons/FlaskConical_w.png">    </p:cNvPr>
          <p:cNvPicPr>
            <a:picLocks noChangeAspect="1"/>
          </p:cNvPicPr>
          <p:nvPr/>
        </p:nvPicPr>
        <p:blipFill>
          <a:blip r:embed="rId3"/>
          <a:stretch>
            <a:fillRect/>
          </a:stretch>
        </p:blipFill>
        <p:spPr>
          <a:xfrm>
            <a:off x="667878" y="1984614"/>
            <a:ext cx="218724" cy="218724"/>
          </a:xfrm>
          <a:prstGeom prst="rect">
            <a:avLst/>
          </a:prstGeom>
        </p:spPr>
      </p:pic>
      <p:sp>
        <p:nvSpPr>
          <p:cNvPr id="7" name="anim04u"/>
          <p:cNvSpPr txBox="1"/>
          <p:nvPr/>
        </p:nvSpPr>
        <p:spPr>
          <a:xfrm>
            <a:off x="1207008" y="1856232"/>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Projects with real states</a:t>
            </a:r>
            <a:endParaRPr lang="en-US" sz="1250" dirty="0"/>
          </a:p>
        </p:txBody>
      </p:sp>
      <p:sp>
        <p:nvSpPr>
          <p:cNvPr id="8" name="anim04u"/>
          <p:cNvSpPr txBox="1"/>
          <p:nvPr/>
        </p:nvSpPr>
        <p:spPr>
          <a:xfrm>
            <a:off x="1207008" y="2167128"/>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Planning, active, on hold and completed — each with budget, milestones, a guide and a department.</a:t>
            </a:r>
            <a:endParaRPr lang="en-US" sz="1100" dirty="0"/>
          </a:p>
        </p:txBody>
      </p:sp>
      <p:sp>
        <p:nvSpPr>
          <p:cNvPr id="9" name="anim05u"/>
          <p:cNvSpPr/>
          <p:nvPr/>
        </p:nvSpPr>
        <p:spPr>
          <a:xfrm>
            <a:off x="566928" y="3108960"/>
            <a:ext cx="420624" cy="420624"/>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10" name="anim05u" descr="/home/claude/assets/icons/IndianRupee_w.png">    </p:cNvPr>
          <p:cNvPicPr>
            <a:picLocks noChangeAspect="1"/>
          </p:cNvPicPr>
          <p:nvPr/>
        </p:nvPicPr>
        <p:blipFill>
          <a:blip r:embed="rId4"/>
          <a:stretch>
            <a:fillRect/>
          </a:stretch>
        </p:blipFill>
        <p:spPr>
          <a:xfrm>
            <a:off x="667878" y="3209910"/>
            <a:ext cx="218724" cy="218724"/>
          </a:xfrm>
          <a:prstGeom prst="rect">
            <a:avLst/>
          </a:prstGeom>
        </p:spPr>
      </p:pic>
      <p:sp>
        <p:nvSpPr>
          <p:cNvPr id="11" name="anim05u"/>
          <p:cNvSpPr txBox="1"/>
          <p:nvPr/>
        </p:nvSpPr>
        <p:spPr>
          <a:xfrm>
            <a:off x="1207008" y="3081528"/>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Budget you can defend</a:t>
            </a:r>
            <a:endParaRPr lang="en-US" sz="1250" dirty="0"/>
          </a:p>
        </p:txBody>
      </p:sp>
      <p:sp>
        <p:nvSpPr>
          <p:cNvPr id="12" name="anim05u"/>
          <p:cNvSpPr txBox="1"/>
          <p:nvPr/>
        </p:nvSpPr>
        <p:spPr>
          <a:xfrm>
            <a:off x="1207008" y="3392424"/>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Sanctioned budget rolls up across projects and departments, so a research dean answers funding questions from one screen.</a:t>
            </a:r>
            <a:endParaRPr lang="en-US" sz="1100" dirty="0"/>
          </a:p>
        </p:txBody>
      </p:sp>
      <p:sp>
        <p:nvSpPr>
          <p:cNvPr id="13" name="anim06u"/>
          <p:cNvSpPr/>
          <p:nvPr/>
        </p:nvSpPr>
        <p:spPr>
          <a:xfrm>
            <a:off x="566928" y="4334256"/>
            <a:ext cx="420624" cy="420624"/>
          </a:xfrm>
          <a:prstGeom prst="roundRect">
            <a:avLst>
              <a:gd name="adj" fmla="val 30000"/>
            </a:avLst>
          </a:prstGeom>
          <a:solidFill>
            <a:srgbClr val="0E9F6E"/>
          </a:solidFill>
          <a:ln/>
          <a:effectLst>
            <a:outerShdw sx="100000" sy="100000" kx="0" ky="0" algn="bl" rotWithShape="0" blurRad="152400" dist="38100" dir="5400000">
              <a:srgbClr val="0E9F6E">
                <a:alpha val="22000"/>
              </a:srgbClr>
            </a:outerShdw>
          </a:effectLst>
        </p:spPr>
      </p:sp>
      <p:pic>
        <p:nvPicPr>
          <p:cNvPr id="14" name="anim06u" descr="/home/claude/assets/icons/BookMarked_w.png">    </p:cNvPr>
          <p:cNvPicPr>
            <a:picLocks noChangeAspect="1"/>
          </p:cNvPicPr>
          <p:nvPr/>
        </p:nvPicPr>
        <p:blipFill>
          <a:blip r:embed="rId5"/>
          <a:stretch>
            <a:fillRect/>
          </a:stretch>
        </p:blipFill>
        <p:spPr>
          <a:xfrm>
            <a:off x="667878" y="4435206"/>
            <a:ext cx="218724" cy="218724"/>
          </a:xfrm>
          <a:prstGeom prst="rect">
            <a:avLst/>
          </a:prstGeom>
        </p:spPr>
      </p:pic>
      <p:sp>
        <p:nvSpPr>
          <p:cNvPr id="15" name="anim06u"/>
          <p:cNvSpPr txBox="1"/>
          <p:nvPr/>
        </p:nvSpPr>
        <p:spPr>
          <a:xfrm>
            <a:off x="1207008" y="4306824"/>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Publications and IPR</a:t>
            </a:r>
            <a:endParaRPr lang="en-US" sz="1250" dirty="0"/>
          </a:p>
        </p:txBody>
      </p:sp>
      <p:sp>
        <p:nvSpPr>
          <p:cNvPr id="16" name="anim06u"/>
          <p:cNvSpPr txBox="1"/>
          <p:nvPr/>
        </p:nvSpPr>
        <p:spPr>
          <a:xfrm>
            <a:off x="1207008" y="4617720"/>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Publication statistics, department-wise output, and patents filed, granted or published — the exact fields NIRF asks for.</a:t>
            </a:r>
            <a:endParaRPr lang="en-US" sz="1100" dirty="0"/>
          </a:p>
        </p:txBody>
      </p:sp>
      <p:sp>
        <p:nvSpPr>
          <p:cNvPr id="17" name="anim07f"/>
          <p:cNvSpPr txBox="1"/>
          <p:nvPr/>
        </p:nvSpPr>
        <p:spPr>
          <a:xfrm>
            <a:off x="566928" y="5449824"/>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Milestones</a:t>
            </a:r>
            <a:endParaRPr lang="en-US" sz="950" dirty="0"/>
          </a:p>
        </p:txBody>
      </p:sp>
      <p:sp>
        <p:nvSpPr>
          <p:cNvPr id="18" name="anim07f"/>
          <p:cNvSpPr txBox="1"/>
          <p:nvPr/>
        </p:nvSpPr>
        <p:spPr>
          <a:xfrm>
            <a:off x="2648560" y="5449824"/>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Time tracking &amp; work logs</a:t>
            </a:r>
            <a:endParaRPr lang="en-US" sz="950" dirty="0"/>
          </a:p>
        </p:txBody>
      </p:sp>
      <p:sp>
        <p:nvSpPr>
          <p:cNvPr id="19" name="anim08f"/>
          <p:cNvSpPr txBox="1"/>
          <p:nvPr/>
        </p:nvSpPr>
        <p:spPr>
          <a:xfrm>
            <a:off x="566928" y="5833872"/>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Department research metrics</a:t>
            </a:r>
            <a:endParaRPr lang="en-US" sz="950" dirty="0"/>
          </a:p>
        </p:txBody>
      </p:sp>
      <p:sp>
        <p:nvSpPr>
          <p:cNvPr id="20" name="anim08f"/>
          <p:cNvSpPr txBox="1"/>
          <p:nvPr/>
        </p:nvSpPr>
        <p:spPr>
          <a:xfrm>
            <a:off x="2648560" y="5833872"/>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Publication statistics</a:t>
            </a:r>
            <a:endParaRPr lang="en-US" sz="950" dirty="0"/>
          </a:p>
        </p:txBody>
      </p:sp>
      <p:pic>
        <p:nvPicPr>
          <p:cNvPr id="21" name="Image 4" descr="/home/claude/assets/brand_mark_sm.png">    </p:cNvPr>
          <p:cNvPicPr>
            <a:picLocks noChangeAspect="1"/>
          </p:cNvPicPr>
          <p:nvPr/>
        </p:nvPicPr>
        <p:blipFill>
          <a:blip r:embed="rId6"/>
          <a:stretch>
            <a:fillRect/>
          </a:stretch>
        </p:blipFill>
        <p:spPr>
          <a:xfrm>
            <a:off x="11277295" y="6446520"/>
            <a:ext cx="210312" cy="243230"/>
          </a:xfrm>
          <a:prstGeom prst="rect">
            <a:avLst/>
          </a:prstGeom>
        </p:spPr>
      </p:pic>
      <p:sp>
        <p:nvSpPr>
          <p:cNvPr id="22" name="Text 15"/>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16</a:t>
            </a:r>
            <a:endParaRPr lang="en-US" sz="1000" dirty="0"/>
          </a:p>
        </p:txBody>
      </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14" fill="hold">
                            <p:stCondLst>
                              <p:cond delay="360"/>
                            </p:stCondLst>
                            <p:childTnLst>
                              <p:par>
                                <p:cTn id="113"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640"/>
                                        <p:tgtEl>
                                          <p:spTgt spid="4"/>
                                        </p:tgtEl>
                                      </p:cBhvr>
                                    </p:animEffect>
                                    <p:anim calcmode="lin" valueType="num">
                                      <p:cBhvr additive="base">
                                        <p:cTn id="112" dur="640" fill="hold"/>
                                        <p:tgtEl>
                                          <p:spTgt spid="4"/>
                                        </p:tgtEl>
                                        <p:attrNameLst>
                                          <p:attrName>ppt_x</p:attrName>
                                        </p:attrNameLst>
                                      </p:cBhvr>
                                      <p:tavLst>
                                        <p:tav tm="0">
                                          <p:val>
                                            <p:strVal val="#ppt_x+0.035"/>
                                          </p:val>
                                        </p:tav>
                                        <p:tav tm="100000">
                                          <p:val>
                                            <p:strVal val="#ppt_x"/>
                                          </p:val>
                                        </p:tav>
                                      </p:tavLst>
                                    </p:anim>
                                  </p:childTnLst>
                                </p:cTn>
                              </p:par>
                            </p:childTnLst>
                          </p:cTn>
                        </p:par>
                        <p:par>
                          <p:cTn id="131" fill="hold">
                            <p:stCondLst>
                              <p:cond delay="540"/>
                            </p:stCondLst>
                            <p:childTnLst>
                              <p:par>
                                <p:cTn id="118" presetID="10" presetClass="entr" presetSubtype="0" fill="hold" grpId="0" nodeType="withEffect">
                                  <p:stCondLst>
                                    <p:cond delay="0"/>
                                  </p:stCondLst>
                                  <p:childTnLst>
                                    <p:set>
                                      <p:cBhvr>
                                        <p:cTn id="115" dur="1" fill="hold">
                                          <p:stCondLst>
                                            <p:cond delay="0"/>
                                          </p:stCondLst>
                                        </p:cTn>
                                        <p:tgtEl>
                                          <p:spTgt spid="5"/>
                                        </p:tgtEl>
                                        <p:attrNameLst>
                                          <p:attrName>style.visibility</p:attrName>
                                        </p:attrNameLst>
                                      </p:cBhvr>
                                      <p:to>
                                        <p:strVal val="visible"/>
                                      </p:to>
                                    </p:set>
                                    <p:animEffect transition="in" filter="fade">
                                      <p:cBhvr>
                                        <p:cTn id="116" dur="600"/>
                                        <p:tgtEl>
                                          <p:spTgt spid="5"/>
                                        </p:tgtEl>
                                      </p:cBhvr>
                                    </p:animEffect>
                                    <p:anim calcmode="lin" valueType="num">
                                      <p:cBhvr additive="base">
                                        <p:cTn id="117" dur="600" fill="hold"/>
                                        <p:tgtEl>
                                          <p:spTgt spid="5"/>
                                        </p:tgtEl>
                                        <p:attrNameLst>
                                          <p:attrName>ppt_y</p:attrName>
                                        </p:attrNameLst>
                                      </p:cBhvr>
                                      <p:tavLst>
                                        <p:tav tm="0">
                                          <p:val>
                                            <p:strVal val="#ppt_y+0.045"/>
                                          </p:val>
                                        </p:tav>
                                        <p:tav tm="100000">
                                          <p:val>
                                            <p:strVal val="#ppt_y"/>
                                          </p:val>
                                        </p:tav>
                                      </p:tavLst>
                                    </p:anim>
                                  </p:childTnLst>
                                </p:cTn>
                              </p:par>
                              <p:par>
                                <p:cTn id="122" presetID="10" presetClass="entr" presetSubtype="0" fill="hold" grpId="0" nodeType="withEffect">
                                  <p:stCondLst>
                                    <p:cond delay="0"/>
                                  </p:stCondLst>
                                  <p:childTnLst>
                                    <p:set>
                                      <p:cBhvr>
                                        <p:cTn id="119" dur="1" fill="hold">
                                          <p:stCondLst>
                                            <p:cond delay="0"/>
                                          </p:stCondLst>
                                        </p:cTn>
                                        <p:tgtEl>
                                          <p:spTgt spid="6"/>
                                        </p:tgtEl>
                                        <p:attrNameLst>
                                          <p:attrName>style.visibility</p:attrName>
                                        </p:attrNameLst>
                                      </p:cBhvr>
                                      <p:to>
                                        <p:strVal val="visible"/>
                                      </p:to>
                                    </p:set>
                                    <p:animEffect transition="in" filter="fade">
                                      <p:cBhvr>
                                        <p:cTn id="120" dur="600"/>
                                        <p:tgtEl>
                                          <p:spTgt spid="6"/>
                                        </p:tgtEl>
                                      </p:cBhvr>
                                    </p:animEffect>
                                    <p:anim calcmode="lin" valueType="num">
                                      <p:cBhvr additive="base">
                                        <p:cTn id="121" dur="600" fill="hold"/>
                                        <p:tgtEl>
                                          <p:spTgt spid="6"/>
                                        </p:tgtEl>
                                        <p:attrNameLst>
                                          <p:attrName>ppt_y</p:attrName>
                                        </p:attrNameLst>
                                      </p:cBhvr>
                                      <p:tavLst>
                                        <p:tav tm="0">
                                          <p:val>
                                            <p:strVal val="#ppt_y+0.045"/>
                                          </p:val>
                                        </p:tav>
                                        <p:tav tm="100000">
                                          <p:val>
                                            <p:strVal val="#ppt_y"/>
                                          </p:val>
                                        </p:tav>
                                      </p:tavLst>
                                    </p:anim>
                                  </p:childTnLst>
                                </p:cTn>
                              </p:par>
                              <p:par>
                                <p:cTn id="126" presetID="10" presetClass="entr" presetSubtype="0" fill="hold" grpId="0" nodeType="withEffect">
                                  <p:stCondLst>
                                    <p:cond delay="0"/>
                                  </p:stCondLst>
                                  <p:childTnLst>
                                    <p:set>
                                      <p:cBhvr>
                                        <p:cTn id="123" dur="1" fill="hold">
                                          <p:stCondLst>
                                            <p:cond delay="0"/>
                                          </p:stCondLst>
                                        </p:cTn>
                                        <p:tgtEl>
                                          <p:spTgt spid="7"/>
                                        </p:tgtEl>
                                        <p:attrNameLst>
                                          <p:attrName>style.visibility</p:attrName>
                                        </p:attrNameLst>
                                      </p:cBhvr>
                                      <p:to>
                                        <p:strVal val="visible"/>
                                      </p:to>
                                    </p:set>
                                    <p:animEffect transition="in" filter="fade">
                                      <p:cBhvr>
                                        <p:cTn id="124" dur="600"/>
                                        <p:tgtEl>
                                          <p:spTgt spid="7"/>
                                        </p:tgtEl>
                                      </p:cBhvr>
                                    </p:animEffect>
                                    <p:anim calcmode="lin" valueType="num">
                                      <p:cBhvr additive="base">
                                        <p:cTn id="125" dur="600" fill="hold"/>
                                        <p:tgtEl>
                                          <p:spTgt spid="7"/>
                                        </p:tgtEl>
                                        <p:attrNameLst>
                                          <p:attrName>ppt_y</p:attrName>
                                        </p:attrNameLst>
                                      </p:cBhvr>
                                      <p:tavLst>
                                        <p:tav tm="0">
                                          <p:val>
                                            <p:strVal val="#ppt_y+0.045"/>
                                          </p:val>
                                        </p:tav>
                                        <p:tav tm="100000">
                                          <p:val>
                                            <p:strVal val="#ppt_y"/>
                                          </p:val>
                                        </p:tav>
                                      </p:tavLst>
                                    </p:anim>
                                  </p:childTnLst>
                                </p:cTn>
                              </p:par>
                              <p:par>
                                <p:cTn id="130" presetID="10" presetClass="entr" presetSubtype="0" fill="hold" grpId="0" nodeType="withEffect">
                                  <p:stCondLst>
                                    <p:cond delay="0"/>
                                  </p:stCondLst>
                                  <p:childTnLst>
                                    <p:set>
                                      <p:cBhvr>
                                        <p:cTn id="127" dur="1" fill="hold">
                                          <p:stCondLst>
                                            <p:cond delay="0"/>
                                          </p:stCondLst>
                                        </p:cTn>
                                        <p:tgtEl>
                                          <p:spTgt spid="8"/>
                                        </p:tgtEl>
                                        <p:attrNameLst>
                                          <p:attrName>style.visibility</p:attrName>
                                        </p:attrNameLst>
                                      </p:cBhvr>
                                      <p:to>
                                        <p:strVal val="visible"/>
                                      </p:to>
                                    </p:set>
                                    <p:animEffect transition="in" filter="fade">
                                      <p:cBhvr>
                                        <p:cTn id="128" dur="600"/>
                                        <p:tgtEl>
                                          <p:spTgt spid="8"/>
                                        </p:tgtEl>
                                      </p:cBhvr>
                                    </p:animEffect>
                                    <p:anim calcmode="lin" valueType="num">
                                      <p:cBhvr additive="base">
                                        <p:cTn id="129" dur="600" fill="hold"/>
                                        <p:tgtEl>
                                          <p:spTgt spid="8"/>
                                        </p:tgtEl>
                                        <p:attrNameLst>
                                          <p:attrName>ppt_y</p:attrName>
                                        </p:attrNameLst>
                                      </p:cBhvr>
                                      <p:tavLst>
                                        <p:tav tm="0">
                                          <p:val>
                                            <p:strVal val="#ppt_y+0.045"/>
                                          </p:val>
                                        </p:tav>
                                        <p:tav tm="100000">
                                          <p:val>
                                            <p:strVal val="#ppt_y"/>
                                          </p:val>
                                        </p:tav>
                                      </p:tavLst>
                                    </p:anim>
                                  </p:childTnLst>
                                </p:cTn>
                              </p:par>
                            </p:childTnLst>
                          </p:cTn>
                        </p:par>
                        <p:par>
                          <p:cTn id="148" fill="hold">
                            <p:stCondLst>
                              <p:cond delay="720"/>
                            </p:stCondLst>
                            <p:childTnLst>
                              <p:par>
                                <p:cTn id="135" presetID="10" presetClass="entr" presetSubtype="0" fill="hold" grpId="0" nodeType="withEffect">
                                  <p:stCondLst>
                                    <p:cond delay="0"/>
                                  </p:stCondLst>
                                  <p:childTnLst>
                                    <p:set>
                                      <p:cBhvr>
                                        <p:cTn id="132" dur="1" fill="hold">
                                          <p:stCondLst>
                                            <p:cond delay="0"/>
                                          </p:stCondLst>
                                        </p:cTn>
                                        <p:tgtEl>
                                          <p:spTgt spid="9"/>
                                        </p:tgtEl>
                                        <p:attrNameLst>
                                          <p:attrName>style.visibility</p:attrName>
                                        </p:attrNameLst>
                                      </p:cBhvr>
                                      <p:to>
                                        <p:strVal val="visible"/>
                                      </p:to>
                                    </p:set>
                                    <p:animEffect transition="in" filter="fade">
                                      <p:cBhvr>
                                        <p:cTn id="133" dur="600"/>
                                        <p:tgtEl>
                                          <p:spTgt spid="9"/>
                                        </p:tgtEl>
                                      </p:cBhvr>
                                    </p:animEffect>
                                    <p:anim calcmode="lin" valueType="num">
                                      <p:cBhvr additive="base">
                                        <p:cTn id="134" dur="600" fill="hold"/>
                                        <p:tgtEl>
                                          <p:spTgt spid="9"/>
                                        </p:tgtEl>
                                        <p:attrNameLst>
                                          <p:attrName>ppt_y</p:attrName>
                                        </p:attrNameLst>
                                      </p:cBhvr>
                                      <p:tavLst>
                                        <p:tav tm="0">
                                          <p:val>
                                            <p:strVal val="#ppt_y+0.045"/>
                                          </p:val>
                                        </p:tav>
                                        <p:tav tm="100000">
                                          <p:val>
                                            <p:strVal val="#ppt_y"/>
                                          </p:val>
                                        </p:tav>
                                      </p:tavLst>
                                    </p:anim>
                                  </p:childTnLst>
                                </p:cTn>
                              </p:par>
                              <p:par>
                                <p:cTn id="139" presetID="10" presetClass="entr" presetSubtype="0" fill="hold" grpId="0" nodeType="withEffect">
                                  <p:stCondLst>
                                    <p:cond delay="0"/>
                                  </p:stCondLst>
                                  <p:childTnLst>
                                    <p:set>
                                      <p:cBhvr>
                                        <p:cTn id="136" dur="1" fill="hold">
                                          <p:stCondLst>
                                            <p:cond delay="0"/>
                                          </p:stCondLst>
                                        </p:cTn>
                                        <p:tgtEl>
                                          <p:spTgt spid="10"/>
                                        </p:tgtEl>
                                        <p:attrNameLst>
                                          <p:attrName>style.visibility</p:attrName>
                                        </p:attrNameLst>
                                      </p:cBhvr>
                                      <p:to>
                                        <p:strVal val="visible"/>
                                      </p:to>
                                    </p:set>
                                    <p:animEffect transition="in" filter="fade">
                                      <p:cBhvr>
                                        <p:cTn id="137" dur="600"/>
                                        <p:tgtEl>
                                          <p:spTgt spid="10"/>
                                        </p:tgtEl>
                                      </p:cBhvr>
                                    </p:animEffect>
                                    <p:anim calcmode="lin" valueType="num">
                                      <p:cBhvr additive="base">
                                        <p:cTn id="138" dur="600" fill="hold"/>
                                        <p:tgtEl>
                                          <p:spTgt spid="10"/>
                                        </p:tgtEl>
                                        <p:attrNameLst>
                                          <p:attrName>ppt_y</p:attrName>
                                        </p:attrNameLst>
                                      </p:cBhvr>
                                      <p:tavLst>
                                        <p:tav tm="0">
                                          <p:val>
                                            <p:strVal val="#ppt_y+0.045"/>
                                          </p:val>
                                        </p:tav>
                                        <p:tav tm="100000">
                                          <p:val>
                                            <p:strVal val="#ppt_y"/>
                                          </p:val>
                                        </p:tav>
                                      </p:tavLst>
                                    </p:anim>
                                  </p:childTnLst>
                                </p:cTn>
                              </p:par>
                              <p:par>
                                <p:cTn id="143" presetID="10" presetClass="entr" presetSubtype="0" fill="hold" grpId="0" nodeType="withEffect">
                                  <p:stCondLst>
                                    <p:cond delay="0"/>
                                  </p:stCondLst>
                                  <p:childTnLst>
                                    <p:set>
                                      <p:cBhvr>
                                        <p:cTn id="140" dur="1" fill="hold">
                                          <p:stCondLst>
                                            <p:cond delay="0"/>
                                          </p:stCondLst>
                                        </p:cTn>
                                        <p:tgtEl>
                                          <p:spTgt spid="11"/>
                                        </p:tgtEl>
                                        <p:attrNameLst>
                                          <p:attrName>style.visibility</p:attrName>
                                        </p:attrNameLst>
                                      </p:cBhvr>
                                      <p:to>
                                        <p:strVal val="visible"/>
                                      </p:to>
                                    </p:set>
                                    <p:animEffect transition="in" filter="fade">
                                      <p:cBhvr>
                                        <p:cTn id="141" dur="600"/>
                                        <p:tgtEl>
                                          <p:spTgt spid="11"/>
                                        </p:tgtEl>
                                      </p:cBhvr>
                                    </p:animEffect>
                                    <p:anim calcmode="lin" valueType="num">
                                      <p:cBhvr additive="base">
                                        <p:cTn id="142" dur="600" fill="hold"/>
                                        <p:tgtEl>
                                          <p:spTgt spid="11"/>
                                        </p:tgtEl>
                                        <p:attrNameLst>
                                          <p:attrName>ppt_y</p:attrName>
                                        </p:attrNameLst>
                                      </p:cBhvr>
                                      <p:tavLst>
                                        <p:tav tm="0">
                                          <p:val>
                                            <p:strVal val="#ppt_y+0.045"/>
                                          </p:val>
                                        </p:tav>
                                        <p:tav tm="100000">
                                          <p:val>
                                            <p:strVal val="#ppt_y"/>
                                          </p:val>
                                        </p:tav>
                                      </p:tavLst>
                                    </p:anim>
                                  </p:childTnLst>
                                </p:cTn>
                              </p:par>
                              <p:par>
                                <p:cTn id="147" presetID="10" presetClass="entr" presetSubtype="0" fill="hold" grpId="0" nodeType="withEffect">
                                  <p:stCondLst>
                                    <p:cond delay="0"/>
                                  </p:stCondLst>
                                  <p:childTnLst>
                                    <p:set>
                                      <p:cBhvr>
                                        <p:cTn id="144" dur="1" fill="hold">
                                          <p:stCondLst>
                                            <p:cond delay="0"/>
                                          </p:stCondLst>
                                        </p:cTn>
                                        <p:tgtEl>
                                          <p:spTgt spid="12"/>
                                        </p:tgtEl>
                                        <p:attrNameLst>
                                          <p:attrName>style.visibility</p:attrName>
                                        </p:attrNameLst>
                                      </p:cBhvr>
                                      <p:to>
                                        <p:strVal val="visible"/>
                                      </p:to>
                                    </p:set>
                                    <p:animEffect transition="in" filter="fade">
                                      <p:cBhvr>
                                        <p:cTn id="145" dur="600"/>
                                        <p:tgtEl>
                                          <p:spTgt spid="12"/>
                                        </p:tgtEl>
                                      </p:cBhvr>
                                    </p:animEffect>
                                    <p:anim calcmode="lin" valueType="num">
                                      <p:cBhvr additive="base">
                                        <p:cTn id="146" dur="600" fill="hold"/>
                                        <p:tgtEl>
                                          <p:spTgt spid="12"/>
                                        </p:tgtEl>
                                        <p:attrNameLst>
                                          <p:attrName>ppt_y</p:attrName>
                                        </p:attrNameLst>
                                      </p:cBhvr>
                                      <p:tavLst>
                                        <p:tav tm="0">
                                          <p:val>
                                            <p:strVal val="#ppt_y+0.045"/>
                                          </p:val>
                                        </p:tav>
                                        <p:tav tm="100000">
                                          <p:val>
                                            <p:strVal val="#ppt_y"/>
                                          </p:val>
                                        </p:tav>
                                      </p:tavLst>
                                    </p:anim>
                                  </p:childTnLst>
                                </p:cTn>
                              </p:par>
                            </p:childTnLst>
                          </p:cTn>
                        </p:par>
                        <p:par>
                          <p:cTn id="165" fill="hold">
                            <p:stCondLst>
                              <p:cond delay="900"/>
                            </p:stCondLst>
                            <p:childTnLst>
                              <p:par>
                                <p:cTn id="152" presetID="10" presetClass="entr" presetSubtype="0" fill="hold" grpId="0" nodeType="withEffect">
                                  <p:stCondLst>
                                    <p:cond delay="0"/>
                                  </p:stCondLst>
                                  <p:childTnLst>
                                    <p:set>
                                      <p:cBhvr>
                                        <p:cTn id="149" dur="1" fill="hold">
                                          <p:stCondLst>
                                            <p:cond delay="0"/>
                                          </p:stCondLst>
                                        </p:cTn>
                                        <p:tgtEl>
                                          <p:spTgt spid="13"/>
                                        </p:tgtEl>
                                        <p:attrNameLst>
                                          <p:attrName>style.visibility</p:attrName>
                                        </p:attrNameLst>
                                      </p:cBhvr>
                                      <p:to>
                                        <p:strVal val="visible"/>
                                      </p:to>
                                    </p:set>
                                    <p:animEffect transition="in" filter="fade">
                                      <p:cBhvr>
                                        <p:cTn id="150" dur="600"/>
                                        <p:tgtEl>
                                          <p:spTgt spid="13"/>
                                        </p:tgtEl>
                                      </p:cBhvr>
                                    </p:animEffect>
                                    <p:anim calcmode="lin" valueType="num">
                                      <p:cBhvr additive="base">
                                        <p:cTn id="151" dur="600" fill="hold"/>
                                        <p:tgtEl>
                                          <p:spTgt spid="13"/>
                                        </p:tgtEl>
                                        <p:attrNameLst>
                                          <p:attrName>ppt_y</p:attrName>
                                        </p:attrNameLst>
                                      </p:cBhvr>
                                      <p:tavLst>
                                        <p:tav tm="0">
                                          <p:val>
                                            <p:strVal val="#ppt_y+0.045"/>
                                          </p:val>
                                        </p:tav>
                                        <p:tav tm="100000">
                                          <p:val>
                                            <p:strVal val="#ppt_y"/>
                                          </p:val>
                                        </p:tav>
                                      </p:tavLst>
                                    </p:anim>
                                  </p:childTnLst>
                                </p:cTn>
                              </p:par>
                              <p:par>
                                <p:cTn id="156" presetID="10" presetClass="entr" presetSubtype="0" fill="hold" grpId="0" nodeType="withEffect">
                                  <p:stCondLst>
                                    <p:cond delay="0"/>
                                  </p:stCondLst>
                                  <p:childTnLst>
                                    <p:set>
                                      <p:cBhvr>
                                        <p:cTn id="153" dur="1" fill="hold">
                                          <p:stCondLst>
                                            <p:cond delay="0"/>
                                          </p:stCondLst>
                                        </p:cTn>
                                        <p:tgtEl>
                                          <p:spTgt spid="14"/>
                                        </p:tgtEl>
                                        <p:attrNameLst>
                                          <p:attrName>style.visibility</p:attrName>
                                        </p:attrNameLst>
                                      </p:cBhvr>
                                      <p:to>
                                        <p:strVal val="visible"/>
                                      </p:to>
                                    </p:set>
                                    <p:animEffect transition="in" filter="fade">
                                      <p:cBhvr>
                                        <p:cTn id="154" dur="600"/>
                                        <p:tgtEl>
                                          <p:spTgt spid="14"/>
                                        </p:tgtEl>
                                      </p:cBhvr>
                                    </p:animEffect>
                                    <p:anim calcmode="lin" valueType="num">
                                      <p:cBhvr additive="base">
                                        <p:cTn id="155" dur="600" fill="hold"/>
                                        <p:tgtEl>
                                          <p:spTgt spid="14"/>
                                        </p:tgtEl>
                                        <p:attrNameLst>
                                          <p:attrName>ppt_y</p:attrName>
                                        </p:attrNameLst>
                                      </p:cBhvr>
                                      <p:tavLst>
                                        <p:tav tm="0">
                                          <p:val>
                                            <p:strVal val="#ppt_y+0.045"/>
                                          </p:val>
                                        </p:tav>
                                        <p:tav tm="100000">
                                          <p:val>
                                            <p:strVal val="#ppt_y"/>
                                          </p:val>
                                        </p:tav>
                                      </p:tavLst>
                                    </p:anim>
                                  </p:childTnLst>
                                </p:cTn>
                              </p:par>
                              <p:par>
                                <p:cTn id="160" presetID="10" presetClass="entr" presetSubtype="0" fill="hold" grpId="0" nodeType="withEffect">
                                  <p:stCondLst>
                                    <p:cond delay="0"/>
                                  </p:stCondLst>
                                  <p:childTnLst>
                                    <p:set>
                                      <p:cBhvr>
                                        <p:cTn id="157" dur="1" fill="hold">
                                          <p:stCondLst>
                                            <p:cond delay="0"/>
                                          </p:stCondLst>
                                        </p:cTn>
                                        <p:tgtEl>
                                          <p:spTgt spid="15"/>
                                        </p:tgtEl>
                                        <p:attrNameLst>
                                          <p:attrName>style.visibility</p:attrName>
                                        </p:attrNameLst>
                                      </p:cBhvr>
                                      <p:to>
                                        <p:strVal val="visible"/>
                                      </p:to>
                                    </p:set>
                                    <p:animEffect transition="in" filter="fade">
                                      <p:cBhvr>
                                        <p:cTn id="158" dur="600"/>
                                        <p:tgtEl>
                                          <p:spTgt spid="15"/>
                                        </p:tgtEl>
                                      </p:cBhvr>
                                    </p:animEffect>
                                    <p:anim calcmode="lin" valueType="num">
                                      <p:cBhvr additive="base">
                                        <p:cTn id="159" dur="600" fill="hold"/>
                                        <p:tgtEl>
                                          <p:spTgt spid="15"/>
                                        </p:tgtEl>
                                        <p:attrNameLst>
                                          <p:attrName>ppt_y</p:attrName>
                                        </p:attrNameLst>
                                      </p:cBhvr>
                                      <p:tavLst>
                                        <p:tav tm="0">
                                          <p:val>
                                            <p:strVal val="#ppt_y+0.045"/>
                                          </p:val>
                                        </p:tav>
                                        <p:tav tm="100000">
                                          <p:val>
                                            <p:strVal val="#ppt_y"/>
                                          </p:val>
                                        </p:tav>
                                      </p:tavLst>
                                    </p:anim>
                                  </p:childTnLst>
                                </p:cTn>
                              </p:par>
                              <p:par>
                                <p:cTn id="164" presetID="10" presetClass="entr" presetSubtype="0" fill="hold" grpId="0" nodeType="withEffect">
                                  <p:stCondLst>
                                    <p:cond delay="0"/>
                                  </p:stCondLst>
                                  <p:childTnLst>
                                    <p:set>
                                      <p:cBhvr>
                                        <p:cTn id="161" dur="1" fill="hold">
                                          <p:stCondLst>
                                            <p:cond delay="0"/>
                                          </p:stCondLst>
                                        </p:cTn>
                                        <p:tgtEl>
                                          <p:spTgt spid="16"/>
                                        </p:tgtEl>
                                        <p:attrNameLst>
                                          <p:attrName>style.visibility</p:attrName>
                                        </p:attrNameLst>
                                      </p:cBhvr>
                                      <p:to>
                                        <p:strVal val="visible"/>
                                      </p:to>
                                    </p:set>
                                    <p:animEffect transition="in" filter="fade">
                                      <p:cBhvr>
                                        <p:cTn id="162" dur="600"/>
                                        <p:tgtEl>
                                          <p:spTgt spid="16"/>
                                        </p:tgtEl>
                                      </p:cBhvr>
                                    </p:animEffect>
                                    <p:anim calcmode="lin" valueType="num">
                                      <p:cBhvr additive="base">
                                        <p:cTn id="163" dur="600" fill="hold"/>
                                        <p:tgtEl>
                                          <p:spTgt spid="16"/>
                                        </p:tgtEl>
                                        <p:attrNameLst>
                                          <p:attrName>ppt_y</p:attrName>
                                        </p:attrNameLst>
                                      </p:cBhvr>
                                      <p:tavLst>
                                        <p:tav tm="0">
                                          <p:val>
                                            <p:strVal val="#ppt_y+0.045"/>
                                          </p:val>
                                        </p:tav>
                                        <p:tav tm="100000">
                                          <p:val>
                                            <p:strVal val="#ppt_y"/>
                                          </p:val>
                                        </p:tav>
                                      </p:tavLst>
                                    </p:anim>
                                  </p:childTnLst>
                                </p:cTn>
                              </p:par>
                            </p:childTnLst>
                          </p:cTn>
                        </p:par>
                        <p:par>
                          <p:cTn id="172" fill="hold">
                            <p:stCondLst>
                              <p:cond delay="1080"/>
                            </p:stCondLst>
                            <p:childTnLst>
                              <p:par>
                                <p:cTn id="168" presetID="10" presetClass="entr" presetSubtype="0" fill="hold" grpId="0" nodeType="withEffect">
                                  <p:stCondLst>
                                    <p:cond delay="0"/>
                                  </p:stCondLst>
                                  <p:childTnLst>
                                    <p:set>
                                      <p:cBhvr>
                                        <p:cTn id="166" dur="1" fill="hold">
                                          <p:stCondLst>
                                            <p:cond delay="0"/>
                                          </p:stCondLst>
                                        </p:cTn>
                                        <p:tgtEl>
                                          <p:spTgt spid="17"/>
                                        </p:tgtEl>
                                        <p:attrNameLst>
                                          <p:attrName>style.visibility</p:attrName>
                                        </p:attrNameLst>
                                      </p:cBhvr>
                                      <p:to>
                                        <p:strVal val="visible"/>
                                      </p:to>
                                    </p:set>
                                    <p:animEffect transition="in" filter="fade">
                                      <p:cBhvr>
                                        <p:cTn id="167" dur="520"/>
                                        <p:tgtEl>
                                          <p:spTgt spid="17"/>
                                        </p:tgtEl>
                                      </p:cBhvr>
                                    </p:animEffect>
                                  </p:childTnLst>
                                </p:cTn>
                              </p:par>
                              <p:par>
                                <p:cTn id="171" presetID="10" presetClass="entr" presetSubtype="0" fill="hold" grpId="0" nodeType="withEffect">
                                  <p:stCondLst>
                                    <p:cond delay="0"/>
                                  </p:stCondLst>
                                  <p:childTnLst>
                                    <p:set>
                                      <p:cBhvr>
                                        <p:cTn id="169" dur="1" fill="hold">
                                          <p:stCondLst>
                                            <p:cond delay="0"/>
                                          </p:stCondLst>
                                        </p:cTn>
                                        <p:tgtEl>
                                          <p:spTgt spid="18"/>
                                        </p:tgtEl>
                                        <p:attrNameLst>
                                          <p:attrName>style.visibility</p:attrName>
                                        </p:attrNameLst>
                                      </p:cBhvr>
                                      <p:to>
                                        <p:strVal val="visible"/>
                                      </p:to>
                                    </p:set>
                                    <p:animEffect transition="in" filter="fade">
                                      <p:cBhvr>
                                        <p:cTn id="170" dur="520"/>
                                        <p:tgtEl>
                                          <p:spTgt spid="18"/>
                                        </p:tgtEl>
                                      </p:cBhvr>
                                    </p:animEffect>
                                  </p:childTnLst>
                                </p:cTn>
                              </p:par>
                            </p:childTnLst>
                          </p:cTn>
                        </p:par>
                        <p:par>
                          <p:cTn id="179" fill="hold">
                            <p:stCondLst>
                              <p:cond delay="1260"/>
                            </p:stCondLst>
                            <p:childTnLst>
                              <p:par>
                                <p:cTn id="175" presetID="10" presetClass="entr" presetSubtype="0" fill="hold" grpId="0" nodeType="withEffect">
                                  <p:stCondLst>
                                    <p:cond delay="0"/>
                                  </p:stCondLst>
                                  <p:childTnLst>
                                    <p:set>
                                      <p:cBhvr>
                                        <p:cTn id="173" dur="1" fill="hold">
                                          <p:stCondLst>
                                            <p:cond delay="0"/>
                                          </p:stCondLst>
                                        </p:cTn>
                                        <p:tgtEl>
                                          <p:spTgt spid="19"/>
                                        </p:tgtEl>
                                        <p:attrNameLst>
                                          <p:attrName>style.visibility</p:attrName>
                                        </p:attrNameLst>
                                      </p:cBhvr>
                                      <p:to>
                                        <p:strVal val="visible"/>
                                      </p:to>
                                    </p:set>
                                    <p:animEffect transition="in" filter="fade">
                                      <p:cBhvr>
                                        <p:cTn id="174" dur="520"/>
                                        <p:tgtEl>
                                          <p:spTgt spid="19"/>
                                        </p:tgtEl>
                                      </p:cBhvr>
                                    </p:animEffect>
                                  </p:childTnLst>
                                </p:cTn>
                              </p:par>
                              <p:par>
                                <p:cTn id="178" presetID="10" presetClass="entr" presetSubtype="0" fill="hold" grpId="0" nodeType="withEffect">
                                  <p:stCondLst>
                                    <p:cond delay="0"/>
                                  </p:stCondLst>
                                  <p:childTnLst>
                                    <p:set>
                                      <p:cBhvr>
                                        <p:cTn id="176" dur="1" fill="hold">
                                          <p:stCondLst>
                                            <p:cond delay="0"/>
                                          </p:stCondLst>
                                        </p:cTn>
                                        <p:tgtEl>
                                          <p:spTgt spid="20"/>
                                        </p:tgtEl>
                                        <p:attrNameLst>
                                          <p:attrName>style.visibility</p:attrName>
                                        </p:attrNameLst>
                                      </p:cBhvr>
                                      <p:to>
                                        <p:strVal val="visible"/>
                                      </p:to>
                                    </p:set>
                                    <p:animEffect transition="in" filter="fade">
                                      <p:cBhvr>
                                        <p:cTn id="177" dur="52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512064"/>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CADRE REVISION</a:t>
            </a:r>
            <a:endParaRPr lang="en-US" sz="1100" dirty="0"/>
          </a:p>
        </p:txBody>
      </p:sp>
      <p:sp>
        <p:nvSpPr>
          <p:cNvPr id="3" name="anim02u"/>
          <p:cNvSpPr txBox="1"/>
          <p:nvPr/>
        </p:nvSpPr>
        <p:spPr>
          <a:xfrm>
            <a:off x="566928" y="841248"/>
            <a:ext cx="9509760" cy="731520"/>
          </a:xfrm>
          <a:prstGeom prst="rect">
            <a:avLst/>
          </a:prstGeom>
          <a:noFill/>
          <a:ln/>
        </p:spPr>
        <p:txBody>
          <a:bodyPr wrap="square" lIns="0" tIns="0" rIns="0" bIns="0" rtlCol="0" anchor="t"/>
          <a:lstStyle/>
          <a:p>
            <a:pPr indent="0" marL="0">
              <a:lnSpc>
                <a:spcPct val="108000"/>
              </a:lnSpc>
              <a:buNone/>
            </a:pPr>
            <a:r>
              <a:rPr lang="en-US" sz="3000" b="1" dirty="0">
                <a:solidFill>
                  <a:srgbClr val="1B1140"/>
                </a:solidFill>
                <a:latin typeface="Arial" pitchFamily="34" charset="0"/>
                <a:ea typeface="Arial" pitchFamily="34" charset="-122"/>
                <a:cs typeface="Arial" pitchFamily="34" charset="-120"/>
              </a:rPr>
              <a:t>Scoring rules, applied the same way every time.</a:t>
            </a:r>
            <a:endParaRPr lang="en-US" sz="3000" dirty="0"/>
          </a:p>
        </p:txBody>
      </p:sp>
      <p:pic>
        <p:nvPicPr>
          <p:cNvPr id="4" name="anim03l" descr="/home/claude/assets/win_cadre.png">    </p:cNvPr>
          <p:cNvPicPr>
            <a:picLocks noChangeAspect="1"/>
          </p:cNvPicPr>
          <p:nvPr/>
        </p:nvPicPr>
        <p:blipFill>
          <a:blip r:embed="rId2"/>
          <a:stretch>
            <a:fillRect/>
          </a:stretch>
        </p:blipFill>
        <p:spPr>
          <a:xfrm>
            <a:off x="566928" y="1883664"/>
            <a:ext cx="6656832" cy="3432658"/>
          </a:xfrm>
          <a:prstGeom prst="rect">
            <a:avLst/>
          </a:prstGeom>
          <a:effectLst>
            <a:outerShdw sx="100000" sy="100000" kx="0" ky="0" algn="bl" rotWithShape="0" blurRad="355600" dist="114300" dir="5400000">
              <a:srgbClr val="2A1B54">
                <a:alpha val="22000"/>
              </a:srgbClr>
            </a:outerShdw>
          </a:effectLst>
        </p:spPr>
      </p:pic>
      <p:sp>
        <p:nvSpPr>
          <p:cNvPr id="5" name="anim04u"/>
          <p:cNvSpPr/>
          <p:nvPr/>
        </p:nvSpPr>
        <p:spPr>
          <a:xfrm>
            <a:off x="7607808" y="1883664"/>
            <a:ext cx="420624" cy="420624"/>
          </a:xfrm>
          <a:prstGeom prst="roundRect">
            <a:avLst>
              <a:gd name="adj" fmla="val 30000"/>
            </a:avLst>
          </a:prstGeom>
          <a:solidFill>
            <a:srgbClr val="5B21B6"/>
          </a:solidFill>
          <a:ln/>
          <a:effectLst>
            <a:outerShdw sx="100000" sy="100000" kx="0" ky="0" algn="bl" rotWithShape="0" blurRad="152400" dist="38100" dir="5400000">
              <a:srgbClr val="5B21B6">
                <a:alpha val="22000"/>
              </a:srgbClr>
            </a:outerShdw>
          </a:effectLst>
        </p:spPr>
      </p:sp>
      <p:pic>
        <p:nvPicPr>
          <p:cNvPr id="6" name="anim04u" descr="/home/claude/assets/icons/Scale_w.png">    </p:cNvPr>
          <p:cNvPicPr>
            <a:picLocks noChangeAspect="1"/>
          </p:cNvPicPr>
          <p:nvPr/>
        </p:nvPicPr>
        <p:blipFill>
          <a:blip r:embed="rId3"/>
          <a:stretch>
            <a:fillRect/>
          </a:stretch>
        </p:blipFill>
        <p:spPr>
          <a:xfrm>
            <a:off x="7708758" y="1984614"/>
            <a:ext cx="218724" cy="218724"/>
          </a:xfrm>
          <a:prstGeom prst="rect">
            <a:avLst/>
          </a:prstGeom>
        </p:spPr>
      </p:pic>
      <p:sp>
        <p:nvSpPr>
          <p:cNvPr id="7" name="anim04u"/>
          <p:cNvSpPr txBox="1"/>
          <p:nvPr/>
        </p:nvSpPr>
        <p:spPr>
          <a:xfrm>
            <a:off x="8247888" y="1856232"/>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Weighted and transparent</a:t>
            </a:r>
            <a:endParaRPr lang="en-US" sz="1250" dirty="0"/>
          </a:p>
        </p:txBody>
      </p:sp>
      <p:sp>
        <p:nvSpPr>
          <p:cNvPr id="8" name="anim04u"/>
          <p:cNvSpPr txBox="1"/>
          <p:nvPr/>
        </p:nvSpPr>
        <p:spPr>
          <a:xfrm>
            <a:off x="8247888" y="2167128"/>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Profile 20, teaching-learning 40, research 25, contribution 10, feedback 5 — four hundred points normalised to a score out of a hundred.</a:t>
            </a:r>
            <a:endParaRPr lang="en-US" sz="1100" dirty="0"/>
          </a:p>
        </p:txBody>
      </p:sp>
      <p:sp>
        <p:nvSpPr>
          <p:cNvPr id="9" name="anim05u"/>
          <p:cNvSpPr/>
          <p:nvPr/>
        </p:nvSpPr>
        <p:spPr>
          <a:xfrm>
            <a:off x="7607808" y="3108960"/>
            <a:ext cx="420624" cy="420624"/>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10" name="anim05u" descr="/home/claude/assets/icons/CheckCheck_w.png">    </p:cNvPr>
          <p:cNvPicPr>
            <a:picLocks noChangeAspect="1"/>
          </p:cNvPicPr>
          <p:nvPr/>
        </p:nvPicPr>
        <p:blipFill>
          <a:blip r:embed="rId4"/>
          <a:stretch>
            <a:fillRect/>
          </a:stretch>
        </p:blipFill>
        <p:spPr>
          <a:xfrm>
            <a:off x="7708758" y="3209910"/>
            <a:ext cx="218724" cy="218724"/>
          </a:xfrm>
          <a:prstGeom prst="rect">
            <a:avLst/>
          </a:prstGeom>
        </p:spPr>
      </p:pic>
      <p:sp>
        <p:nvSpPr>
          <p:cNvPr id="11" name="anim05u"/>
          <p:cNvSpPr txBox="1"/>
          <p:nvPr/>
        </p:nvSpPr>
        <p:spPr>
          <a:xfrm>
            <a:off x="8247888" y="3081528"/>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Every point has evidence</a:t>
            </a:r>
            <a:endParaRPr lang="en-US" sz="1250" dirty="0"/>
          </a:p>
        </p:txBody>
      </p:sp>
      <p:sp>
        <p:nvSpPr>
          <p:cNvPr id="12" name="anim05u"/>
          <p:cNvSpPr txBox="1"/>
          <p:nvPr/>
        </p:nvSpPr>
        <p:spPr>
          <a:xfrm>
            <a:off x="8247888" y="3392424"/>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Scores attach to a qualification, a certificate or an activity that already exists in the system.</a:t>
            </a:r>
            <a:endParaRPr lang="en-US" sz="1100" dirty="0"/>
          </a:p>
        </p:txBody>
      </p:sp>
      <p:sp>
        <p:nvSpPr>
          <p:cNvPr id="13" name="anim06u"/>
          <p:cNvSpPr/>
          <p:nvPr/>
        </p:nvSpPr>
        <p:spPr>
          <a:xfrm>
            <a:off x="7607808" y="4334256"/>
            <a:ext cx="420624" cy="420624"/>
          </a:xfrm>
          <a:prstGeom prst="roundRect">
            <a:avLst>
              <a:gd name="adj" fmla="val 30000"/>
            </a:avLst>
          </a:prstGeom>
          <a:solidFill>
            <a:srgbClr val="0E9F6E"/>
          </a:solidFill>
          <a:ln/>
          <a:effectLst>
            <a:outerShdw sx="100000" sy="100000" kx="0" ky="0" algn="bl" rotWithShape="0" blurRad="152400" dist="38100" dir="5400000">
              <a:srgbClr val="0E9F6E">
                <a:alpha val="22000"/>
              </a:srgbClr>
            </a:outerShdw>
          </a:effectLst>
        </p:spPr>
      </p:sp>
      <p:pic>
        <p:nvPicPr>
          <p:cNvPr id="14" name="anim06u" descr="/home/claude/assets/icons/Users_w.png">    </p:cNvPr>
          <p:cNvPicPr>
            <a:picLocks noChangeAspect="1"/>
          </p:cNvPicPr>
          <p:nvPr/>
        </p:nvPicPr>
        <p:blipFill>
          <a:blip r:embed="rId5"/>
          <a:stretch>
            <a:fillRect/>
          </a:stretch>
        </p:blipFill>
        <p:spPr>
          <a:xfrm>
            <a:off x="7708758" y="4435206"/>
            <a:ext cx="218724" cy="218724"/>
          </a:xfrm>
          <a:prstGeom prst="rect">
            <a:avLst/>
          </a:prstGeom>
        </p:spPr>
      </p:pic>
      <p:sp>
        <p:nvSpPr>
          <p:cNvPr id="15" name="anim06u"/>
          <p:cNvSpPr txBox="1"/>
          <p:nvPr/>
        </p:nvSpPr>
        <p:spPr>
          <a:xfrm>
            <a:off x="8247888" y="4306824"/>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One form, many teachers</a:t>
            </a:r>
            <a:endParaRPr lang="en-US" sz="1250" dirty="0"/>
          </a:p>
        </p:txBody>
      </p:sp>
      <p:sp>
        <p:nvSpPr>
          <p:cNvPr id="16" name="anim06u"/>
          <p:cNvSpPr txBox="1"/>
          <p:nvPr/>
        </p:nvSpPr>
        <p:spPr>
          <a:xfrm>
            <a:off x="8247888" y="4617720"/>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Apply a common set of scores to a selected group, filtered by category, department and funding type.</a:t>
            </a:r>
            <a:endParaRPr lang="en-US" sz="1100" dirty="0"/>
          </a:p>
        </p:txBody>
      </p:sp>
      <p:sp>
        <p:nvSpPr>
          <p:cNvPr id="17" name="anim07f"/>
          <p:cNvSpPr txBox="1"/>
          <p:nvPr/>
        </p:nvSpPr>
        <p:spPr>
          <a:xfrm>
            <a:off x="7607808" y="5449824"/>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Draft → review → approve</a:t>
            </a:r>
            <a:endParaRPr lang="en-US" sz="950" dirty="0"/>
          </a:p>
        </p:txBody>
      </p:sp>
      <p:sp>
        <p:nvSpPr>
          <p:cNvPr id="18" name="anim07f"/>
          <p:cNvSpPr txBox="1"/>
          <p:nvPr/>
        </p:nvSpPr>
        <p:spPr>
          <a:xfrm>
            <a:off x="9689440" y="5449824"/>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Category &amp; funding filters</a:t>
            </a:r>
            <a:endParaRPr lang="en-US" sz="950" dirty="0"/>
          </a:p>
        </p:txBody>
      </p:sp>
      <p:sp>
        <p:nvSpPr>
          <p:cNvPr id="19" name="anim08f"/>
          <p:cNvSpPr txBox="1"/>
          <p:nvPr/>
        </p:nvSpPr>
        <p:spPr>
          <a:xfrm>
            <a:off x="7607808" y="5833872"/>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Live score summary</a:t>
            </a:r>
            <a:endParaRPr lang="en-US" sz="950" dirty="0"/>
          </a:p>
        </p:txBody>
      </p:sp>
      <p:sp>
        <p:nvSpPr>
          <p:cNvPr id="20" name="anim08f"/>
          <p:cNvSpPr txBox="1"/>
          <p:nvPr/>
        </p:nvSpPr>
        <p:spPr>
          <a:xfrm>
            <a:off x="9689440" y="5833872"/>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Cadre reports</a:t>
            </a:r>
            <a:endParaRPr lang="en-US" sz="950" dirty="0"/>
          </a:p>
        </p:txBody>
      </p:sp>
      <p:pic>
        <p:nvPicPr>
          <p:cNvPr id="21" name="Image 4" descr="/home/claude/assets/brand_mark_sm.png">    </p:cNvPr>
          <p:cNvPicPr>
            <a:picLocks noChangeAspect="1"/>
          </p:cNvPicPr>
          <p:nvPr/>
        </p:nvPicPr>
        <p:blipFill>
          <a:blip r:embed="rId6"/>
          <a:stretch>
            <a:fillRect/>
          </a:stretch>
        </p:blipFill>
        <p:spPr>
          <a:xfrm>
            <a:off x="11277295" y="6446520"/>
            <a:ext cx="210312" cy="243230"/>
          </a:xfrm>
          <a:prstGeom prst="rect">
            <a:avLst/>
          </a:prstGeom>
        </p:spPr>
      </p:pic>
      <p:sp>
        <p:nvSpPr>
          <p:cNvPr id="22" name="Text 15"/>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17</a:t>
            </a:r>
            <a:endParaRPr lang="en-US" sz="1000" dirty="0"/>
          </a:p>
        </p:txBody>
      </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14" fill="hold">
                            <p:stCondLst>
                              <p:cond delay="360"/>
                            </p:stCondLst>
                            <p:childTnLst>
                              <p:par>
                                <p:cTn id="113"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640"/>
                                        <p:tgtEl>
                                          <p:spTgt spid="4"/>
                                        </p:tgtEl>
                                      </p:cBhvr>
                                    </p:animEffect>
                                    <p:anim calcmode="lin" valueType="num">
                                      <p:cBhvr additive="base">
                                        <p:cTn id="112" dur="640" fill="hold"/>
                                        <p:tgtEl>
                                          <p:spTgt spid="4"/>
                                        </p:tgtEl>
                                        <p:attrNameLst>
                                          <p:attrName>ppt_x</p:attrName>
                                        </p:attrNameLst>
                                      </p:cBhvr>
                                      <p:tavLst>
                                        <p:tav tm="0">
                                          <p:val>
                                            <p:strVal val="#ppt_x-0.035"/>
                                          </p:val>
                                        </p:tav>
                                        <p:tav tm="100000">
                                          <p:val>
                                            <p:strVal val="#ppt_x"/>
                                          </p:val>
                                        </p:tav>
                                      </p:tavLst>
                                    </p:anim>
                                  </p:childTnLst>
                                </p:cTn>
                              </p:par>
                            </p:childTnLst>
                          </p:cTn>
                        </p:par>
                        <p:par>
                          <p:cTn id="131" fill="hold">
                            <p:stCondLst>
                              <p:cond delay="540"/>
                            </p:stCondLst>
                            <p:childTnLst>
                              <p:par>
                                <p:cTn id="118" presetID="10" presetClass="entr" presetSubtype="0" fill="hold" grpId="0" nodeType="withEffect">
                                  <p:stCondLst>
                                    <p:cond delay="0"/>
                                  </p:stCondLst>
                                  <p:childTnLst>
                                    <p:set>
                                      <p:cBhvr>
                                        <p:cTn id="115" dur="1" fill="hold">
                                          <p:stCondLst>
                                            <p:cond delay="0"/>
                                          </p:stCondLst>
                                        </p:cTn>
                                        <p:tgtEl>
                                          <p:spTgt spid="5"/>
                                        </p:tgtEl>
                                        <p:attrNameLst>
                                          <p:attrName>style.visibility</p:attrName>
                                        </p:attrNameLst>
                                      </p:cBhvr>
                                      <p:to>
                                        <p:strVal val="visible"/>
                                      </p:to>
                                    </p:set>
                                    <p:animEffect transition="in" filter="fade">
                                      <p:cBhvr>
                                        <p:cTn id="116" dur="600"/>
                                        <p:tgtEl>
                                          <p:spTgt spid="5"/>
                                        </p:tgtEl>
                                      </p:cBhvr>
                                    </p:animEffect>
                                    <p:anim calcmode="lin" valueType="num">
                                      <p:cBhvr additive="base">
                                        <p:cTn id="117" dur="600" fill="hold"/>
                                        <p:tgtEl>
                                          <p:spTgt spid="5"/>
                                        </p:tgtEl>
                                        <p:attrNameLst>
                                          <p:attrName>ppt_y</p:attrName>
                                        </p:attrNameLst>
                                      </p:cBhvr>
                                      <p:tavLst>
                                        <p:tav tm="0">
                                          <p:val>
                                            <p:strVal val="#ppt_y+0.045"/>
                                          </p:val>
                                        </p:tav>
                                        <p:tav tm="100000">
                                          <p:val>
                                            <p:strVal val="#ppt_y"/>
                                          </p:val>
                                        </p:tav>
                                      </p:tavLst>
                                    </p:anim>
                                  </p:childTnLst>
                                </p:cTn>
                              </p:par>
                              <p:par>
                                <p:cTn id="122" presetID="10" presetClass="entr" presetSubtype="0" fill="hold" grpId="0" nodeType="withEffect">
                                  <p:stCondLst>
                                    <p:cond delay="0"/>
                                  </p:stCondLst>
                                  <p:childTnLst>
                                    <p:set>
                                      <p:cBhvr>
                                        <p:cTn id="119" dur="1" fill="hold">
                                          <p:stCondLst>
                                            <p:cond delay="0"/>
                                          </p:stCondLst>
                                        </p:cTn>
                                        <p:tgtEl>
                                          <p:spTgt spid="6"/>
                                        </p:tgtEl>
                                        <p:attrNameLst>
                                          <p:attrName>style.visibility</p:attrName>
                                        </p:attrNameLst>
                                      </p:cBhvr>
                                      <p:to>
                                        <p:strVal val="visible"/>
                                      </p:to>
                                    </p:set>
                                    <p:animEffect transition="in" filter="fade">
                                      <p:cBhvr>
                                        <p:cTn id="120" dur="600"/>
                                        <p:tgtEl>
                                          <p:spTgt spid="6"/>
                                        </p:tgtEl>
                                      </p:cBhvr>
                                    </p:animEffect>
                                    <p:anim calcmode="lin" valueType="num">
                                      <p:cBhvr additive="base">
                                        <p:cTn id="121" dur="600" fill="hold"/>
                                        <p:tgtEl>
                                          <p:spTgt spid="6"/>
                                        </p:tgtEl>
                                        <p:attrNameLst>
                                          <p:attrName>ppt_y</p:attrName>
                                        </p:attrNameLst>
                                      </p:cBhvr>
                                      <p:tavLst>
                                        <p:tav tm="0">
                                          <p:val>
                                            <p:strVal val="#ppt_y+0.045"/>
                                          </p:val>
                                        </p:tav>
                                        <p:tav tm="100000">
                                          <p:val>
                                            <p:strVal val="#ppt_y"/>
                                          </p:val>
                                        </p:tav>
                                      </p:tavLst>
                                    </p:anim>
                                  </p:childTnLst>
                                </p:cTn>
                              </p:par>
                              <p:par>
                                <p:cTn id="126" presetID="10" presetClass="entr" presetSubtype="0" fill="hold" grpId="0" nodeType="withEffect">
                                  <p:stCondLst>
                                    <p:cond delay="0"/>
                                  </p:stCondLst>
                                  <p:childTnLst>
                                    <p:set>
                                      <p:cBhvr>
                                        <p:cTn id="123" dur="1" fill="hold">
                                          <p:stCondLst>
                                            <p:cond delay="0"/>
                                          </p:stCondLst>
                                        </p:cTn>
                                        <p:tgtEl>
                                          <p:spTgt spid="7"/>
                                        </p:tgtEl>
                                        <p:attrNameLst>
                                          <p:attrName>style.visibility</p:attrName>
                                        </p:attrNameLst>
                                      </p:cBhvr>
                                      <p:to>
                                        <p:strVal val="visible"/>
                                      </p:to>
                                    </p:set>
                                    <p:animEffect transition="in" filter="fade">
                                      <p:cBhvr>
                                        <p:cTn id="124" dur="600"/>
                                        <p:tgtEl>
                                          <p:spTgt spid="7"/>
                                        </p:tgtEl>
                                      </p:cBhvr>
                                    </p:animEffect>
                                    <p:anim calcmode="lin" valueType="num">
                                      <p:cBhvr additive="base">
                                        <p:cTn id="125" dur="600" fill="hold"/>
                                        <p:tgtEl>
                                          <p:spTgt spid="7"/>
                                        </p:tgtEl>
                                        <p:attrNameLst>
                                          <p:attrName>ppt_y</p:attrName>
                                        </p:attrNameLst>
                                      </p:cBhvr>
                                      <p:tavLst>
                                        <p:tav tm="0">
                                          <p:val>
                                            <p:strVal val="#ppt_y+0.045"/>
                                          </p:val>
                                        </p:tav>
                                        <p:tav tm="100000">
                                          <p:val>
                                            <p:strVal val="#ppt_y"/>
                                          </p:val>
                                        </p:tav>
                                      </p:tavLst>
                                    </p:anim>
                                  </p:childTnLst>
                                </p:cTn>
                              </p:par>
                              <p:par>
                                <p:cTn id="130" presetID="10" presetClass="entr" presetSubtype="0" fill="hold" grpId="0" nodeType="withEffect">
                                  <p:stCondLst>
                                    <p:cond delay="0"/>
                                  </p:stCondLst>
                                  <p:childTnLst>
                                    <p:set>
                                      <p:cBhvr>
                                        <p:cTn id="127" dur="1" fill="hold">
                                          <p:stCondLst>
                                            <p:cond delay="0"/>
                                          </p:stCondLst>
                                        </p:cTn>
                                        <p:tgtEl>
                                          <p:spTgt spid="8"/>
                                        </p:tgtEl>
                                        <p:attrNameLst>
                                          <p:attrName>style.visibility</p:attrName>
                                        </p:attrNameLst>
                                      </p:cBhvr>
                                      <p:to>
                                        <p:strVal val="visible"/>
                                      </p:to>
                                    </p:set>
                                    <p:animEffect transition="in" filter="fade">
                                      <p:cBhvr>
                                        <p:cTn id="128" dur="600"/>
                                        <p:tgtEl>
                                          <p:spTgt spid="8"/>
                                        </p:tgtEl>
                                      </p:cBhvr>
                                    </p:animEffect>
                                    <p:anim calcmode="lin" valueType="num">
                                      <p:cBhvr additive="base">
                                        <p:cTn id="129" dur="600" fill="hold"/>
                                        <p:tgtEl>
                                          <p:spTgt spid="8"/>
                                        </p:tgtEl>
                                        <p:attrNameLst>
                                          <p:attrName>ppt_y</p:attrName>
                                        </p:attrNameLst>
                                      </p:cBhvr>
                                      <p:tavLst>
                                        <p:tav tm="0">
                                          <p:val>
                                            <p:strVal val="#ppt_y+0.045"/>
                                          </p:val>
                                        </p:tav>
                                        <p:tav tm="100000">
                                          <p:val>
                                            <p:strVal val="#ppt_y"/>
                                          </p:val>
                                        </p:tav>
                                      </p:tavLst>
                                    </p:anim>
                                  </p:childTnLst>
                                </p:cTn>
                              </p:par>
                            </p:childTnLst>
                          </p:cTn>
                        </p:par>
                        <p:par>
                          <p:cTn id="148" fill="hold">
                            <p:stCondLst>
                              <p:cond delay="720"/>
                            </p:stCondLst>
                            <p:childTnLst>
                              <p:par>
                                <p:cTn id="135" presetID="10" presetClass="entr" presetSubtype="0" fill="hold" grpId="0" nodeType="withEffect">
                                  <p:stCondLst>
                                    <p:cond delay="0"/>
                                  </p:stCondLst>
                                  <p:childTnLst>
                                    <p:set>
                                      <p:cBhvr>
                                        <p:cTn id="132" dur="1" fill="hold">
                                          <p:stCondLst>
                                            <p:cond delay="0"/>
                                          </p:stCondLst>
                                        </p:cTn>
                                        <p:tgtEl>
                                          <p:spTgt spid="9"/>
                                        </p:tgtEl>
                                        <p:attrNameLst>
                                          <p:attrName>style.visibility</p:attrName>
                                        </p:attrNameLst>
                                      </p:cBhvr>
                                      <p:to>
                                        <p:strVal val="visible"/>
                                      </p:to>
                                    </p:set>
                                    <p:animEffect transition="in" filter="fade">
                                      <p:cBhvr>
                                        <p:cTn id="133" dur="600"/>
                                        <p:tgtEl>
                                          <p:spTgt spid="9"/>
                                        </p:tgtEl>
                                      </p:cBhvr>
                                    </p:animEffect>
                                    <p:anim calcmode="lin" valueType="num">
                                      <p:cBhvr additive="base">
                                        <p:cTn id="134" dur="600" fill="hold"/>
                                        <p:tgtEl>
                                          <p:spTgt spid="9"/>
                                        </p:tgtEl>
                                        <p:attrNameLst>
                                          <p:attrName>ppt_y</p:attrName>
                                        </p:attrNameLst>
                                      </p:cBhvr>
                                      <p:tavLst>
                                        <p:tav tm="0">
                                          <p:val>
                                            <p:strVal val="#ppt_y+0.045"/>
                                          </p:val>
                                        </p:tav>
                                        <p:tav tm="100000">
                                          <p:val>
                                            <p:strVal val="#ppt_y"/>
                                          </p:val>
                                        </p:tav>
                                      </p:tavLst>
                                    </p:anim>
                                  </p:childTnLst>
                                </p:cTn>
                              </p:par>
                              <p:par>
                                <p:cTn id="139" presetID="10" presetClass="entr" presetSubtype="0" fill="hold" grpId="0" nodeType="withEffect">
                                  <p:stCondLst>
                                    <p:cond delay="0"/>
                                  </p:stCondLst>
                                  <p:childTnLst>
                                    <p:set>
                                      <p:cBhvr>
                                        <p:cTn id="136" dur="1" fill="hold">
                                          <p:stCondLst>
                                            <p:cond delay="0"/>
                                          </p:stCondLst>
                                        </p:cTn>
                                        <p:tgtEl>
                                          <p:spTgt spid="10"/>
                                        </p:tgtEl>
                                        <p:attrNameLst>
                                          <p:attrName>style.visibility</p:attrName>
                                        </p:attrNameLst>
                                      </p:cBhvr>
                                      <p:to>
                                        <p:strVal val="visible"/>
                                      </p:to>
                                    </p:set>
                                    <p:animEffect transition="in" filter="fade">
                                      <p:cBhvr>
                                        <p:cTn id="137" dur="600"/>
                                        <p:tgtEl>
                                          <p:spTgt spid="10"/>
                                        </p:tgtEl>
                                      </p:cBhvr>
                                    </p:animEffect>
                                    <p:anim calcmode="lin" valueType="num">
                                      <p:cBhvr additive="base">
                                        <p:cTn id="138" dur="600" fill="hold"/>
                                        <p:tgtEl>
                                          <p:spTgt spid="10"/>
                                        </p:tgtEl>
                                        <p:attrNameLst>
                                          <p:attrName>ppt_y</p:attrName>
                                        </p:attrNameLst>
                                      </p:cBhvr>
                                      <p:tavLst>
                                        <p:tav tm="0">
                                          <p:val>
                                            <p:strVal val="#ppt_y+0.045"/>
                                          </p:val>
                                        </p:tav>
                                        <p:tav tm="100000">
                                          <p:val>
                                            <p:strVal val="#ppt_y"/>
                                          </p:val>
                                        </p:tav>
                                      </p:tavLst>
                                    </p:anim>
                                  </p:childTnLst>
                                </p:cTn>
                              </p:par>
                              <p:par>
                                <p:cTn id="143" presetID="10" presetClass="entr" presetSubtype="0" fill="hold" grpId="0" nodeType="withEffect">
                                  <p:stCondLst>
                                    <p:cond delay="0"/>
                                  </p:stCondLst>
                                  <p:childTnLst>
                                    <p:set>
                                      <p:cBhvr>
                                        <p:cTn id="140" dur="1" fill="hold">
                                          <p:stCondLst>
                                            <p:cond delay="0"/>
                                          </p:stCondLst>
                                        </p:cTn>
                                        <p:tgtEl>
                                          <p:spTgt spid="11"/>
                                        </p:tgtEl>
                                        <p:attrNameLst>
                                          <p:attrName>style.visibility</p:attrName>
                                        </p:attrNameLst>
                                      </p:cBhvr>
                                      <p:to>
                                        <p:strVal val="visible"/>
                                      </p:to>
                                    </p:set>
                                    <p:animEffect transition="in" filter="fade">
                                      <p:cBhvr>
                                        <p:cTn id="141" dur="600"/>
                                        <p:tgtEl>
                                          <p:spTgt spid="11"/>
                                        </p:tgtEl>
                                      </p:cBhvr>
                                    </p:animEffect>
                                    <p:anim calcmode="lin" valueType="num">
                                      <p:cBhvr additive="base">
                                        <p:cTn id="142" dur="600" fill="hold"/>
                                        <p:tgtEl>
                                          <p:spTgt spid="11"/>
                                        </p:tgtEl>
                                        <p:attrNameLst>
                                          <p:attrName>ppt_y</p:attrName>
                                        </p:attrNameLst>
                                      </p:cBhvr>
                                      <p:tavLst>
                                        <p:tav tm="0">
                                          <p:val>
                                            <p:strVal val="#ppt_y+0.045"/>
                                          </p:val>
                                        </p:tav>
                                        <p:tav tm="100000">
                                          <p:val>
                                            <p:strVal val="#ppt_y"/>
                                          </p:val>
                                        </p:tav>
                                      </p:tavLst>
                                    </p:anim>
                                  </p:childTnLst>
                                </p:cTn>
                              </p:par>
                              <p:par>
                                <p:cTn id="147" presetID="10" presetClass="entr" presetSubtype="0" fill="hold" grpId="0" nodeType="withEffect">
                                  <p:stCondLst>
                                    <p:cond delay="0"/>
                                  </p:stCondLst>
                                  <p:childTnLst>
                                    <p:set>
                                      <p:cBhvr>
                                        <p:cTn id="144" dur="1" fill="hold">
                                          <p:stCondLst>
                                            <p:cond delay="0"/>
                                          </p:stCondLst>
                                        </p:cTn>
                                        <p:tgtEl>
                                          <p:spTgt spid="12"/>
                                        </p:tgtEl>
                                        <p:attrNameLst>
                                          <p:attrName>style.visibility</p:attrName>
                                        </p:attrNameLst>
                                      </p:cBhvr>
                                      <p:to>
                                        <p:strVal val="visible"/>
                                      </p:to>
                                    </p:set>
                                    <p:animEffect transition="in" filter="fade">
                                      <p:cBhvr>
                                        <p:cTn id="145" dur="600"/>
                                        <p:tgtEl>
                                          <p:spTgt spid="12"/>
                                        </p:tgtEl>
                                      </p:cBhvr>
                                    </p:animEffect>
                                    <p:anim calcmode="lin" valueType="num">
                                      <p:cBhvr additive="base">
                                        <p:cTn id="146" dur="600" fill="hold"/>
                                        <p:tgtEl>
                                          <p:spTgt spid="12"/>
                                        </p:tgtEl>
                                        <p:attrNameLst>
                                          <p:attrName>ppt_y</p:attrName>
                                        </p:attrNameLst>
                                      </p:cBhvr>
                                      <p:tavLst>
                                        <p:tav tm="0">
                                          <p:val>
                                            <p:strVal val="#ppt_y+0.045"/>
                                          </p:val>
                                        </p:tav>
                                        <p:tav tm="100000">
                                          <p:val>
                                            <p:strVal val="#ppt_y"/>
                                          </p:val>
                                        </p:tav>
                                      </p:tavLst>
                                    </p:anim>
                                  </p:childTnLst>
                                </p:cTn>
                              </p:par>
                            </p:childTnLst>
                          </p:cTn>
                        </p:par>
                        <p:par>
                          <p:cTn id="165" fill="hold">
                            <p:stCondLst>
                              <p:cond delay="900"/>
                            </p:stCondLst>
                            <p:childTnLst>
                              <p:par>
                                <p:cTn id="152" presetID="10" presetClass="entr" presetSubtype="0" fill="hold" grpId="0" nodeType="withEffect">
                                  <p:stCondLst>
                                    <p:cond delay="0"/>
                                  </p:stCondLst>
                                  <p:childTnLst>
                                    <p:set>
                                      <p:cBhvr>
                                        <p:cTn id="149" dur="1" fill="hold">
                                          <p:stCondLst>
                                            <p:cond delay="0"/>
                                          </p:stCondLst>
                                        </p:cTn>
                                        <p:tgtEl>
                                          <p:spTgt spid="13"/>
                                        </p:tgtEl>
                                        <p:attrNameLst>
                                          <p:attrName>style.visibility</p:attrName>
                                        </p:attrNameLst>
                                      </p:cBhvr>
                                      <p:to>
                                        <p:strVal val="visible"/>
                                      </p:to>
                                    </p:set>
                                    <p:animEffect transition="in" filter="fade">
                                      <p:cBhvr>
                                        <p:cTn id="150" dur="600"/>
                                        <p:tgtEl>
                                          <p:spTgt spid="13"/>
                                        </p:tgtEl>
                                      </p:cBhvr>
                                    </p:animEffect>
                                    <p:anim calcmode="lin" valueType="num">
                                      <p:cBhvr additive="base">
                                        <p:cTn id="151" dur="600" fill="hold"/>
                                        <p:tgtEl>
                                          <p:spTgt spid="13"/>
                                        </p:tgtEl>
                                        <p:attrNameLst>
                                          <p:attrName>ppt_y</p:attrName>
                                        </p:attrNameLst>
                                      </p:cBhvr>
                                      <p:tavLst>
                                        <p:tav tm="0">
                                          <p:val>
                                            <p:strVal val="#ppt_y+0.045"/>
                                          </p:val>
                                        </p:tav>
                                        <p:tav tm="100000">
                                          <p:val>
                                            <p:strVal val="#ppt_y"/>
                                          </p:val>
                                        </p:tav>
                                      </p:tavLst>
                                    </p:anim>
                                  </p:childTnLst>
                                </p:cTn>
                              </p:par>
                              <p:par>
                                <p:cTn id="156" presetID="10" presetClass="entr" presetSubtype="0" fill="hold" grpId="0" nodeType="withEffect">
                                  <p:stCondLst>
                                    <p:cond delay="0"/>
                                  </p:stCondLst>
                                  <p:childTnLst>
                                    <p:set>
                                      <p:cBhvr>
                                        <p:cTn id="153" dur="1" fill="hold">
                                          <p:stCondLst>
                                            <p:cond delay="0"/>
                                          </p:stCondLst>
                                        </p:cTn>
                                        <p:tgtEl>
                                          <p:spTgt spid="14"/>
                                        </p:tgtEl>
                                        <p:attrNameLst>
                                          <p:attrName>style.visibility</p:attrName>
                                        </p:attrNameLst>
                                      </p:cBhvr>
                                      <p:to>
                                        <p:strVal val="visible"/>
                                      </p:to>
                                    </p:set>
                                    <p:animEffect transition="in" filter="fade">
                                      <p:cBhvr>
                                        <p:cTn id="154" dur="600"/>
                                        <p:tgtEl>
                                          <p:spTgt spid="14"/>
                                        </p:tgtEl>
                                      </p:cBhvr>
                                    </p:animEffect>
                                    <p:anim calcmode="lin" valueType="num">
                                      <p:cBhvr additive="base">
                                        <p:cTn id="155" dur="600" fill="hold"/>
                                        <p:tgtEl>
                                          <p:spTgt spid="14"/>
                                        </p:tgtEl>
                                        <p:attrNameLst>
                                          <p:attrName>ppt_y</p:attrName>
                                        </p:attrNameLst>
                                      </p:cBhvr>
                                      <p:tavLst>
                                        <p:tav tm="0">
                                          <p:val>
                                            <p:strVal val="#ppt_y+0.045"/>
                                          </p:val>
                                        </p:tav>
                                        <p:tav tm="100000">
                                          <p:val>
                                            <p:strVal val="#ppt_y"/>
                                          </p:val>
                                        </p:tav>
                                      </p:tavLst>
                                    </p:anim>
                                  </p:childTnLst>
                                </p:cTn>
                              </p:par>
                              <p:par>
                                <p:cTn id="160" presetID="10" presetClass="entr" presetSubtype="0" fill="hold" grpId="0" nodeType="withEffect">
                                  <p:stCondLst>
                                    <p:cond delay="0"/>
                                  </p:stCondLst>
                                  <p:childTnLst>
                                    <p:set>
                                      <p:cBhvr>
                                        <p:cTn id="157" dur="1" fill="hold">
                                          <p:stCondLst>
                                            <p:cond delay="0"/>
                                          </p:stCondLst>
                                        </p:cTn>
                                        <p:tgtEl>
                                          <p:spTgt spid="15"/>
                                        </p:tgtEl>
                                        <p:attrNameLst>
                                          <p:attrName>style.visibility</p:attrName>
                                        </p:attrNameLst>
                                      </p:cBhvr>
                                      <p:to>
                                        <p:strVal val="visible"/>
                                      </p:to>
                                    </p:set>
                                    <p:animEffect transition="in" filter="fade">
                                      <p:cBhvr>
                                        <p:cTn id="158" dur="600"/>
                                        <p:tgtEl>
                                          <p:spTgt spid="15"/>
                                        </p:tgtEl>
                                      </p:cBhvr>
                                    </p:animEffect>
                                    <p:anim calcmode="lin" valueType="num">
                                      <p:cBhvr additive="base">
                                        <p:cTn id="159" dur="600" fill="hold"/>
                                        <p:tgtEl>
                                          <p:spTgt spid="15"/>
                                        </p:tgtEl>
                                        <p:attrNameLst>
                                          <p:attrName>ppt_y</p:attrName>
                                        </p:attrNameLst>
                                      </p:cBhvr>
                                      <p:tavLst>
                                        <p:tav tm="0">
                                          <p:val>
                                            <p:strVal val="#ppt_y+0.045"/>
                                          </p:val>
                                        </p:tav>
                                        <p:tav tm="100000">
                                          <p:val>
                                            <p:strVal val="#ppt_y"/>
                                          </p:val>
                                        </p:tav>
                                      </p:tavLst>
                                    </p:anim>
                                  </p:childTnLst>
                                </p:cTn>
                              </p:par>
                              <p:par>
                                <p:cTn id="164" presetID="10" presetClass="entr" presetSubtype="0" fill="hold" grpId="0" nodeType="withEffect">
                                  <p:stCondLst>
                                    <p:cond delay="0"/>
                                  </p:stCondLst>
                                  <p:childTnLst>
                                    <p:set>
                                      <p:cBhvr>
                                        <p:cTn id="161" dur="1" fill="hold">
                                          <p:stCondLst>
                                            <p:cond delay="0"/>
                                          </p:stCondLst>
                                        </p:cTn>
                                        <p:tgtEl>
                                          <p:spTgt spid="16"/>
                                        </p:tgtEl>
                                        <p:attrNameLst>
                                          <p:attrName>style.visibility</p:attrName>
                                        </p:attrNameLst>
                                      </p:cBhvr>
                                      <p:to>
                                        <p:strVal val="visible"/>
                                      </p:to>
                                    </p:set>
                                    <p:animEffect transition="in" filter="fade">
                                      <p:cBhvr>
                                        <p:cTn id="162" dur="600"/>
                                        <p:tgtEl>
                                          <p:spTgt spid="16"/>
                                        </p:tgtEl>
                                      </p:cBhvr>
                                    </p:animEffect>
                                    <p:anim calcmode="lin" valueType="num">
                                      <p:cBhvr additive="base">
                                        <p:cTn id="163" dur="600" fill="hold"/>
                                        <p:tgtEl>
                                          <p:spTgt spid="16"/>
                                        </p:tgtEl>
                                        <p:attrNameLst>
                                          <p:attrName>ppt_y</p:attrName>
                                        </p:attrNameLst>
                                      </p:cBhvr>
                                      <p:tavLst>
                                        <p:tav tm="0">
                                          <p:val>
                                            <p:strVal val="#ppt_y+0.045"/>
                                          </p:val>
                                        </p:tav>
                                        <p:tav tm="100000">
                                          <p:val>
                                            <p:strVal val="#ppt_y"/>
                                          </p:val>
                                        </p:tav>
                                      </p:tavLst>
                                    </p:anim>
                                  </p:childTnLst>
                                </p:cTn>
                              </p:par>
                            </p:childTnLst>
                          </p:cTn>
                        </p:par>
                        <p:par>
                          <p:cTn id="172" fill="hold">
                            <p:stCondLst>
                              <p:cond delay="1080"/>
                            </p:stCondLst>
                            <p:childTnLst>
                              <p:par>
                                <p:cTn id="168" presetID="10" presetClass="entr" presetSubtype="0" fill="hold" grpId="0" nodeType="withEffect">
                                  <p:stCondLst>
                                    <p:cond delay="0"/>
                                  </p:stCondLst>
                                  <p:childTnLst>
                                    <p:set>
                                      <p:cBhvr>
                                        <p:cTn id="166" dur="1" fill="hold">
                                          <p:stCondLst>
                                            <p:cond delay="0"/>
                                          </p:stCondLst>
                                        </p:cTn>
                                        <p:tgtEl>
                                          <p:spTgt spid="17"/>
                                        </p:tgtEl>
                                        <p:attrNameLst>
                                          <p:attrName>style.visibility</p:attrName>
                                        </p:attrNameLst>
                                      </p:cBhvr>
                                      <p:to>
                                        <p:strVal val="visible"/>
                                      </p:to>
                                    </p:set>
                                    <p:animEffect transition="in" filter="fade">
                                      <p:cBhvr>
                                        <p:cTn id="167" dur="520"/>
                                        <p:tgtEl>
                                          <p:spTgt spid="17"/>
                                        </p:tgtEl>
                                      </p:cBhvr>
                                    </p:animEffect>
                                  </p:childTnLst>
                                </p:cTn>
                              </p:par>
                              <p:par>
                                <p:cTn id="171" presetID="10" presetClass="entr" presetSubtype="0" fill="hold" grpId="0" nodeType="withEffect">
                                  <p:stCondLst>
                                    <p:cond delay="0"/>
                                  </p:stCondLst>
                                  <p:childTnLst>
                                    <p:set>
                                      <p:cBhvr>
                                        <p:cTn id="169" dur="1" fill="hold">
                                          <p:stCondLst>
                                            <p:cond delay="0"/>
                                          </p:stCondLst>
                                        </p:cTn>
                                        <p:tgtEl>
                                          <p:spTgt spid="18"/>
                                        </p:tgtEl>
                                        <p:attrNameLst>
                                          <p:attrName>style.visibility</p:attrName>
                                        </p:attrNameLst>
                                      </p:cBhvr>
                                      <p:to>
                                        <p:strVal val="visible"/>
                                      </p:to>
                                    </p:set>
                                    <p:animEffect transition="in" filter="fade">
                                      <p:cBhvr>
                                        <p:cTn id="170" dur="520"/>
                                        <p:tgtEl>
                                          <p:spTgt spid="18"/>
                                        </p:tgtEl>
                                      </p:cBhvr>
                                    </p:animEffect>
                                  </p:childTnLst>
                                </p:cTn>
                              </p:par>
                            </p:childTnLst>
                          </p:cTn>
                        </p:par>
                        <p:par>
                          <p:cTn id="179" fill="hold">
                            <p:stCondLst>
                              <p:cond delay="1260"/>
                            </p:stCondLst>
                            <p:childTnLst>
                              <p:par>
                                <p:cTn id="175" presetID="10" presetClass="entr" presetSubtype="0" fill="hold" grpId="0" nodeType="withEffect">
                                  <p:stCondLst>
                                    <p:cond delay="0"/>
                                  </p:stCondLst>
                                  <p:childTnLst>
                                    <p:set>
                                      <p:cBhvr>
                                        <p:cTn id="173" dur="1" fill="hold">
                                          <p:stCondLst>
                                            <p:cond delay="0"/>
                                          </p:stCondLst>
                                        </p:cTn>
                                        <p:tgtEl>
                                          <p:spTgt spid="19"/>
                                        </p:tgtEl>
                                        <p:attrNameLst>
                                          <p:attrName>style.visibility</p:attrName>
                                        </p:attrNameLst>
                                      </p:cBhvr>
                                      <p:to>
                                        <p:strVal val="visible"/>
                                      </p:to>
                                    </p:set>
                                    <p:animEffect transition="in" filter="fade">
                                      <p:cBhvr>
                                        <p:cTn id="174" dur="520"/>
                                        <p:tgtEl>
                                          <p:spTgt spid="19"/>
                                        </p:tgtEl>
                                      </p:cBhvr>
                                    </p:animEffect>
                                  </p:childTnLst>
                                </p:cTn>
                              </p:par>
                              <p:par>
                                <p:cTn id="178" presetID="10" presetClass="entr" presetSubtype="0" fill="hold" grpId="0" nodeType="withEffect">
                                  <p:stCondLst>
                                    <p:cond delay="0"/>
                                  </p:stCondLst>
                                  <p:childTnLst>
                                    <p:set>
                                      <p:cBhvr>
                                        <p:cTn id="176" dur="1" fill="hold">
                                          <p:stCondLst>
                                            <p:cond delay="0"/>
                                          </p:stCondLst>
                                        </p:cTn>
                                        <p:tgtEl>
                                          <p:spTgt spid="20"/>
                                        </p:tgtEl>
                                        <p:attrNameLst>
                                          <p:attrName>style.visibility</p:attrName>
                                        </p:attrNameLst>
                                      </p:cBhvr>
                                      <p:to>
                                        <p:strVal val="visible"/>
                                      </p:to>
                                    </p:set>
                                    <p:animEffect transition="in" filter="fade">
                                      <p:cBhvr>
                                        <p:cTn id="177" dur="52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512064"/>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ANNUAL SELF APPRAISAL</a:t>
            </a:r>
            <a:endParaRPr lang="en-US" sz="1100" dirty="0"/>
          </a:p>
        </p:txBody>
      </p:sp>
      <p:sp>
        <p:nvSpPr>
          <p:cNvPr id="3" name="anim02u"/>
          <p:cNvSpPr txBox="1"/>
          <p:nvPr/>
        </p:nvSpPr>
        <p:spPr>
          <a:xfrm>
            <a:off x="566928" y="841248"/>
            <a:ext cx="9509760" cy="731520"/>
          </a:xfrm>
          <a:prstGeom prst="rect">
            <a:avLst/>
          </a:prstGeom>
          <a:noFill/>
          <a:ln/>
        </p:spPr>
        <p:txBody>
          <a:bodyPr wrap="square" lIns="0" tIns="0" rIns="0" bIns="0" rtlCol="0" anchor="t"/>
          <a:lstStyle/>
          <a:p>
            <a:pPr indent="0" marL="0">
              <a:lnSpc>
                <a:spcPct val="108000"/>
              </a:lnSpc>
              <a:buNone/>
            </a:pPr>
            <a:r>
              <a:rPr lang="en-US" sz="3000" b="1" dirty="0">
                <a:solidFill>
                  <a:srgbClr val="1B1140"/>
                </a:solidFill>
                <a:latin typeface="Arial" pitchFamily="34" charset="0"/>
                <a:ea typeface="Arial" pitchFamily="34" charset="-122"/>
                <a:cs typeface="Arial" pitchFamily="34" charset="-120"/>
              </a:rPr>
              <a:t>Appraisals that close in days, not months.</a:t>
            </a:r>
            <a:endParaRPr lang="en-US" sz="3000" dirty="0"/>
          </a:p>
        </p:txBody>
      </p:sp>
      <p:pic>
        <p:nvPicPr>
          <p:cNvPr id="4" name="anim03r" descr="/home/claude/assets/win_appraisal.png">    </p:cNvPr>
          <p:cNvPicPr>
            <a:picLocks noChangeAspect="1"/>
          </p:cNvPicPr>
          <p:nvPr/>
        </p:nvPicPr>
        <p:blipFill>
          <a:blip r:embed="rId2"/>
          <a:stretch>
            <a:fillRect/>
          </a:stretch>
        </p:blipFill>
        <p:spPr>
          <a:xfrm>
            <a:off x="4967935" y="1883664"/>
            <a:ext cx="6656832" cy="3432658"/>
          </a:xfrm>
          <a:prstGeom prst="rect">
            <a:avLst/>
          </a:prstGeom>
          <a:effectLst>
            <a:outerShdw sx="100000" sy="100000" kx="0" ky="0" algn="bl" rotWithShape="0" blurRad="355600" dist="114300" dir="5400000">
              <a:srgbClr val="2A1B54">
                <a:alpha val="22000"/>
              </a:srgbClr>
            </a:outerShdw>
          </a:effectLst>
        </p:spPr>
      </p:pic>
      <p:sp>
        <p:nvSpPr>
          <p:cNvPr id="5" name="anim04u"/>
          <p:cNvSpPr/>
          <p:nvPr/>
        </p:nvSpPr>
        <p:spPr>
          <a:xfrm>
            <a:off x="566928" y="1883664"/>
            <a:ext cx="420624" cy="420624"/>
          </a:xfrm>
          <a:prstGeom prst="roundRect">
            <a:avLst>
              <a:gd name="adj" fmla="val 30000"/>
            </a:avLst>
          </a:prstGeom>
          <a:solidFill>
            <a:srgbClr val="5B21B6"/>
          </a:solidFill>
          <a:ln/>
          <a:effectLst>
            <a:outerShdw sx="100000" sy="100000" kx="0" ky="0" algn="bl" rotWithShape="0" blurRad="152400" dist="38100" dir="5400000">
              <a:srgbClr val="5B21B6">
                <a:alpha val="22000"/>
              </a:srgbClr>
            </a:outerShdw>
          </a:effectLst>
        </p:spPr>
      </p:sp>
      <p:pic>
        <p:nvPicPr>
          <p:cNvPr id="6" name="anim04u" descr="/home/claude/assets/icons/NotebookPen_w.png">    </p:cNvPr>
          <p:cNvPicPr>
            <a:picLocks noChangeAspect="1"/>
          </p:cNvPicPr>
          <p:nvPr/>
        </p:nvPicPr>
        <p:blipFill>
          <a:blip r:embed="rId3"/>
          <a:stretch>
            <a:fillRect/>
          </a:stretch>
        </p:blipFill>
        <p:spPr>
          <a:xfrm>
            <a:off x="667878" y="1984614"/>
            <a:ext cx="218724" cy="218724"/>
          </a:xfrm>
          <a:prstGeom prst="rect">
            <a:avLst/>
          </a:prstGeom>
        </p:spPr>
      </p:pic>
      <p:sp>
        <p:nvSpPr>
          <p:cNvPr id="7" name="anim04u"/>
          <p:cNvSpPr txBox="1"/>
          <p:nvPr/>
        </p:nvSpPr>
        <p:spPr>
          <a:xfrm>
            <a:off x="1207008" y="1856232"/>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Faculty fill it once</a:t>
            </a:r>
            <a:endParaRPr lang="en-US" sz="1250" dirty="0"/>
          </a:p>
        </p:txBody>
      </p:sp>
      <p:sp>
        <p:nvSpPr>
          <p:cNvPr id="8" name="anim04u"/>
          <p:cNvSpPr txBox="1"/>
          <p:nvPr/>
        </p:nvSpPr>
        <p:spPr>
          <a:xfrm>
            <a:off x="1207008" y="2167128"/>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Self points against the same five categories, with the maximum for each visible while they type.</a:t>
            </a:r>
            <a:endParaRPr lang="en-US" sz="1100" dirty="0"/>
          </a:p>
        </p:txBody>
      </p:sp>
      <p:sp>
        <p:nvSpPr>
          <p:cNvPr id="9" name="anim05u"/>
          <p:cNvSpPr/>
          <p:nvPr/>
        </p:nvSpPr>
        <p:spPr>
          <a:xfrm>
            <a:off x="566928" y="3108960"/>
            <a:ext cx="420624" cy="420624"/>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10" name="anim05u" descr="/home/claude/assets/icons/BadgeCheck_w.png">    </p:cNvPr>
          <p:cNvPicPr>
            <a:picLocks noChangeAspect="1"/>
          </p:cNvPicPr>
          <p:nvPr/>
        </p:nvPicPr>
        <p:blipFill>
          <a:blip r:embed="rId4"/>
          <a:stretch>
            <a:fillRect/>
          </a:stretch>
        </p:blipFill>
        <p:spPr>
          <a:xfrm>
            <a:off x="667878" y="3209910"/>
            <a:ext cx="218724" cy="218724"/>
          </a:xfrm>
          <a:prstGeom prst="rect">
            <a:avLst/>
          </a:prstGeom>
        </p:spPr>
      </p:pic>
      <p:sp>
        <p:nvSpPr>
          <p:cNvPr id="11" name="anim05u"/>
          <p:cNvSpPr txBox="1"/>
          <p:nvPr/>
        </p:nvSpPr>
        <p:spPr>
          <a:xfrm>
            <a:off x="1207008" y="3081528"/>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Reviewed, then final</a:t>
            </a:r>
            <a:endParaRPr lang="en-US" sz="1250" dirty="0"/>
          </a:p>
        </p:txBody>
      </p:sp>
      <p:sp>
        <p:nvSpPr>
          <p:cNvPr id="12" name="anim05u"/>
          <p:cNvSpPr txBox="1"/>
          <p:nvPr/>
        </p:nvSpPr>
        <p:spPr>
          <a:xfrm>
            <a:off x="1207008" y="3392424"/>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Self points and final points sit side by side, and approval is a state on the record rather than an email in a folder.</a:t>
            </a:r>
            <a:endParaRPr lang="en-US" sz="1100" dirty="0"/>
          </a:p>
        </p:txBody>
      </p:sp>
      <p:sp>
        <p:nvSpPr>
          <p:cNvPr id="13" name="anim06u"/>
          <p:cNvSpPr/>
          <p:nvPr/>
        </p:nvSpPr>
        <p:spPr>
          <a:xfrm>
            <a:off x="566928" y="4334256"/>
            <a:ext cx="420624" cy="420624"/>
          </a:xfrm>
          <a:prstGeom prst="roundRect">
            <a:avLst>
              <a:gd name="adj" fmla="val 30000"/>
            </a:avLst>
          </a:prstGeom>
          <a:solidFill>
            <a:srgbClr val="0E9F6E"/>
          </a:solidFill>
          <a:ln/>
          <a:effectLst>
            <a:outerShdw sx="100000" sy="100000" kx="0" ky="0" algn="bl" rotWithShape="0" blurRad="152400" dist="38100" dir="5400000">
              <a:srgbClr val="0E9F6E">
                <a:alpha val="22000"/>
              </a:srgbClr>
            </a:outerShdw>
          </a:effectLst>
        </p:spPr>
      </p:sp>
      <p:pic>
        <p:nvPicPr>
          <p:cNvPr id="14" name="anim06u" descr="/home/claude/assets/icons/Printer_w.png">    </p:cNvPr>
          <p:cNvPicPr>
            <a:picLocks noChangeAspect="1"/>
          </p:cNvPicPr>
          <p:nvPr/>
        </p:nvPicPr>
        <p:blipFill>
          <a:blip r:embed="rId5"/>
          <a:stretch>
            <a:fillRect/>
          </a:stretch>
        </p:blipFill>
        <p:spPr>
          <a:xfrm>
            <a:off x="667878" y="4435206"/>
            <a:ext cx="218724" cy="218724"/>
          </a:xfrm>
          <a:prstGeom prst="rect">
            <a:avLst/>
          </a:prstGeom>
        </p:spPr>
      </p:pic>
      <p:sp>
        <p:nvSpPr>
          <p:cNvPr id="15" name="anim06u"/>
          <p:cNvSpPr txBox="1"/>
          <p:nvPr/>
        </p:nvSpPr>
        <p:spPr>
          <a:xfrm>
            <a:off x="1207008" y="4306824"/>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A report at the end of it</a:t>
            </a:r>
            <a:endParaRPr lang="en-US" sz="1250" dirty="0"/>
          </a:p>
        </p:txBody>
      </p:sp>
      <p:sp>
        <p:nvSpPr>
          <p:cNvPr id="16" name="anim06u"/>
          <p:cNvSpPr txBox="1"/>
          <p:nvPr/>
        </p:nvSpPr>
        <p:spPr>
          <a:xfrm>
            <a:off x="1207008" y="4617720"/>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Score summary by category, ready to print for the file or export as CSV for the management review.</a:t>
            </a:r>
            <a:endParaRPr lang="en-US" sz="1100" dirty="0"/>
          </a:p>
        </p:txBody>
      </p:sp>
      <p:sp>
        <p:nvSpPr>
          <p:cNvPr id="17" name="anim07f"/>
          <p:cNvSpPr txBox="1"/>
          <p:nvPr/>
        </p:nvSpPr>
        <p:spPr>
          <a:xfrm>
            <a:off x="566928" y="5449824"/>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Approved / draft states</a:t>
            </a:r>
            <a:endParaRPr lang="en-US" sz="950" dirty="0"/>
          </a:p>
        </p:txBody>
      </p:sp>
      <p:sp>
        <p:nvSpPr>
          <p:cNvPr id="18" name="anim07f"/>
          <p:cNvSpPr txBox="1"/>
          <p:nvPr/>
        </p:nvSpPr>
        <p:spPr>
          <a:xfrm>
            <a:off x="2648560" y="5449824"/>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Score out of 100</a:t>
            </a:r>
            <a:endParaRPr lang="en-US" sz="950" dirty="0"/>
          </a:p>
        </p:txBody>
      </p:sp>
      <p:sp>
        <p:nvSpPr>
          <p:cNvPr id="19" name="anim08f"/>
          <p:cNvSpPr txBox="1"/>
          <p:nvPr/>
        </p:nvSpPr>
        <p:spPr>
          <a:xfrm>
            <a:off x="566928" y="5833872"/>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CSV export</a:t>
            </a:r>
            <a:endParaRPr lang="en-US" sz="950" dirty="0"/>
          </a:p>
        </p:txBody>
      </p:sp>
      <p:sp>
        <p:nvSpPr>
          <p:cNvPr id="20" name="anim08f"/>
          <p:cNvSpPr txBox="1"/>
          <p:nvPr/>
        </p:nvSpPr>
        <p:spPr>
          <a:xfrm>
            <a:off x="2648560" y="5833872"/>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Print-ready report</a:t>
            </a:r>
            <a:endParaRPr lang="en-US" sz="950" dirty="0"/>
          </a:p>
        </p:txBody>
      </p:sp>
      <p:pic>
        <p:nvPicPr>
          <p:cNvPr id="21" name="Image 4" descr="/home/claude/assets/brand_mark_sm.png">    </p:cNvPr>
          <p:cNvPicPr>
            <a:picLocks noChangeAspect="1"/>
          </p:cNvPicPr>
          <p:nvPr/>
        </p:nvPicPr>
        <p:blipFill>
          <a:blip r:embed="rId6"/>
          <a:stretch>
            <a:fillRect/>
          </a:stretch>
        </p:blipFill>
        <p:spPr>
          <a:xfrm>
            <a:off x="11277295" y="6446520"/>
            <a:ext cx="210312" cy="243230"/>
          </a:xfrm>
          <a:prstGeom prst="rect">
            <a:avLst/>
          </a:prstGeom>
        </p:spPr>
      </p:pic>
      <p:sp>
        <p:nvSpPr>
          <p:cNvPr id="22" name="Text 15"/>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18</a:t>
            </a:r>
            <a:endParaRPr lang="en-US" sz="1000" dirty="0"/>
          </a:p>
        </p:txBody>
      </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14" fill="hold">
                            <p:stCondLst>
                              <p:cond delay="360"/>
                            </p:stCondLst>
                            <p:childTnLst>
                              <p:par>
                                <p:cTn id="113"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640"/>
                                        <p:tgtEl>
                                          <p:spTgt spid="4"/>
                                        </p:tgtEl>
                                      </p:cBhvr>
                                    </p:animEffect>
                                    <p:anim calcmode="lin" valueType="num">
                                      <p:cBhvr additive="base">
                                        <p:cTn id="112" dur="640" fill="hold"/>
                                        <p:tgtEl>
                                          <p:spTgt spid="4"/>
                                        </p:tgtEl>
                                        <p:attrNameLst>
                                          <p:attrName>ppt_x</p:attrName>
                                        </p:attrNameLst>
                                      </p:cBhvr>
                                      <p:tavLst>
                                        <p:tav tm="0">
                                          <p:val>
                                            <p:strVal val="#ppt_x+0.035"/>
                                          </p:val>
                                        </p:tav>
                                        <p:tav tm="100000">
                                          <p:val>
                                            <p:strVal val="#ppt_x"/>
                                          </p:val>
                                        </p:tav>
                                      </p:tavLst>
                                    </p:anim>
                                  </p:childTnLst>
                                </p:cTn>
                              </p:par>
                            </p:childTnLst>
                          </p:cTn>
                        </p:par>
                        <p:par>
                          <p:cTn id="131" fill="hold">
                            <p:stCondLst>
                              <p:cond delay="540"/>
                            </p:stCondLst>
                            <p:childTnLst>
                              <p:par>
                                <p:cTn id="118" presetID="10" presetClass="entr" presetSubtype="0" fill="hold" grpId="0" nodeType="withEffect">
                                  <p:stCondLst>
                                    <p:cond delay="0"/>
                                  </p:stCondLst>
                                  <p:childTnLst>
                                    <p:set>
                                      <p:cBhvr>
                                        <p:cTn id="115" dur="1" fill="hold">
                                          <p:stCondLst>
                                            <p:cond delay="0"/>
                                          </p:stCondLst>
                                        </p:cTn>
                                        <p:tgtEl>
                                          <p:spTgt spid="5"/>
                                        </p:tgtEl>
                                        <p:attrNameLst>
                                          <p:attrName>style.visibility</p:attrName>
                                        </p:attrNameLst>
                                      </p:cBhvr>
                                      <p:to>
                                        <p:strVal val="visible"/>
                                      </p:to>
                                    </p:set>
                                    <p:animEffect transition="in" filter="fade">
                                      <p:cBhvr>
                                        <p:cTn id="116" dur="600"/>
                                        <p:tgtEl>
                                          <p:spTgt spid="5"/>
                                        </p:tgtEl>
                                      </p:cBhvr>
                                    </p:animEffect>
                                    <p:anim calcmode="lin" valueType="num">
                                      <p:cBhvr additive="base">
                                        <p:cTn id="117" dur="600" fill="hold"/>
                                        <p:tgtEl>
                                          <p:spTgt spid="5"/>
                                        </p:tgtEl>
                                        <p:attrNameLst>
                                          <p:attrName>ppt_y</p:attrName>
                                        </p:attrNameLst>
                                      </p:cBhvr>
                                      <p:tavLst>
                                        <p:tav tm="0">
                                          <p:val>
                                            <p:strVal val="#ppt_y+0.045"/>
                                          </p:val>
                                        </p:tav>
                                        <p:tav tm="100000">
                                          <p:val>
                                            <p:strVal val="#ppt_y"/>
                                          </p:val>
                                        </p:tav>
                                      </p:tavLst>
                                    </p:anim>
                                  </p:childTnLst>
                                </p:cTn>
                              </p:par>
                              <p:par>
                                <p:cTn id="122" presetID="10" presetClass="entr" presetSubtype="0" fill="hold" grpId="0" nodeType="withEffect">
                                  <p:stCondLst>
                                    <p:cond delay="0"/>
                                  </p:stCondLst>
                                  <p:childTnLst>
                                    <p:set>
                                      <p:cBhvr>
                                        <p:cTn id="119" dur="1" fill="hold">
                                          <p:stCondLst>
                                            <p:cond delay="0"/>
                                          </p:stCondLst>
                                        </p:cTn>
                                        <p:tgtEl>
                                          <p:spTgt spid="6"/>
                                        </p:tgtEl>
                                        <p:attrNameLst>
                                          <p:attrName>style.visibility</p:attrName>
                                        </p:attrNameLst>
                                      </p:cBhvr>
                                      <p:to>
                                        <p:strVal val="visible"/>
                                      </p:to>
                                    </p:set>
                                    <p:animEffect transition="in" filter="fade">
                                      <p:cBhvr>
                                        <p:cTn id="120" dur="600"/>
                                        <p:tgtEl>
                                          <p:spTgt spid="6"/>
                                        </p:tgtEl>
                                      </p:cBhvr>
                                    </p:animEffect>
                                    <p:anim calcmode="lin" valueType="num">
                                      <p:cBhvr additive="base">
                                        <p:cTn id="121" dur="600" fill="hold"/>
                                        <p:tgtEl>
                                          <p:spTgt spid="6"/>
                                        </p:tgtEl>
                                        <p:attrNameLst>
                                          <p:attrName>ppt_y</p:attrName>
                                        </p:attrNameLst>
                                      </p:cBhvr>
                                      <p:tavLst>
                                        <p:tav tm="0">
                                          <p:val>
                                            <p:strVal val="#ppt_y+0.045"/>
                                          </p:val>
                                        </p:tav>
                                        <p:tav tm="100000">
                                          <p:val>
                                            <p:strVal val="#ppt_y"/>
                                          </p:val>
                                        </p:tav>
                                      </p:tavLst>
                                    </p:anim>
                                  </p:childTnLst>
                                </p:cTn>
                              </p:par>
                              <p:par>
                                <p:cTn id="126" presetID="10" presetClass="entr" presetSubtype="0" fill="hold" grpId="0" nodeType="withEffect">
                                  <p:stCondLst>
                                    <p:cond delay="0"/>
                                  </p:stCondLst>
                                  <p:childTnLst>
                                    <p:set>
                                      <p:cBhvr>
                                        <p:cTn id="123" dur="1" fill="hold">
                                          <p:stCondLst>
                                            <p:cond delay="0"/>
                                          </p:stCondLst>
                                        </p:cTn>
                                        <p:tgtEl>
                                          <p:spTgt spid="7"/>
                                        </p:tgtEl>
                                        <p:attrNameLst>
                                          <p:attrName>style.visibility</p:attrName>
                                        </p:attrNameLst>
                                      </p:cBhvr>
                                      <p:to>
                                        <p:strVal val="visible"/>
                                      </p:to>
                                    </p:set>
                                    <p:animEffect transition="in" filter="fade">
                                      <p:cBhvr>
                                        <p:cTn id="124" dur="600"/>
                                        <p:tgtEl>
                                          <p:spTgt spid="7"/>
                                        </p:tgtEl>
                                      </p:cBhvr>
                                    </p:animEffect>
                                    <p:anim calcmode="lin" valueType="num">
                                      <p:cBhvr additive="base">
                                        <p:cTn id="125" dur="600" fill="hold"/>
                                        <p:tgtEl>
                                          <p:spTgt spid="7"/>
                                        </p:tgtEl>
                                        <p:attrNameLst>
                                          <p:attrName>ppt_y</p:attrName>
                                        </p:attrNameLst>
                                      </p:cBhvr>
                                      <p:tavLst>
                                        <p:tav tm="0">
                                          <p:val>
                                            <p:strVal val="#ppt_y+0.045"/>
                                          </p:val>
                                        </p:tav>
                                        <p:tav tm="100000">
                                          <p:val>
                                            <p:strVal val="#ppt_y"/>
                                          </p:val>
                                        </p:tav>
                                      </p:tavLst>
                                    </p:anim>
                                  </p:childTnLst>
                                </p:cTn>
                              </p:par>
                              <p:par>
                                <p:cTn id="130" presetID="10" presetClass="entr" presetSubtype="0" fill="hold" grpId="0" nodeType="withEffect">
                                  <p:stCondLst>
                                    <p:cond delay="0"/>
                                  </p:stCondLst>
                                  <p:childTnLst>
                                    <p:set>
                                      <p:cBhvr>
                                        <p:cTn id="127" dur="1" fill="hold">
                                          <p:stCondLst>
                                            <p:cond delay="0"/>
                                          </p:stCondLst>
                                        </p:cTn>
                                        <p:tgtEl>
                                          <p:spTgt spid="8"/>
                                        </p:tgtEl>
                                        <p:attrNameLst>
                                          <p:attrName>style.visibility</p:attrName>
                                        </p:attrNameLst>
                                      </p:cBhvr>
                                      <p:to>
                                        <p:strVal val="visible"/>
                                      </p:to>
                                    </p:set>
                                    <p:animEffect transition="in" filter="fade">
                                      <p:cBhvr>
                                        <p:cTn id="128" dur="600"/>
                                        <p:tgtEl>
                                          <p:spTgt spid="8"/>
                                        </p:tgtEl>
                                      </p:cBhvr>
                                    </p:animEffect>
                                    <p:anim calcmode="lin" valueType="num">
                                      <p:cBhvr additive="base">
                                        <p:cTn id="129" dur="600" fill="hold"/>
                                        <p:tgtEl>
                                          <p:spTgt spid="8"/>
                                        </p:tgtEl>
                                        <p:attrNameLst>
                                          <p:attrName>ppt_y</p:attrName>
                                        </p:attrNameLst>
                                      </p:cBhvr>
                                      <p:tavLst>
                                        <p:tav tm="0">
                                          <p:val>
                                            <p:strVal val="#ppt_y+0.045"/>
                                          </p:val>
                                        </p:tav>
                                        <p:tav tm="100000">
                                          <p:val>
                                            <p:strVal val="#ppt_y"/>
                                          </p:val>
                                        </p:tav>
                                      </p:tavLst>
                                    </p:anim>
                                  </p:childTnLst>
                                </p:cTn>
                              </p:par>
                            </p:childTnLst>
                          </p:cTn>
                        </p:par>
                        <p:par>
                          <p:cTn id="148" fill="hold">
                            <p:stCondLst>
                              <p:cond delay="720"/>
                            </p:stCondLst>
                            <p:childTnLst>
                              <p:par>
                                <p:cTn id="135" presetID="10" presetClass="entr" presetSubtype="0" fill="hold" grpId="0" nodeType="withEffect">
                                  <p:stCondLst>
                                    <p:cond delay="0"/>
                                  </p:stCondLst>
                                  <p:childTnLst>
                                    <p:set>
                                      <p:cBhvr>
                                        <p:cTn id="132" dur="1" fill="hold">
                                          <p:stCondLst>
                                            <p:cond delay="0"/>
                                          </p:stCondLst>
                                        </p:cTn>
                                        <p:tgtEl>
                                          <p:spTgt spid="9"/>
                                        </p:tgtEl>
                                        <p:attrNameLst>
                                          <p:attrName>style.visibility</p:attrName>
                                        </p:attrNameLst>
                                      </p:cBhvr>
                                      <p:to>
                                        <p:strVal val="visible"/>
                                      </p:to>
                                    </p:set>
                                    <p:animEffect transition="in" filter="fade">
                                      <p:cBhvr>
                                        <p:cTn id="133" dur="600"/>
                                        <p:tgtEl>
                                          <p:spTgt spid="9"/>
                                        </p:tgtEl>
                                      </p:cBhvr>
                                    </p:animEffect>
                                    <p:anim calcmode="lin" valueType="num">
                                      <p:cBhvr additive="base">
                                        <p:cTn id="134" dur="600" fill="hold"/>
                                        <p:tgtEl>
                                          <p:spTgt spid="9"/>
                                        </p:tgtEl>
                                        <p:attrNameLst>
                                          <p:attrName>ppt_y</p:attrName>
                                        </p:attrNameLst>
                                      </p:cBhvr>
                                      <p:tavLst>
                                        <p:tav tm="0">
                                          <p:val>
                                            <p:strVal val="#ppt_y+0.045"/>
                                          </p:val>
                                        </p:tav>
                                        <p:tav tm="100000">
                                          <p:val>
                                            <p:strVal val="#ppt_y"/>
                                          </p:val>
                                        </p:tav>
                                      </p:tavLst>
                                    </p:anim>
                                  </p:childTnLst>
                                </p:cTn>
                              </p:par>
                              <p:par>
                                <p:cTn id="139" presetID="10" presetClass="entr" presetSubtype="0" fill="hold" grpId="0" nodeType="withEffect">
                                  <p:stCondLst>
                                    <p:cond delay="0"/>
                                  </p:stCondLst>
                                  <p:childTnLst>
                                    <p:set>
                                      <p:cBhvr>
                                        <p:cTn id="136" dur="1" fill="hold">
                                          <p:stCondLst>
                                            <p:cond delay="0"/>
                                          </p:stCondLst>
                                        </p:cTn>
                                        <p:tgtEl>
                                          <p:spTgt spid="10"/>
                                        </p:tgtEl>
                                        <p:attrNameLst>
                                          <p:attrName>style.visibility</p:attrName>
                                        </p:attrNameLst>
                                      </p:cBhvr>
                                      <p:to>
                                        <p:strVal val="visible"/>
                                      </p:to>
                                    </p:set>
                                    <p:animEffect transition="in" filter="fade">
                                      <p:cBhvr>
                                        <p:cTn id="137" dur="600"/>
                                        <p:tgtEl>
                                          <p:spTgt spid="10"/>
                                        </p:tgtEl>
                                      </p:cBhvr>
                                    </p:animEffect>
                                    <p:anim calcmode="lin" valueType="num">
                                      <p:cBhvr additive="base">
                                        <p:cTn id="138" dur="600" fill="hold"/>
                                        <p:tgtEl>
                                          <p:spTgt spid="10"/>
                                        </p:tgtEl>
                                        <p:attrNameLst>
                                          <p:attrName>ppt_y</p:attrName>
                                        </p:attrNameLst>
                                      </p:cBhvr>
                                      <p:tavLst>
                                        <p:tav tm="0">
                                          <p:val>
                                            <p:strVal val="#ppt_y+0.045"/>
                                          </p:val>
                                        </p:tav>
                                        <p:tav tm="100000">
                                          <p:val>
                                            <p:strVal val="#ppt_y"/>
                                          </p:val>
                                        </p:tav>
                                      </p:tavLst>
                                    </p:anim>
                                  </p:childTnLst>
                                </p:cTn>
                              </p:par>
                              <p:par>
                                <p:cTn id="143" presetID="10" presetClass="entr" presetSubtype="0" fill="hold" grpId="0" nodeType="withEffect">
                                  <p:stCondLst>
                                    <p:cond delay="0"/>
                                  </p:stCondLst>
                                  <p:childTnLst>
                                    <p:set>
                                      <p:cBhvr>
                                        <p:cTn id="140" dur="1" fill="hold">
                                          <p:stCondLst>
                                            <p:cond delay="0"/>
                                          </p:stCondLst>
                                        </p:cTn>
                                        <p:tgtEl>
                                          <p:spTgt spid="11"/>
                                        </p:tgtEl>
                                        <p:attrNameLst>
                                          <p:attrName>style.visibility</p:attrName>
                                        </p:attrNameLst>
                                      </p:cBhvr>
                                      <p:to>
                                        <p:strVal val="visible"/>
                                      </p:to>
                                    </p:set>
                                    <p:animEffect transition="in" filter="fade">
                                      <p:cBhvr>
                                        <p:cTn id="141" dur="600"/>
                                        <p:tgtEl>
                                          <p:spTgt spid="11"/>
                                        </p:tgtEl>
                                      </p:cBhvr>
                                    </p:animEffect>
                                    <p:anim calcmode="lin" valueType="num">
                                      <p:cBhvr additive="base">
                                        <p:cTn id="142" dur="600" fill="hold"/>
                                        <p:tgtEl>
                                          <p:spTgt spid="11"/>
                                        </p:tgtEl>
                                        <p:attrNameLst>
                                          <p:attrName>ppt_y</p:attrName>
                                        </p:attrNameLst>
                                      </p:cBhvr>
                                      <p:tavLst>
                                        <p:tav tm="0">
                                          <p:val>
                                            <p:strVal val="#ppt_y+0.045"/>
                                          </p:val>
                                        </p:tav>
                                        <p:tav tm="100000">
                                          <p:val>
                                            <p:strVal val="#ppt_y"/>
                                          </p:val>
                                        </p:tav>
                                      </p:tavLst>
                                    </p:anim>
                                  </p:childTnLst>
                                </p:cTn>
                              </p:par>
                              <p:par>
                                <p:cTn id="147" presetID="10" presetClass="entr" presetSubtype="0" fill="hold" grpId="0" nodeType="withEffect">
                                  <p:stCondLst>
                                    <p:cond delay="0"/>
                                  </p:stCondLst>
                                  <p:childTnLst>
                                    <p:set>
                                      <p:cBhvr>
                                        <p:cTn id="144" dur="1" fill="hold">
                                          <p:stCondLst>
                                            <p:cond delay="0"/>
                                          </p:stCondLst>
                                        </p:cTn>
                                        <p:tgtEl>
                                          <p:spTgt spid="12"/>
                                        </p:tgtEl>
                                        <p:attrNameLst>
                                          <p:attrName>style.visibility</p:attrName>
                                        </p:attrNameLst>
                                      </p:cBhvr>
                                      <p:to>
                                        <p:strVal val="visible"/>
                                      </p:to>
                                    </p:set>
                                    <p:animEffect transition="in" filter="fade">
                                      <p:cBhvr>
                                        <p:cTn id="145" dur="600"/>
                                        <p:tgtEl>
                                          <p:spTgt spid="12"/>
                                        </p:tgtEl>
                                      </p:cBhvr>
                                    </p:animEffect>
                                    <p:anim calcmode="lin" valueType="num">
                                      <p:cBhvr additive="base">
                                        <p:cTn id="146" dur="600" fill="hold"/>
                                        <p:tgtEl>
                                          <p:spTgt spid="12"/>
                                        </p:tgtEl>
                                        <p:attrNameLst>
                                          <p:attrName>ppt_y</p:attrName>
                                        </p:attrNameLst>
                                      </p:cBhvr>
                                      <p:tavLst>
                                        <p:tav tm="0">
                                          <p:val>
                                            <p:strVal val="#ppt_y+0.045"/>
                                          </p:val>
                                        </p:tav>
                                        <p:tav tm="100000">
                                          <p:val>
                                            <p:strVal val="#ppt_y"/>
                                          </p:val>
                                        </p:tav>
                                      </p:tavLst>
                                    </p:anim>
                                  </p:childTnLst>
                                </p:cTn>
                              </p:par>
                            </p:childTnLst>
                          </p:cTn>
                        </p:par>
                        <p:par>
                          <p:cTn id="165" fill="hold">
                            <p:stCondLst>
                              <p:cond delay="900"/>
                            </p:stCondLst>
                            <p:childTnLst>
                              <p:par>
                                <p:cTn id="152" presetID="10" presetClass="entr" presetSubtype="0" fill="hold" grpId="0" nodeType="withEffect">
                                  <p:stCondLst>
                                    <p:cond delay="0"/>
                                  </p:stCondLst>
                                  <p:childTnLst>
                                    <p:set>
                                      <p:cBhvr>
                                        <p:cTn id="149" dur="1" fill="hold">
                                          <p:stCondLst>
                                            <p:cond delay="0"/>
                                          </p:stCondLst>
                                        </p:cTn>
                                        <p:tgtEl>
                                          <p:spTgt spid="13"/>
                                        </p:tgtEl>
                                        <p:attrNameLst>
                                          <p:attrName>style.visibility</p:attrName>
                                        </p:attrNameLst>
                                      </p:cBhvr>
                                      <p:to>
                                        <p:strVal val="visible"/>
                                      </p:to>
                                    </p:set>
                                    <p:animEffect transition="in" filter="fade">
                                      <p:cBhvr>
                                        <p:cTn id="150" dur="600"/>
                                        <p:tgtEl>
                                          <p:spTgt spid="13"/>
                                        </p:tgtEl>
                                      </p:cBhvr>
                                    </p:animEffect>
                                    <p:anim calcmode="lin" valueType="num">
                                      <p:cBhvr additive="base">
                                        <p:cTn id="151" dur="600" fill="hold"/>
                                        <p:tgtEl>
                                          <p:spTgt spid="13"/>
                                        </p:tgtEl>
                                        <p:attrNameLst>
                                          <p:attrName>ppt_y</p:attrName>
                                        </p:attrNameLst>
                                      </p:cBhvr>
                                      <p:tavLst>
                                        <p:tav tm="0">
                                          <p:val>
                                            <p:strVal val="#ppt_y+0.045"/>
                                          </p:val>
                                        </p:tav>
                                        <p:tav tm="100000">
                                          <p:val>
                                            <p:strVal val="#ppt_y"/>
                                          </p:val>
                                        </p:tav>
                                      </p:tavLst>
                                    </p:anim>
                                  </p:childTnLst>
                                </p:cTn>
                              </p:par>
                              <p:par>
                                <p:cTn id="156" presetID="10" presetClass="entr" presetSubtype="0" fill="hold" grpId="0" nodeType="withEffect">
                                  <p:stCondLst>
                                    <p:cond delay="0"/>
                                  </p:stCondLst>
                                  <p:childTnLst>
                                    <p:set>
                                      <p:cBhvr>
                                        <p:cTn id="153" dur="1" fill="hold">
                                          <p:stCondLst>
                                            <p:cond delay="0"/>
                                          </p:stCondLst>
                                        </p:cTn>
                                        <p:tgtEl>
                                          <p:spTgt spid="14"/>
                                        </p:tgtEl>
                                        <p:attrNameLst>
                                          <p:attrName>style.visibility</p:attrName>
                                        </p:attrNameLst>
                                      </p:cBhvr>
                                      <p:to>
                                        <p:strVal val="visible"/>
                                      </p:to>
                                    </p:set>
                                    <p:animEffect transition="in" filter="fade">
                                      <p:cBhvr>
                                        <p:cTn id="154" dur="600"/>
                                        <p:tgtEl>
                                          <p:spTgt spid="14"/>
                                        </p:tgtEl>
                                      </p:cBhvr>
                                    </p:animEffect>
                                    <p:anim calcmode="lin" valueType="num">
                                      <p:cBhvr additive="base">
                                        <p:cTn id="155" dur="600" fill="hold"/>
                                        <p:tgtEl>
                                          <p:spTgt spid="14"/>
                                        </p:tgtEl>
                                        <p:attrNameLst>
                                          <p:attrName>ppt_y</p:attrName>
                                        </p:attrNameLst>
                                      </p:cBhvr>
                                      <p:tavLst>
                                        <p:tav tm="0">
                                          <p:val>
                                            <p:strVal val="#ppt_y+0.045"/>
                                          </p:val>
                                        </p:tav>
                                        <p:tav tm="100000">
                                          <p:val>
                                            <p:strVal val="#ppt_y"/>
                                          </p:val>
                                        </p:tav>
                                      </p:tavLst>
                                    </p:anim>
                                  </p:childTnLst>
                                </p:cTn>
                              </p:par>
                              <p:par>
                                <p:cTn id="160" presetID="10" presetClass="entr" presetSubtype="0" fill="hold" grpId="0" nodeType="withEffect">
                                  <p:stCondLst>
                                    <p:cond delay="0"/>
                                  </p:stCondLst>
                                  <p:childTnLst>
                                    <p:set>
                                      <p:cBhvr>
                                        <p:cTn id="157" dur="1" fill="hold">
                                          <p:stCondLst>
                                            <p:cond delay="0"/>
                                          </p:stCondLst>
                                        </p:cTn>
                                        <p:tgtEl>
                                          <p:spTgt spid="15"/>
                                        </p:tgtEl>
                                        <p:attrNameLst>
                                          <p:attrName>style.visibility</p:attrName>
                                        </p:attrNameLst>
                                      </p:cBhvr>
                                      <p:to>
                                        <p:strVal val="visible"/>
                                      </p:to>
                                    </p:set>
                                    <p:animEffect transition="in" filter="fade">
                                      <p:cBhvr>
                                        <p:cTn id="158" dur="600"/>
                                        <p:tgtEl>
                                          <p:spTgt spid="15"/>
                                        </p:tgtEl>
                                      </p:cBhvr>
                                    </p:animEffect>
                                    <p:anim calcmode="lin" valueType="num">
                                      <p:cBhvr additive="base">
                                        <p:cTn id="159" dur="600" fill="hold"/>
                                        <p:tgtEl>
                                          <p:spTgt spid="15"/>
                                        </p:tgtEl>
                                        <p:attrNameLst>
                                          <p:attrName>ppt_y</p:attrName>
                                        </p:attrNameLst>
                                      </p:cBhvr>
                                      <p:tavLst>
                                        <p:tav tm="0">
                                          <p:val>
                                            <p:strVal val="#ppt_y+0.045"/>
                                          </p:val>
                                        </p:tav>
                                        <p:tav tm="100000">
                                          <p:val>
                                            <p:strVal val="#ppt_y"/>
                                          </p:val>
                                        </p:tav>
                                      </p:tavLst>
                                    </p:anim>
                                  </p:childTnLst>
                                </p:cTn>
                              </p:par>
                              <p:par>
                                <p:cTn id="164" presetID="10" presetClass="entr" presetSubtype="0" fill="hold" grpId="0" nodeType="withEffect">
                                  <p:stCondLst>
                                    <p:cond delay="0"/>
                                  </p:stCondLst>
                                  <p:childTnLst>
                                    <p:set>
                                      <p:cBhvr>
                                        <p:cTn id="161" dur="1" fill="hold">
                                          <p:stCondLst>
                                            <p:cond delay="0"/>
                                          </p:stCondLst>
                                        </p:cTn>
                                        <p:tgtEl>
                                          <p:spTgt spid="16"/>
                                        </p:tgtEl>
                                        <p:attrNameLst>
                                          <p:attrName>style.visibility</p:attrName>
                                        </p:attrNameLst>
                                      </p:cBhvr>
                                      <p:to>
                                        <p:strVal val="visible"/>
                                      </p:to>
                                    </p:set>
                                    <p:animEffect transition="in" filter="fade">
                                      <p:cBhvr>
                                        <p:cTn id="162" dur="600"/>
                                        <p:tgtEl>
                                          <p:spTgt spid="16"/>
                                        </p:tgtEl>
                                      </p:cBhvr>
                                    </p:animEffect>
                                    <p:anim calcmode="lin" valueType="num">
                                      <p:cBhvr additive="base">
                                        <p:cTn id="163" dur="600" fill="hold"/>
                                        <p:tgtEl>
                                          <p:spTgt spid="16"/>
                                        </p:tgtEl>
                                        <p:attrNameLst>
                                          <p:attrName>ppt_y</p:attrName>
                                        </p:attrNameLst>
                                      </p:cBhvr>
                                      <p:tavLst>
                                        <p:tav tm="0">
                                          <p:val>
                                            <p:strVal val="#ppt_y+0.045"/>
                                          </p:val>
                                        </p:tav>
                                        <p:tav tm="100000">
                                          <p:val>
                                            <p:strVal val="#ppt_y"/>
                                          </p:val>
                                        </p:tav>
                                      </p:tavLst>
                                    </p:anim>
                                  </p:childTnLst>
                                </p:cTn>
                              </p:par>
                            </p:childTnLst>
                          </p:cTn>
                        </p:par>
                        <p:par>
                          <p:cTn id="172" fill="hold">
                            <p:stCondLst>
                              <p:cond delay="1080"/>
                            </p:stCondLst>
                            <p:childTnLst>
                              <p:par>
                                <p:cTn id="168" presetID="10" presetClass="entr" presetSubtype="0" fill="hold" grpId="0" nodeType="withEffect">
                                  <p:stCondLst>
                                    <p:cond delay="0"/>
                                  </p:stCondLst>
                                  <p:childTnLst>
                                    <p:set>
                                      <p:cBhvr>
                                        <p:cTn id="166" dur="1" fill="hold">
                                          <p:stCondLst>
                                            <p:cond delay="0"/>
                                          </p:stCondLst>
                                        </p:cTn>
                                        <p:tgtEl>
                                          <p:spTgt spid="17"/>
                                        </p:tgtEl>
                                        <p:attrNameLst>
                                          <p:attrName>style.visibility</p:attrName>
                                        </p:attrNameLst>
                                      </p:cBhvr>
                                      <p:to>
                                        <p:strVal val="visible"/>
                                      </p:to>
                                    </p:set>
                                    <p:animEffect transition="in" filter="fade">
                                      <p:cBhvr>
                                        <p:cTn id="167" dur="520"/>
                                        <p:tgtEl>
                                          <p:spTgt spid="17"/>
                                        </p:tgtEl>
                                      </p:cBhvr>
                                    </p:animEffect>
                                  </p:childTnLst>
                                </p:cTn>
                              </p:par>
                              <p:par>
                                <p:cTn id="171" presetID="10" presetClass="entr" presetSubtype="0" fill="hold" grpId="0" nodeType="withEffect">
                                  <p:stCondLst>
                                    <p:cond delay="0"/>
                                  </p:stCondLst>
                                  <p:childTnLst>
                                    <p:set>
                                      <p:cBhvr>
                                        <p:cTn id="169" dur="1" fill="hold">
                                          <p:stCondLst>
                                            <p:cond delay="0"/>
                                          </p:stCondLst>
                                        </p:cTn>
                                        <p:tgtEl>
                                          <p:spTgt spid="18"/>
                                        </p:tgtEl>
                                        <p:attrNameLst>
                                          <p:attrName>style.visibility</p:attrName>
                                        </p:attrNameLst>
                                      </p:cBhvr>
                                      <p:to>
                                        <p:strVal val="visible"/>
                                      </p:to>
                                    </p:set>
                                    <p:animEffect transition="in" filter="fade">
                                      <p:cBhvr>
                                        <p:cTn id="170" dur="520"/>
                                        <p:tgtEl>
                                          <p:spTgt spid="18"/>
                                        </p:tgtEl>
                                      </p:cBhvr>
                                    </p:animEffect>
                                  </p:childTnLst>
                                </p:cTn>
                              </p:par>
                            </p:childTnLst>
                          </p:cTn>
                        </p:par>
                        <p:par>
                          <p:cTn id="179" fill="hold">
                            <p:stCondLst>
                              <p:cond delay="1260"/>
                            </p:stCondLst>
                            <p:childTnLst>
                              <p:par>
                                <p:cTn id="175" presetID="10" presetClass="entr" presetSubtype="0" fill="hold" grpId="0" nodeType="withEffect">
                                  <p:stCondLst>
                                    <p:cond delay="0"/>
                                  </p:stCondLst>
                                  <p:childTnLst>
                                    <p:set>
                                      <p:cBhvr>
                                        <p:cTn id="173" dur="1" fill="hold">
                                          <p:stCondLst>
                                            <p:cond delay="0"/>
                                          </p:stCondLst>
                                        </p:cTn>
                                        <p:tgtEl>
                                          <p:spTgt spid="19"/>
                                        </p:tgtEl>
                                        <p:attrNameLst>
                                          <p:attrName>style.visibility</p:attrName>
                                        </p:attrNameLst>
                                      </p:cBhvr>
                                      <p:to>
                                        <p:strVal val="visible"/>
                                      </p:to>
                                    </p:set>
                                    <p:animEffect transition="in" filter="fade">
                                      <p:cBhvr>
                                        <p:cTn id="174" dur="520"/>
                                        <p:tgtEl>
                                          <p:spTgt spid="19"/>
                                        </p:tgtEl>
                                      </p:cBhvr>
                                    </p:animEffect>
                                  </p:childTnLst>
                                </p:cTn>
                              </p:par>
                              <p:par>
                                <p:cTn id="178" presetID="10" presetClass="entr" presetSubtype="0" fill="hold" grpId="0" nodeType="withEffect">
                                  <p:stCondLst>
                                    <p:cond delay="0"/>
                                  </p:stCondLst>
                                  <p:childTnLst>
                                    <p:set>
                                      <p:cBhvr>
                                        <p:cTn id="176" dur="1" fill="hold">
                                          <p:stCondLst>
                                            <p:cond delay="0"/>
                                          </p:stCondLst>
                                        </p:cTn>
                                        <p:tgtEl>
                                          <p:spTgt spid="20"/>
                                        </p:tgtEl>
                                        <p:attrNameLst>
                                          <p:attrName>style.visibility</p:attrName>
                                        </p:attrNameLst>
                                      </p:cBhvr>
                                      <p:to>
                                        <p:strVal val="visible"/>
                                      </p:to>
                                    </p:set>
                                    <p:animEffect transition="in" filter="fade">
                                      <p:cBhvr>
                                        <p:cTn id="177" dur="52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512064"/>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COMMUNICATION</a:t>
            </a:r>
            <a:endParaRPr lang="en-US" sz="1100" dirty="0"/>
          </a:p>
        </p:txBody>
      </p:sp>
      <p:sp>
        <p:nvSpPr>
          <p:cNvPr id="3" name="anim02u"/>
          <p:cNvSpPr txBox="1"/>
          <p:nvPr/>
        </p:nvSpPr>
        <p:spPr>
          <a:xfrm>
            <a:off x="566928" y="841248"/>
            <a:ext cx="8229600" cy="548640"/>
          </a:xfrm>
          <a:prstGeom prst="rect">
            <a:avLst/>
          </a:prstGeom>
          <a:noFill/>
          <a:ln/>
        </p:spPr>
        <p:txBody>
          <a:bodyPr wrap="square" lIns="0" tIns="0" rIns="0" bIns="0" rtlCol="0" anchor="t"/>
          <a:lstStyle/>
          <a:p>
            <a:pPr indent="0" marL="0">
              <a:lnSpc>
                <a:spcPct val="108000"/>
              </a:lnSpc>
              <a:buNone/>
            </a:pPr>
            <a:r>
              <a:rPr lang="en-US" sz="3200" b="1" dirty="0">
                <a:solidFill>
                  <a:srgbClr val="1B1140"/>
                </a:solidFill>
                <a:latin typeface="Arial" pitchFamily="34" charset="0"/>
                <a:ea typeface="Arial" pitchFamily="34" charset="-122"/>
                <a:cs typeface="Arial" pitchFamily="34" charset="-120"/>
              </a:rPr>
              <a:t>The conversation lives inside the ERP.</a:t>
            </a:r>
            <a:endParaRPr lang="en-US" sz="3200" dirty="0"/>
          </a:p>
        </p:txBody>
      </p:sp>
      <p:sp>
        <p:nvSpPr>
          <p:cNvPr id="4" name="anim03f"/>
          <p:cNvSpPr txBox="1"/>
          <p:nvPr/>
        </p:nvSpPr>
        <p:spPr>
          <a:xfrm>
            <a:off x="566928" y="1481328"/>
            <a:ext cx="8595360" cy="365760"/>
          </a:xfrm>
          <a:prstGeom prst="rect">
            <a:avLst/>
          </a:prstGeom>
          <a:noFill/>
          <a:ln/>
        </p:spPr>
        <p:txBody>
          <a:bodyPr wrap="square" lIns="0" tIns="0" rIns="0" bIns="0" rtlCol="0" anchor="t"/>
          <a:lstStyle/>
          <a:p>
            <a:pPr indent="0" marL="0">
              <a:lnSpc>
                <a:spcPct val="124000"/>
              </a:lnSpc>
              <a:buNone/>
            </a:pPr>
            <a:r>
              <a:rPr lang="en-US" sz="1250" dirty="0">
                <a:solidFill>
                  <a:srgbClr val="4E476E"/>
                </a:solidFill>
                <a:latin typeface="Calibri" pitchFamily="34" charset="0"/>
                <a:ea typeface="Calibri" pitchFamily="34" charset="-122"/>
                <a:cs typeface="Calibri" pitchFamily="34" charset="-120"/>
              </a:rPr>
              <a:t>No side channel, no lost approval, no screenshot forwarded to a personal number.</a:t>
            </a:r>
            <a:endParaRPr lang="en-US" sz="1250" dirty="0"/>
          </a:p>
        </p:txBody>
      </p:sp>
      <p:pic>
        <p:nvPicPr>
          <p:cNvPr id="5" name="anim04u" descr="/home/claude/assets/pane_mail.png">    </p:cNvPr>
          <p:cNvPicPr>
            <a:picLocks noChangeAspect="1"/>
          </p:cNvPicPr>
          <p:nvPr/>
        </p:nvPicPr>
        <p:blipFill>
          <a:blip r:embed="rId2"/>
          <a:stretch>
            <a:fillRect/>
          </a:stretch>
        </p:blipFill>
        <p:spPr>
          <a:xfrm>
            <a:off x="566928" y="2011680"/>
            <a:ext cx="3547872" cy="2183587"/>
          </a:xfrm>
          <a:prstGeom prst="rect">
            <a:avLst/>
          </a:prstGeom>
          <a:effectLst>
            <a:outerShdw sx="100000" sy="100000" kx="0" ky="0" algn="bl" rotWithShape="0" blurRad="355600" dist="114300" dir="5400000">
              <a:srgbClr val="2A1B54">
                <a:alpha val="22000"/>
              </a:srgbClr>
            </a:outerShdw>
          </a:effectLst>
        </p:spPr>
      </p:pic>
      <p:sp>
        <p:nvSpPr>
          <p:cNvPr id="6" name="anim04u"/>
          <p:cNvSpPr/>
          <p:nvPr/>
        </p:nvSpPr>
        <p:spPr>
          <a:xfrm>
            <a:off x="566928" y="4480560"/>
            <a:ext cx="384048" cy="384048"/>
          </a:xfrm>
          <a:prstGeom prst="roundRect">
            <a:avLst>
              <a:gd name="adj" fmla="val 30000"/>
            </a:avLst>
          </a:prstGeom>
          <a:solidFill>
            <a:srgbClr val="5B21B6"/>
          </a:solidFill>
          <a:ln/>
          <a:effectLst>
            <a:outerShdw sx="100000" sy="100000" kx="0" ky="0" algn="bl" rotWithShape="0" blurRad="152400" dist="38100" dir="5400000">
              <a:srgbClr val="5B21B6">
                <a:alpha val="22000"/>
              </a:srgbClr>
            </a:outerShdw>
          </a:effectLst>
        </p:spPr>
      </p:sp>
      <p:pic>
        <p:nvPicPr>
          <p:cNvPr id="7" name="anim04u" descr="/home/claude/assets/icons/Mail_w.png">    </p:cNvPr>
          <p:cNvPicPr>
            <a:picLocks noChangeAspect="1"/>
          </p:cNvPicPr>
          <p:nvPr/>
        </p:nvPicPr>
        <p:blipFill>
          <a:blip r:embed="rId3"/>
          <a:stretch>
            <a:fillRect/>
          </a:stretch>
        </p:blipFill>
        <p:spPr>
          <a:xfrm>
            <a:off x="659100" y="4572732"/>
            <a:ext cx="199705" cy="199705"/>
          </a:xfrm>
          <a:prstGeom prst="rect">
            <a:avLst/>
          </a:prstGeom>
        </p:spPr>
      </p:pic>
      <p:sp>
        <p:nvSpPr>
          <p:cNvPr id="8" name="anim04u"/>
          <p:cNvSpPr txBox="1"/>
          <p:nvPr/>
        </p:nvSpPr>
        <p:spPr>
          <a:xfrm>
            <a:off x="1060704" y="4507992"/>
            <a:ext cx="3054096" cy="274320"/>
          </a:xfrm>
          <a:prstGeom prst="rect">
            <a:avLst/>
          </a:prstGeom>
          <a:noFill/>
          <a:ln/>
        </p:spPr>
        <p:txBody>
          <a:bodyPr wrap="square" lIns="0" tIns="0" rIns="0" bIns="0" rtlCol="0" anchor="ctr"/>
          <a:lstStyle/>
          <a:p>
            <a:pPr indent="0" marL="0">
              <a:buNone/>
            </a:pPr>
            <a:r>
              <a:rPr lang="en-US" sz="1350" b="1" dirty="0">
                <a:solidFill>
                  <a:srgbClr val="1B1140"/>
                </a:solidFill>
                <a:latin typeface="Arial" pitchFamily="34" charset="0"/>
                <a:ea typeface="Arial" pitchFamily="34" charset="-122"/>
                <a:cs typeface="Arial" pitchFamily="34" charset="-120"/>
              </a:rPr>
              <a:t>Campus mail</a:t>
            </a:r>
            <a:endParaRPr lang="en-US" sz="1350" dirty="0"/>
          </a:p>
        </p:txBody>
      </p:sp>
      <p:sp>
        <p:nvSpPr>
          <p:cNvPr id="9" name="anim04u"/>
          <p:cNvSpPr txBox="1"/>
          <p:nvPr/>
        </p:nvSpPr>
        <p:spPr>
          <a:xfrm>
            <a:off x="566928" y="5029200"/>
            <a:ext cx="3547872" cy="82296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Threaded inbox with priority labels, folders and starred items — plus Google Mail connect for external accounts.</a:t>
            </a:r>
            <a:endParaRPr lang="en-US" sz="1100" dirty="0"/>
          </a:p>
        </p:txBody>
      </p:sp>
      <p:pic>
        <p:nvPicPr>
          <p:cNvPr id="10" name="anim05u" descr="/home/claude/assets/pane_chat.png">    </p:cNvPr>
          <p:cNvPicPr>
            <a:picLocks noChangeAspect="1"/>
          </p:cNvPicPr>
          <p:nvPr/>
        </p:nvPicPr>
        <p:blipFill>
          <a:blip r:embed="rId4"/>
          <a:stretch>
            <a:fillRect/>
          </a:stretch>
        </p:blipFill>
        <p:spPr>
          <a:xfrm>
            <a:off x="4315968" y="2011680"/>
            <a:ext cx="3547872" cy="2183587"/>
          </a:xfrm>
          <a:prstGeom prst="rect">
            <a:avLst/>
          </a:prstGeom>
          <a:effectLst>
            <a:outerShdw sx="100000" sy="100000" kx="0" ky="0" algn="bl" rotWithShape="0" blurRad="355600" dist="114300" dir="5400000">
              <a:srgbClr val="2A1B54">
                <a:alpha val="22000"/>
              </a:srgbClr>
            </a:outerShdw>
          </a:effectLst>
        </p:spPr>
      </p:pic>
      <p:sp>
        <p:nvSpPr>
          <p:cNvPr id="11" name="anim05u"/>
          <p:cNvSpPr/>
          <p:nvPr/>
        </p:nvSpPr>
        <p:spPr>
          <a:xfrm>
            <a:off x="4315968" y="4480560"/>
            <a:ext cx="384048" cy="384048"/>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12" name="anim05u" descr="/home/claude/assets/icons/MessageSquare_w.png">    </p:cNvPr>
          <p:cNvPicPr>
            <a:picLocks noChangeAspect="1"/>
          </p:cNvPicPr>
          <p:nvPr/>
        </p:nvPicPr>
        <p:blipFill>
          <a:blip r:embed="rId5"/>
          <a:stretch>
            <a:fillRect/>
          </a:stretch>
        </p:blipFill>
        <p:spPr>
          <a:xfrm>
            <a:off x="4408140" y="4572732"/>
            <a:ext cx="199705" cy="199705"/>
          </a:xfrm>
          <a:prstGeom prst="rect">
            <a:avLst/>
          </a:prstGeom>
        </p:spPr>
      </p:pic>
      <p:sp>
        <p:nvSpPr>
          <p:cNvPr id="13" name="anim05u"/>
          <p:cNvSpPr txBox="1"/>
          <p:nvPr/>
        </p:nvSpPr>
        <p:spPr>
          <a:xfrm>
            <a:off x="4809744" y="4507992"/>
            <a:ext cx="3054096" cy="274320"/>
          </a:xfrm>
          <a:prstGeom prst="rect">
            <a:avLst/>
          </a:prstGeom>
          <a:noFill/>
          <a:ln/>
        </p:spPr>
        <p:txBody>
          <a:bodyPr wrap="square" lIns="0" tIns="0" rIns="0" bIns="0" rtlCol="0" anchor="ctr"/>
          <a:lstStyle/>
          <a:p>
            <a:pPr indent="0" marL="0">
              <a:buNone/>
            </a:pPr>
            <a:r>
              <a:rPr lang="en-US" sz="1350" b="1" dirty="0">
                <a:solidFill>
                  <a:srgbClr val="1B1140"/>
                </a:solidFill>
                <a:latin typeface="Arial" pitchFamily="34" charset="0"/>
                <a:ea typeface="Arial" pitchFamily="34" charset="-122"/>
                <a:cs typeface="Arial" pitchFamily="34" charset="-120"/>
              </a:rPr>
              <a:t>Direct chat</a:t>
            </a:r>
            <a:endParaRPr lang="en-US" sz="1350" dirty="0"/>
          </a:p>
        </p:txBody>
      </p:sp>
      <p:sp>
        <p:nvSpPr>
          <p:cNvPr id="14" name="anim05u"/>
          <p:cNvSpPr txBox="1"/>
          <p:nvPr/>
        </p:nvSpPr>
        <p:spPr>
          <a:xfrm>
            <a:off x="4315968" y="5029200"/>
            <a:ext cx="3547872" cy="82296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Any two people in the directory, on the same screen they already work in. No external app to police.</a:t>
            </a:r>
            <a:endParaRPr lang="en-US" sz="1100" dirty="0"/>
          </a:p>
        </p:txBody>
      </p:sp>
      <p:pic>
        <p:nvPicPr>
          <p:cNvPr id="15" name="anim06u" descr="/home/claude/assets/pane_notify.png">    </p:cNvPr>
          <p:cNvPicPr>
            <a:picLocks noChangeAspect="1"/>
          </p:cNvPicPr>
          <p:nvPr/>
        </p:nvPicPr>
        <p:blipFill>
          <a:blip r:embed="rId6"/>
          <a:stretch>
            <a:fillRect/>
          </a:stretch>
        </p:blipFill>
        <p:spPr>
          <a:xfrm>
            <a:off x="8065008" y="2011680"/>
            <a:ext cx="3547872" cy="2183587"/>
          </a:xfrm>
          <a:prstGeom prst="rect">
            <a:avLst/>
          </a:prstGeom>
          <a:effectLst>
            <a:outerShdw sx="100000" sy="100000" kx="0" ky="0" algn="bl" rotWithShape="0" blurRad="355600" dist="114300" dir="5400000">
              <a:srgbClr val="2A1B54">
                <a:alpha val="22000"/>
              </a:srgbClr>
            </a:outerShdw>
          </a:effectLst>
        </p:spPr>
      </p:pic>
      <p:sp>
        <p:nvSpPr>
          <p:cNvPr id="16" name="anim06u"/>
          <p:cNvSpPr/>
          <p:nvPr/>
        </p:nvSpPr>
        <p:spPr>
          <a:xfrm>
            <a:off x="8065008" y="4480560"/>
            <a:ext cx="384048" cy="384048"/>
          </a:xfrm>
          <a:prstGeom prst="roundRect">
            <a:avLst>
              <a:gd name="adj" fmla="val 30000"/>
            </a:avLst>
          </a:prstGeom>
          <a:solidFill>
            <a:srgbClr val="0E9F6E"/>
          </a:solidFill>
          <a:ln/>
          <a:effectLst>
            <a:outerShdw sx="100000" sy="100000" kx="0" ky="0" algn="bl" rotWithShape="0" blurRad="152400" dist="38100" dir="5400000">
              <a:srgbClr val="0E9F6E">
                <a:alpha val="22000"/>
              </a:srgbClr>
            </a:outerShdw>
          </a:effectLst>
        </p:spPr>
      </p:sp>
      <p:pic>
        <p:nvPicPr>
          <p:cNvPr id="17" name="anim06u" descr="/home/claude/assets/icons/Bell_w.png">    </p:cNvPr>
          <p:cNvPicPr>
            <a:picLocks noChangeAspect="1"/>
          </p:cNvPicPr>
          <p:nvPr/>
        </p:nvPicPr>
        <p:blipFill>
          <a:blip r:embed="rId7"/>
          <a:stretch>
            <a:fillRect/>
          </a:stretch>
        </p:blipFill>
        <p:spPr>
          <a:xfrm>
            <a:off x="8157180" y="4572732"/>
            <a:ext cx="199705" cy="199705"/>
          </a:xfrm>
          <a:prstGeom prst="rect">
            <a:avLst/>
          </a:prstGeom>
        </p:spPr>
      </p:pic>
      <p:sp>
        <p:nvSpPr>
          <p:cNvPr id="18" name="anim06u"/>
          <p:cNvSpPr txBox="1"/>
          <p:nvPr/>
        </p:nvSpPr>
        <p:spPr>
          <a:xfrm>
            <a:off x="8558784" y="4507992"/>
            <a:ext cx="3054096" cy="274320"/>
          </a:xfrm>
          <a:prstGeom prst="rect">
            <a:avLst/>
          </a:prstGeom>
          <a:noFill/>
          <a:ln/>
        </p:spPr>
        <p:txBody>
          <a:bodyPr wrap="square" lIns="0" tIns="0" rIns="0" bIns="0" rtlCol="0" anchor="ctr"/>
          <a:lstStyle/>
          <a:p>
            <a:pPr indent="0" marL="0">
              <a:buNone/>
            </a:pPr>
            <a:r>
              <a:rPr lang="en-US" sz="1350" b="1" dirty="0">
                <a:solidFill>
                  <a:srgbClr val="1B1140"/>
                </a:solidFill>
                <a:latin typeface="Arial" pitchFamily="34" charset="0"/>
                <a:ea typeface="Arial" pitchFamily="34" charset="-122"/>
                <a:cs typeface="Arial" pitchFamily="34" charset="-120"/>
              </a:rPr>
              <a:t>Notifications</a:t>
            </a:r>
            <a:endParaRPr lang="en-US" sz="1350" dirty="0"/>
          </a:p>
        </p:txBody>
      </p:sp>
      <p:sp>
        <p:nvSpPr>
          <p:cNvPr id="19" name="anim06u"/>
          <p:cNvSpPr txBox="1"/>
          <p:nvPr/>
        </p:nvSpPr>
        <p:spPr>
          <a:xfrm>
            <a:off x="8065008" y="5029200"/>
            <a:ext cx="3547872" cy="82296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Club event decisions, OD and leave requests, system alerts — each one actionable, each one logged.</a:t>
            </a:r>
            <a:endParaRPr lang="en-US" sz="1100" dirty="0"/>
          </a:p>
        </p:txBody>
      </p:sp>
      <p:sp>
        <p:nvSpPr>
          <p:cNvPr id="20" name="Text 12"/>
          <p:cNvSpPr txBox="1"/>
          <p:nvPr/>
        </p:nvSpPr>
        <p:spPr>
          <a:xfrm>
            <a:off x="566928" y="6053328"/>
            <a:ext cx="10607040" cy="274320"/>
          </a:xfrm>
          <a:prstGeom prst="rect">
            <a:avLst/>
          </a:prstGeom>
          <a:noFill/>
          <a:ln/>
        </p:spPr>
        <p:txBody>
          <a:bodyPr wrap="square" lIns="0" tIns="0" rIns="0" bIns="0" rtlCol="0" anchor="ctr"/>
          <a:lstStyle/>
          <a:p>
            <a:pPr indent="0" marL="0">
              <a:buNone/>
            </a:pPr>
            <a:r>
              <a:rPr lang="en-US" sz="950" i="1" dirty="0">
                <a:solidFill>
                  <a:srgbClr val="7B7398"/>
                </a:solidFill>
                <a:latin typeface="Calibri" pitchFamily="34" charset="0"/>
                <a:ea typeface="Calibri" pitchFamily="34" charset="-122"/>
                <a:cs typeface="Calibri" pitchFamily="34" charset="-120"/>
              </a:rPr>
              <a:t>Announcements broadcast to a role, a department or the whole campus from the same module.</a:t>
            </a:r>
            <a:endParaRPr lang="en-US" sz="950" dirty="0"/>
          </a:p>
        </p:txBody>
      </p:sp>
      <p:pic>
        <p:nvPicPr>
          <p:cNvPr id="21" name="Image 6" descr="/home/claude/assets/brand_mark_sm.png">    </p:cNvPr>
          <p:cNvPicPr>
            <a:picLocks noChangeAspect="1"/>
          </p:cNvPicPr>
          <p:nvPr/>
        </p:nvPicPr>
        <p:blipFill>
          <a:blip r:embed="rId8"/>
          <a:stretch>
            <a:fillRect/>
          </a:stretch>
        </p:blipFill>
        <p:spPr>
          <a:xfrm>
            <a:off x="11277295" y="6446520"/>
            <a:ext cx="210312" cy="243230"/>
          </a:xfrm>
          <a:prstGeom prst="rect">
            <a:avLst/>
          </a:prstGeom>
        </p:spPr>
      </p:pic>
      <p:sp>
        <p:nvSpPr>
          <p:cNvPr id="22" name="Text 13"/>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19</a:t>
            </a:r>
            <a:endParaRPr lang="en-US" sz="1000" dirty="0"/>
          </a:p>
        </p:txBody>
      </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13" fill="hold">
                            <p:stCondLst>
                              <p:cond delay="360"/>
                            </p:stCondLst>
                            <p:childTnLst>
                              <p:par>
                                <p:cTn id="112"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520"/>
                                        <p:tgtEl>
                                          <p:spTgt spid="4"/>
                                        </p:tgtEl>
                                      </p:cBhvr>
                                    </p:animEffect>
                                  </p:childTnLst>
                                </p:cTn>
                              </p:par>
                            </p:childTnLst>
                          </p:cTn>
                        </p:par>
                        <p:par>
                          <p:cTn id="134" fill="hold">
                            <p:stCondLst>
                              <p:cond delay="540"/>
                            </p:stCondLst>
                            <p:childTnLst>
                              <p:par>
                                <p:cTn id="117" presetID="10" presetClass="entr" presetSubtype="0" fill="hold" grpId="0" nodeType="withEffect">
                                  <p:stCondLst>
                                    <p:cond delay="0"/>
                                  </p:stCondLst>
                                  <p:childTnLst>
                                    <p:set>
                                      <p:cBhvr>
                                        <p:cTn id="114" dur="1" fill="hold">
                                          <p:stCondLst>
                                            <p:cond delay="0"/>
                                          </p:stCondLst>
                                        </p:cTn>
                                        <p:tgtEl>
                                          <p:spTgt spid="5"/>
                                        </p:tgtEl>
                                        <p:attrNameLst>
                                          <p:attrName>style.visibility</p:attrName>
                                        </p:attrNameLst>
                                      </p:cBhvr>
                                      <p:to>
                                        <p:strVal val="visible"/>
                                      </p:to>
                                    </p:set>
                                    <p:animEffect transition="in" filter="fade">
                                      <p:cBhvr>
                                        <p:cTn id="115" dur="600"/>
                                        <p:tgtEl>
                                          <p:spTgt spid="5"/>
                                        </p:tgtEl>
                                      </p:cBhvr>
                                    </p:animEffect>
                                    <p:anim calcmode="lin" valueType="num">
                                      <p:cBhvr additive="base">
                                        <p:cTn id="116" dur="600" fill="hold"/>
                                        <p:tgtEl>
                                          <p:spTgt spid="5"/>
                                        </p:tgtEl>
                                        <p:attrNameLst>
                                          <p:attrName>ppt_y</p:attrName>
                                        </p:attrNameLst>
                                      </p:cBhvr>
                                      <p:tavLst>
                                        <p:tav tm="0">
                                          <p:val>
                                            <p:strVal val="#ppt_y+0.045"/>
                                          </p:val>
                                        </p:tav>
                                        <p:tav tm="100000">
                                          <p:val>
                                            <p:strVal val="#ppt_y"/>
                                          </p:val>
                                        </p:tav>
                                      </p:tavLst>
                                    </p:anim>
                                  </p:childTnLst>
                                </p:cTn>
                              </p:par>
                              <p:par>
                                <p:cTn id="121" presetID="10" presetClass="entr" presetSubtype="0" fill="hold" grpId="0" nodeType="withEffect">
                                  <p:stCondLst>
                                    <p:cond delay="0"/>
                                  </p:stCondLst>
                                  <p:childTnLst>
                                    <p:set>
                                      <p:cBhvr>
                                        <p:cTn id="118" dur="1" fill="hold">
                                          <p:stCondLst>
                                            <p:cond delay="0"/>
                                          </p:stCondLst>
                                        </p:cTn>
                                        <p:tgtEl>
                                          <p:spTgt spid="6"/>
                                        </p:tgtEl>
                                        <p:attrNameLst>
                                          <p:attrName>style.visibility</p:attrName>
                                        </p:attrNameLst>
                                      </p:cBhvr>
                                      <p:to>
                                        <p:strVal val="visible"/>
                                      </p:to>
                                    </p:set>
                                    <p:animEffect transition="in" filter="fade">
                                      <p:cBhvr>
                                        <p:cTn id="119" dur="600"/>
                                        <p:tgtEl>
                                          <p:spTgt spid="6"/>
                                        </p:tgtEl>
                                      </p:cBhvr>
                                    </p:animEffect>
                                    <p:anim calcmode="lin" valueType="num">
                                      <p:cBhvr additive="base">
                                        <p:cTn id="120" dur="600" fill="hold"/>
                                        <p:tgtEl>
                                          <p:spTgt spid="6"/>
                                        </p:tgtEl>
                                        <p:attrNameLst>
                                          <p:attrName>ppt_y</p:attrName>
                                        </p:attrNameLst>
                                      </p:cBhvr>
                                      <p:tavLst>
                                        <p:tav tm="0">
                                          <p:val>
                                            <p:strVal val="#ppt_y+0.045"/>
                                          </p:val>
                                        </p:tav>
                                        <p:tav tm="100000">
                                          <p:val>
                                            <p:strVal val="#ppt_y"/>
                                          </p:val>
                                        </p:tav>
                                      </p:tavLst>
                                    </p:anim>
                                  </p:childTnLst>
                                </p:cTn>
                              </p:par>
                              <p:par>
                                <p:cTn id="125" presetID="10" presetClass="entr" presetSubtype="0" fill="hold" grpId="0" nodeType="withEffect">
                                  <p:stCondLst>
                                    <p:cond delay="0"/>
                                  </p:stCondLst>
                                  <p:childTnLst>
                                    <p:set>
                                      <p:cBhvr>
                                        <p:cTn id="122" dur="1" fill="hold">
                                          <p:stCondLst>
                                            <p:cond delay="0"/>
                                          </p:stCondLst>
                                        </p:cTn>
                                        <p:tgtEl>
                                          <p:spTgt spid="7"/>
                                        </p:tgtEl>
                                        <p:attrNameLst>
                                          <p:attrName>style.visibility</p:attrName>
                                        </p:attrNameLst>
                                      </p:cBhvr>
                                      <p:to>
                                        <p:strVal val="visible"/>
                                      </p:to>
                                    </p:set>
                                    <p:animEffect transition="in" filter="fade">
                                      <p:cBhvr>
                                        <p:cTn id="123" dur="600"/>
                                        <p:tgtEl>
                                          <p:spTgt spid="7"/>
                                        </p:tgtEl>
                                      </p:cBhvr>
                                    </p:animEffect>
                                    <p:anim calcmode="lin" valueType="num">
                                      <p:cBhvr additive="base">
                                        <p:cTn id="124" dur="600" fill="hold"/>
                                        <p:tgtEl>
                                          <p:spTgt spid="7"/>
                                        </p:tgtEl>
                                        <p:attrNameLst>
                                          <p:attrName>ppt_y</p:attrName>
                                        </p:attrNameLst>
                                      </p:cBhvr>
                                      <p:tavLst>
                                        <p:tav tm="0">
                                          <p:val>
                                            <p:strVal val="#ppt_y+0.045"/>
                                          </p:val>
                                        </p:tav>
                                        <p:tav tm="100000">
                                          <p:val>
                                            <p:strVal val="#ppt_y"/>
                                          </p:val>
                                        </p:tav>
                                      </p:tavLst>
                                    </p:anim>
                                  </p:childTnLst>
                                </p:cTn>
                              </p:par>
                              <p:par>
                                <p:cTn id="129" presetID="10" presetClass="entr" presetSubtype="0" fill="hold" grpId="0" nodeType="withEffect">
                                  <p:stCondLst>
                                    <p:cond delay="0"/>
                                  </p:stCondLst>
                                  <p:childTnLst>
                                    <p:set>
                                      <p:cBhvr>
                                        <p:cTn id="126" dur="1" fill="hold">
                                          <p:stCondLst>
                                            <p:cond delay="0"/>
                                          </p:stCondLst>
                                        </p:cTn>
                                        <p:tgtEl>
                                          <p:spTgt spid="8"/>
                                        </p:tgtEl>
                                        <p:attrNameLst>
                                          <p:attrName>style.visibility</p:attrName>
                                        </p:attrNameLst>
                                      </p:cBhvr>
                                      <p:to>
                                        <p:strVal val="visible"/>
                                      </p:to>
                                    </p:set>
                                    <p:animEffect transition="in" filter="fade">
                                      <p:cBhvr>
                                        <p:cTn id="127" dur="600"/>
                                        <p:tgtEl>
                                          <p:spTgt spid="8"/>
                                        </p:tgtEl>
                                      </p:cBhvr>
                                    </p:animEffect>
                                    <p:anim calcmode="lin" valueType="num">
                                      <p:cBhvr additive="base">
                                        <p:cTn id="128" dur="600" fill="hold"/>
                                        <p:tgtEl>
                                          <p:spTgt spid="8"/>
                                        </p:tgtEl>
                                        <p:attrNameLst>
                                          <p:attrName>ppt_y</p:attrName>
                                        </p:attrNameLst>
                                      </p:cBhvr>
                                      <p:tavLst>
                                        <p:tav tm="0">
                                          <p:val>
                                            <p:strVal val="#ppt_y+0.045"/>
                                          </p:val>
                                        </p:tav>
                                        <p:tav tm="100000">
                                          <p:val>
                                            <p:strVal val="#ppt_y"/>
                                          </p:val>
                                        </p:tav>
                                      </p:tavLst>
                                    </p:anim>
                                  </p:childTnLst>
                                </p:cTn>
                              </p:par>
                              <p:par>
                                <p:cTn id="133" presetID="10" presetClass="entr" presetSubtype="0" fill="hold" grpId="0" nodeType="withEffect">
                                  <p:stCondLst>
                                    <p:cond delay="0"/>
                                  </p:stCondLst>
                                  <p:childTnLst>
                                    <p:set>
                                      <p:cBhvr>
                                        <p:cTn id="130" dur="1" fill="hold">
                                          <p:stCondLst>
                                            <p:cond delay="0"/>
                                          </p:stCondLst>
                                        </p:cTn>
                                        <p:tgtEl>
                                          <p:spTgt spid="9"/>
                                        </p:tgtEl>
                                        <p:attrNameLst>
                                          <p:attrName>style.visibility</p:attrName>
                                        </p:attrNameLst>
                                      </p:cBhvr>
                                      <p:to>
                                        <p:strVal val="visible"/>
                                      </p:to>
                                    </p:set>
                                    <p:animEffect transition="in" filter="fade">
                                      <p:cBhvr>
                                        <p:cTn id="131" dur="600"/>
                                        <p:tgtEl>
                                          <p:spTgt spid="9"/>
                                        </p:tgtEl>
                                      </p:cBhvr>
                                    </p:animEffect>
                                    <p:anim calcmode="lin" valueType="num">
                                      <p:cBhvr additive="base">
                                        <p:cTn id="132" dur="600" fill="hold"/>
                                        <p:tgtEl>
                                          <p:spTgt spid="9"/>
                                        </p:tgtEl>
                                        <p:attrNameLst>
                                          <p:attrName>ppt_y</p:attrName>
                                        </p:attrNameLst>
                                      </p:cBhvr>
                                      <p:tavLst>
                                        <p:tav tm="0">
                                          <p:val>
                                            <p:strVal val="#ppt_y+0.045"/>
                                          </p:val>
                                        </p:tav>
                                        <p:tav tm="100000">
                                          <p:val>
                                            <p:strVal val="#ppt_y"/>
                                          </p:val>
                                        </p:tav>
                                      </p:tavLst>
                                    </p:anim>
                                  </p:childTnLst>
                                </p:cTn>
                              </p:par>
                            </p:childTnLst>
                          </p:cTn>
                        </p:par>
                        <p:par>
                          <p:cTn id="155" fill="hold">
                            <p:stCondLst>
                              <p:cond delay="720"/>
                            </p:stCondLst>
                            <p:childTnLst>
                              <p:par>
                                <p:cTn id="138" presetID="10" presetClass="entr" presetSubtype="0" fill="hold" grpId="0" nodeType="withEffect">
                                  <p:stCondLst>
                                    <p:cond delay="0"/>
                                  </p:stCondLst>
                                  <p:childTnLst>
                                    <p:set>
                                      <p:cBhvr>
                                        <p:cTn id="135" dur="1" fill="hold">
                                          <p:stCondLst>
                                            <p:cond delay="0"/>
                                          </p:stCondLst>
                                        </p:cTn>
                                        <p:tgtEl>
                                          <p:spTgt spid="10"/>
                                        </p:tgtEl>
                                        <p:attrNameLst>
                                          <p:attrName>style.visibility</p:attrName>
                                        </p:attrNameLst>
                                      </p:cBhvr>
                                      <p:to>
                                        <p:strVal val="visible"/>
                                      </p:to>
                                    </p:set>
                                    <p:animEffect transition="in" filter="fade">
                                      <p:cBhvr>
                                        <p:cTn id="136" dur="600"/>
                                        <p:tgtEl>
                                          <p:spTgt spid="10"/>
                                        </p:tgtEl>
                                      </p:cBhvr>
                                    </p:animEffect>
                                    <p:anim calcmode="lin" valueType="num">
                                      <p:cBhvr additive="base">
                                        <p:cTn id="137" dur="600" fill="hold"/>
                                        <p:tgtEl>
                                          <p:spTgt spid="10"/>
                                        </p:tgtEl>
                                        <p:attrNameLst>
                                          <p:attrName>ppt_y</p:attrName>
                                        </p:attrNameLst>
                                      </p:cBhvr>
                                      <p:tavLst>
                                        <p:tav tm="0">
                                          <p:val>
                                            <p:strVal val="#ppt_y+0.045"/>
                                          </p:val>
                                        </p:tav>
                                        <p:tav tm="100000">
                                          <p:val>
                                            <p:strVal val="#ppt_y"/>
                                          </p:val>
                                        </p:tav>
                                      </p:tavLst>
                                    </p:anim>
                                  </p:childTnLst>
                                </p:cTn>
                              </p:par>
                              <p:par>
                                <p:cTn id="142" presetID="10" presetClass="entr" presetSubtype="0" fill="hold" grpId="0" nodeType="withEffect">
                                  <p:stCondLst>
                                    <p:cond delay="0"/>
                                  </p:stCondLst>
                                  <p:childTnLst>
                                    <p:set>
                                      <p:cBhvr>
                                        <p:cTn id="139" dur="1" fill="hold">
                                          <p:stCondLst>
                                            <p:cond delay="0"/>
                                          </p:stCondLst>
                                        </p:cTn>
                                        <p:tgtEl>
                                          <p:spTgt spid="11"/>
                                        </p:tgtEl>
                                        <p:attrNameLst>
                                          <p:attrName>style.visibility</p:attrName>
                                        </p:attrNameLst>
                                      </p:cBhvr>
                                      <p:to>
                                        <p:strVal val="visible"/>
                                      </p:to>
                                    </p:set>
                                    <p:animEffect transition="in" filter="fade">
                                      <p:cBhvr>
                                        <p:cTn id="140" dur="600"/>
                                        <p:tgtEl>
                                          <p:spTgt spid="11"/>
                                        </p:tgtEl>
                                      </p:cBhvr>
                                    </p:animEffect>
                                    <p:anim calcmode="lin" valueType="num">
                                      <p:cBhvr additive="base">
                                        <p:cTn id="141" dur="600" fill="hold"/>
                                        <p:tgtEl>
                                          <p:spTgt spid="11"/>
                                        </p:tgtEl>
                                        <p:attrNameLst>
                                          <p:attrName>ppt_y</p:attrName>
                                        </p:attrNameLst>
                                      </p:cBhvr>
                                      <p:tavLst>
                                        <p:tav tm="0">
                                          <p:val>
                                            <p:strVal val="#ppt_y+0.045"/>
                                          </p:val>
                                        </p:tav>
                                        <p:tav tm="100000">
                                          <p:val>
                                            <p:strVal val="#ppt_y"/>
                                          </p:val>
                                        </p:tav>
                                      </p:tavLst>
                                    </p:anim>
                                  </p:childTnLst>
                                </p:cTn>
                              </p:par>
                              <p:par>
                                <p:cTn id="146" presetID="10" presetClass="entr" presetSubtype="0" fill="hold" grpId="0" nodeType="withEffect">
                                  <p:stCondLst>
                                    <p:cond delay="0"/>
                                  </p:stCondLst>
                                  <p:childTnLst>
                                    <p:set>
                                      <p:cBhvr>
                                        <p:cTn id="143" dur="1" fill="hold">
                                          <p:stCondLst>
                                            <p:cond delay="0"/>
                                          </p:stCondLst>
                                        </p:cTn>
                                        <p:tgtEl>
                                          <p:spTgt spid="12"/>
                                        </p:tgtEl>
                                        <p:attrNameLst>
                                          <p:attrName>style.visibility</p:attrName>
                                        </p:attrNameLst>
                                      </p:cBhvr>
                                      <p:to>
                                        <p:strVal val="visible"/>
                                      </p:to>
                                    </p:set>
                                    <p:animEffect transition="in" filter="fade">
                                      <p:cBhvr>
                                        <p:cTn id="144" dur="600"/>
                                        <p:tgtEl>
                                          <p:spTgt spid="12"/>
                                        </p:tgtEl>
                                      </p:cBhvr>
                                    </p:animEffect>
                                    <p:anim calcmode="lin" valueType="num">
                                      <p:cBhvr additive="base">
                                        <p:cTn id="145" dur="600" fill="hold"/>
                                        <p:tgtEl>
                                          <p:spTgt spid="12"/>
                                        </p:tgtEl>
                                        <p:attrNameLst>
                                          <p:attrName>ppt_y</p:attrName>
                                        </p:attrNameLst>
                                      </p:cBhvr>
                                      <p:tavLst>
                                        <p:tav tm="0">
                                          <p:val>
                                            <p:strVal val="#ppt_y+0.045"/>
                                          </p:val>
                                        </p:tav>
                                        <p:tav tm="100000">
                                          <p:val>
                                            <p:strVal val="#ppt_y"/>
                                          </p:val>
                                        </p:tav>
                                      </p:tavLst>
                                    </p:anim>
                                  </p:childTnLst>
                                </p:cTn>
                              </p:par>
                              <p:par>
                                <p:cTn id="150" presetID="10" presetClass="entr" presetSubtype="0" fill="hold" grpId="0" nodeType="withEffect">
                                  <p:stCondLst>
                                    <p:cond delay="0"/>
                                  </p:stCondLst>
                                  <p:childTnLst>
                                    <p:set>
                                      <p:cBhvr>
                                        <p:cTn id="147" dur="1" fill="hold">
                                          <p:stCondLst>
                                            <p:cond delay="0"/>
                                          </p:stCondLst>
                                        </p:cTn>
                                        <p:tgtEl>
                                          <p:spTgt spid="13"/>
                                        </p:tgtEl>
                                        <p:attrNameLst>
                                          <p:attrName>style.visibility</p:attrName>
                                        </p:attrNameLst>
                                      </p:cBhvr>
                                      <p:to>
                                        <p:strVal val="visible"/>
                                      </p:to>
                                    </p:set>
                                    <p:animEffect transition="in" filter="fade">
                                      <p:cBhvr>
                                        <p:cTn id="148" dur="600"/>
                                        <p:tgtEl>
                                          <p:spTgt spid="13"/>
                                        </p:tgtEl>
                                      </p:cBhvr>
                                    </p:animEffect>
                                    <p:anim calcmode="lin" valueType="num">
                                      <p:cBhvr additive="base">
                                        <p:cTn id="149" dur="600" fill="hold"/>
                                        <p:tgtEl>
                                          <p:spTgt spid="13"/>
                                        </p:tgtEl>
                                        <p:attrNameLst>
                                          <p:attrName>ppt_y</p:attrName>
                                        </p:attrNameLst>
                                      </p:cBhvr>
                                      <p:tavLst>
                                        <p:tav tm="0">
                                          <p:val>
                                            <p:strVal val="#ppt_y+0.045"/>
                                          </p:val>
                                        </p:tav>
                                        <p:tav tm="100000">
                                          <p:val>
                                            <p:strVal val="#ppt_y"/>
                                          </p:val>
                                        </p:tav>
                                      </p:tavLst>
                                    </p:anim>
                                  </p:childTnLst>
                                </p:cTn>
                              </p:par>
                              <p:par>
                                <p:cTn id="154" presetID="10" presetClass="entr" presetSubtype="0" fill="hold" grpId="0" nodeType="withEffect">
                                  <p:stCondLst>
                                    <p:cond delay="0"/>
                                  </p:stCondLst>
                                  <p:childTnLst>
                                    <p:set>
                                      <p:cBhvr>
                                        <p:cTn id="151" dur="1" fill="hold">
                                          <p:stCondLst>
                                            <p:cond delay="0"/>
                                          </p:stCondLst>
                                        </p:cTn>
                                        <p:tgtEl>
                                          <p:spTgt spid="14"/>
                                        </p:tgtEl>
                                        <p:attrNameLst>
                                          <p:attrName>style.visibility</p:attrName>
                                        </p:attrNameLst>
                                      </p:cBhvr>
                                      <p:to>
                                        <p:strVal val="visible"/>
                                      </p:to>
                                    </p:set>
                                    <p:animEffect transition="in" filter="fade">
                                      <p:cBhvr>
                                        <p:cTn id="152" dur="600"/>
                                        <p:tgtEl>
                                          <p:spTgt spid="14"/>
                                        </p:tgtEl>
                                      </p:cBhvr>
                                    </p:animEffect>
                                    <p:anim calcmode="lin" valueType="num">
                                      <p:cBhvr additive="base">
                                        <p:cTn id="153" dur="600" fill="hold"/>
                                        <p:tgtEl>
                                          <p:spTgt spid="14"/>
                                        </p:tgtEl>
                                        <p:attrNameLst>
                                          <p:attrName>ppt_y</p:attrName>
                                        </p:attrNameLst>
                                      </p:cBhvr>
                                      <p:tavLst>
                                        <p:tav tm="0">
                                          <p:val>
                                            <p:strVal val="#ppt_y+0.045"/>
                                          </p:val>
                                        </p:tav>
                                        <p:tav tm="100000">
                                          <p:val>
                                            <p:strVal val="#ppt_y"/>
                                          </p:val>
                                        </p:tav>
                                      </p:tavLst>
                                    </p:anim>
                                  </p:childTnLst>
                                </p:cTn>
                              </p:par>
                            </p:childTnLst>
                          </p:cTn>
                        </p:par>
                        <p:par>
                          <p:cTn id="176" fill="hold">
                            <p:stCondLst>
                              <p:cond delay="900"/>
                            </p:stCondLst>
                            <p:childTnLst>
                              <p:par>
                                <p:cTn id="159" presetID="10" presetClass="entr" presetSubtype="0" fill="hold" grpId="0" nodeType="withEffect">
                                  <p:stCondLst>
                                    <p:cond delay="0"/>
                                  </p:stCondLst>
                                  <p:childTnLst>
                                    <p:set>
                                      <p:cBhvr>
                                        <p:cTn id="156" dur="1" fill="hold">
                                          <p:stCondLst>
                                            <p:cond delay="0"/>
                                          </p:stCondLst>
                                        </p:cTn>
                                        <p:tgtEl>
                                          <p:spTgt spid="15"/>
                                        </p:tgtEl>
                                        <p:attrNameLst>
                                          <p:attrName>style.visibility</p:attrName>
                                        </p:attrNameLst>
                                      </p:cBhvr>
                                      <p:to>
                                        <p:strVal val="visible"/>
                                      </p:to>
                                    </p:set>
                                    <p:animEffect transition="in" filter="fade">
                                      <p:cBhvr>
                                        <p:cTn id="157" dur="600"/>
                                        <p:tgtEl>
                                          <p:spTgt spid="15"/>
                                        </p:tgtEl>
                                      </p:cBhvr>
                                    </p:animEffect>
                                    <p:anim calcmode="lin" valueType="num">
                                      <p:cBhvr additive="base">
                                        <p:cTn id="158" dur="600" fill="hold"/>
                                        <p:tgtEl>
                                          <p:spTgt spid="15"/>
                                        </p:tgtEl>
                                        <p:attrNameLst>
                                          <p:attrName>ppt_y</p:attrName>
                                        </p:attrNameLst>
                                      </p:cBhvr>
                                      <p:tavLst>
                                        <p:tav tm="0">
                                          <p:val>
                                            <p:strVal val="#ppt_y+0.045"/>
                                          </p:val>
                                        </p:tav>
                                        <p:tav tm="100000">
                                          <p:val>
                                            <p:strVal val="#ppt_y"/>
                                          </p:val>
                                        </p:tav>
                                      </p:tavLst>
                                    </p:anim>
                                  </p:childTnLst>
                                </p:cTn>
                              </p:par>
                              <p:par>
                                <p:cTn id="163" presetID="10" presetClass="entr" presetSubtype="0" fill="hold" grpId="0" nodeType="withEffect">
                                  <p:stCondLst>
                                    <p:cond delay="0"/>
                                  </p:stCondLst>
                                  <p:childTnLst>
                                    <p:set>
                                      <p:cBhvr>
                                        <p:cTn id="160" dur="1" fill="hold">
                                          <p:stCondLst>
                                            <p:cond delay="0"/>
                                          </p:stCondLst>
                                        </p:cTn>
                                        <p:tgtEl>
                                          <p:spTgt spid="16"/>
                                        </p:tgtEl>
                                        <p:attrNameLst>
                                          <p:attrName>style.visibility</p:attrName>
                                        </p:attrNameLst>
                                      </p:cBhvr>
                                      <p:to>
                                        <p:strVal val="visible"/>
                                      </p:to>
                                    </p:set>
                                    <p:animEffect transition="in" filter="fade">
                                      <p:cBhvr>
                                        <p:cTn id="161" dur="600"/>
                                        <p:tgtEl>
                                          <p:spTgt spid="16"/>
                                        </p:tgtEl>
                                      </p:cBhvr>
                                    </p:animEffect>
                                    <p:anim calcmode="lin" valueType="num">
                                      <p:cBhvr additive="base">
                                        <p:cTn id="162" dur="600" fill="hold"/>
                                        <p:tgtEl>
                                          <p:spTgt spid="16"/>
                                        </p:tgtEl>
                                        <p:attrNameLst>
                                          <p:attrName>ppt_y</p:attrName>
                                        </p:attrNameLst>
                                      </p:cBhvr>
                                      <p:tavLst>
                                        <p:tav tm="0">
                                          <p:val>
                                            <p:strVal val="#ppt_y+0.045"/>
                                          </p:val>
                                        </p:tav>
                                        <p:tav tm="100000">
                                          <p:val>
                                            <p:strVal val="#ppt_y"/>
                                          </p:val>
                                        </p:tav>
                                      </p:tavLst>
                                    </p:anim>
                                  </p:childTnLst>
                                </p:cTn>
                              </p:par>
                              <p:par>
                                <p:cTn id="167" presetID="10" presetClass="entr" presetSubtype="0" fill="hold" grpId="0" nodeType="withEffect">
                                  <p:stCondLst>
                                    <p:cond delay="0"/>
                                  </p:stCondLst>
                                  <p:childTnLst>
                                    <p:set>
                                      <p:cBhvr>
                                        <p:cTn id="164" dur="1" fill="hold">
                                          <p:stCondLst>
                                            <p:cond delay="0"/>
                                          </p:stCondLst>
                                        </p:cTn>
                                        <p:tgtEl>
                                          <p:spTgt spid="17"/>
                                        </p:tgtEl>
                                        <p:attrNameLst>
                                          <p:attrName>style.visibility</p:attrName>
                                        </p:attrNameLst>
                                      </p:cBhvr>
                                      <p:to>
                                        <p:strVal val="visible"/>
                                      </p:to>
                                    </p:set>
                                    <p:animEffect transition="in" filter="fade">
                                      <p:cBhvr>
                                        <p:cTn id="165" dur="600"/>
                                        <p:tgtEl>
                                          <p:spTgt spid="17"/>
                                        </p:tgtEl>
                                      </p:cBhvr>
                                    </p:animEffect>
                                    <p:anim calcmode="lin" valueType="num">
                                      <p:cBhvr additive="base">
                                        <p:cTn id="166" dur="600" fill="hold"/>
                                        <p:tgtEl>
                                          <p:spTgt spid="17"/>
                                        </p:tgtEl>
                                        <p:attrNameLst>
                                          <p:attrName>ppt_y</p:attrName>
                                        </p:attrNameLst>
                                      </p:cBhvr>
                                      <p:tavLst>
                                        <p:tav tm="0">
                                          <p:val>
                                            <p:strVal val="#ppt_y+0.045"/>
                                          </p:val>
                                        </p:tav>
                                        <p:tav tm="100000">
                                          <p:val>
                                            <p:strVal val="#ppt_y"/>
                                          </p:val>
                                        </p:tav>
                                      </p:tavLst>
                                    </p:anim>
                                  </p:childTnLst>
                                </p:cTn>
                              </p:par>
                              <p:par>
                                <p:cTn id="171" presetID="10" presetClass="entr" presetSubtype="0" fill="hold" grpId="0" nodeType="withEffect">
                                  <p:stCondLst>
                                    <p:cond delay="0"/>
                                  </p:stCondLst>
                                  <p:childTnLst>
                                    <p:set>
                                      <p:cBhvr>
                                        <p:cTn id="168" dur="1" fill="hold">
                                          <p:stCondLst>
                                            <p:cond delay="0"/>
                                          </p:stCondLst>
                                        </p:cTn>
                                        <p:tgtEl>
                                          <p:spTgt spid="18"/>
                                        </p:tgtEl>
                                        <p:attrNameLst>
                                          <p:attrName>style.visibility</p:attrName>
                                        </p:attrNameLst>
                                      </p:cBhvr>
                                      <p:to>
                                        <p:strVal val="visible"/>
                                      </p:to>
                                    </p:set>
                                    <p:animEffect transition="in" filter="fade">
                                      <p:cBhvr>
                                        <p:cTn id="169" dur="600"/>
                                        <p:tgtEl>
                                          <p:spTgt spid="18"/>
                                        </p:tgtEl>
                                      </p:cBhvr>
                                    </p:animEffect>
                                    <p:anim calcmode="lin" valueType="num">
                                      <p:cBhvr additive="base">
                                        <p:cTn id="170" dur="600" fill="hold"/>
                                        <p:tgtEl>
                                          <p:spTgt spid="18"/>
                                        </p:tgtEl>
                                        <p:attrNameLst>
                                          <p:attrName>ppt_y</p:attrName>
                                        </p:attrNameLst>
                                      </p:cBhvr>
                                      <p:tavLst>
                                        <p:tav tm="0">
                                          <p:val>
                                            <p:strVal val="#ppt_y+0.045"/>
                                          </p:val>
                                        </p:tav>
                                        <p:tav tm="100000">
                                          <p:val>
                                            <p:strVal val="#ppt_y"/>
                                          </p:val>
                                        </p:tav>
                                      </p:tavLst>
                                    </p:anim>
                                  </p:childTnLst>
                                </p:cTn>
                              </p:par>
                              <p:par>
                                <p:cTn id="175" presetID="10" presetClass="entr" presetSubtype="0" fill="hold" grpId="0" nodeType="withEffect">
                                  <p:stCondLst>
                                    <p:cond delay="0"/>
                                  </p:stCondLst>
                                  <p:childTnLst>
                                    <p:set>
                                      <p:cBhvr>
                                        <p:cTn id="172" dur="1" fill="hold">
                                          <p:stCondLst>
                                            <p:cond delay="0"/>
                                          </p:stCondLst>
                                        </p:cTn>
                                        <p:tgtEl>
                                          <p:spTgt spid="19"/>
                                        </p:tgtEl>
                                        <p:attrNameLst>
                                          <p:attrName>style.visibility</p:attrName>
                                        </p:attrNameLst>
                                      </p:cBhvr>
                                      <p:to>
                                        <p:strVal val="visible"/>
                                      </p:to>
                                    </p:set>
                                    <p:animEffect transition="in" filter="fade">
                                      <p:cBhvr>
                                        <p:cTn id="173" dur="600"/>
                                        <p:tgtEl>
                                          <p:spTgt spid="19"/>
                                        </p:tgtEl>
                                      </p:cBhvr>
                                    </p:animEffect>
                                    <p:anim calcmode="lin" valueType="num">
                                      <p:cBhvr additive="base">
                                        <p:cTn id="174" dur="600" fill="hold"/>
                                        <p:tgtEl>
                                          <p:spTgt spid="19"/>
                                        </p:tgtEl>
                                        <p:attrNameLst>
                                          <p:attrName>ppt_y</p:attrName>
                                        </p:attrNameLst>
                                      </p:cBhvr>
                                      <p:tavLst>
                                        <p:tav tm="0">
                                          <p:val>
                                            <p:strVal val="#ppt_y+0.04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512064"/>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THE PROBLEM</a:t>
            </a:r>
            <a:endParaRPr lang="en-US" sz="1100" dirty="0"/>
          </a:p>
        </p:txBody>
      </p:sp>
      <p:sp>
        <p:nvSpPr>
          <p:cNvPr id="3" name="anim02u"/>
          <p:cNvSpPr txBox="1"/>
          <p:nvPr/>
        </p:nvSpPr>
        <p:spPr>
          <a:xfrm>
            <a:off x="566928" y="822960"/>
            <a:ext cx="10698480" cy="1188720"/>
          </a:xfrm>
          <a:prstGeom prst="rect">
            <a:avLst/>
          </a:prstGeom>
          <a:noFill/>
          <a:ln/>
        </p:spPr>
        <p:txBody>
          <a:bodyPr wrap="square" lIns="0" tIns="0" rIns="0" bIns="0" rtlCol="0" anchor="t"/>
          <a:lstStyle/>
          <a:p>
            <a:pPr indent="0" marL="0">
              <a:lnSpc>
                <a:spcPct val="108000"/>
              </a:lnSpc>
              <a:buNone/>
            </a:pPr>
            <a:r>
              <a:rPr lang="en-US" sz="2800" b="1" dirty="0">
                <a:solidFill>
                  <a:srgbClr val="1B1140"/>
                </a:solidFill>
                <a:latin typeface="Arial" pitchFamily="34" charset="0"/>
                <a:ea typeface="Arial" pitchFamily="34" charset="-122"/>
                <a:cs typeface="Arial" pitchFamily="34" charset="-120"/>
              </a:rPr>
              <a:t>Most campuses don't have a software problem.</a:t>
            </a:r>
            <a:endParaRPr lang="en-US" sz="2800" dirty="0"/>
          </a:p>
          <a:p>
            <a:pPr indent="0" marL="0">
              <a:lnSpc>
                <a:spcPct val="108000"/>
              </a:lnSpc>
              <a:buNone/>
            </a:pPr>
            <a:r>
              <a:rPr lang="en-US" sz="2800" b="1" dirty="0">
                <a:solidFill>
                  <a:srgbClr val="1B1140"/>
                </a:solidFill>
                <a:latin typeface="Arial" pitchFamily="34" charset="0"/>
                <a:ea typeface="Arial" pitchFamily="34" charset="-122"/>
                <a:cs typeface="Arial" pitchFamily="34" charset="-120"/>
              </a:rPr>
              <a:t>They have a seam problem.</a:t>
            </a:r>
            <a:endParaRPr lang="en-US" sz="2800" dirty="0"/>
          </a:p>
        </p:txBody>
      </p:sp>
      <p:sp>
        <p:nvSpPr>
          <p:cNvPr id="4" name="anim03u"/>
          <p:cNvSpPr/>
          <p:nvPr/>
        </p:nvSpPr>
        <p:spPr>
          <a:xfrm>
            <a:off x="566928" y="2212848"/>
            <a:ext cx="2889504" cy="1755648"/>
          </a:xfrm>
          <a:prstGeom prst="roundRect">
            <a:avLst>
              <a:gd name="adj" fmla="val 7292"/>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5" name="anim03u"/>
          <p:cNvSpPr/>
          <p:nvPr/>
        </p:nvSpPr>
        <p:spPr>
          <a:xfrm>
            <a:off x="804672" y="2450592"/>
            <a:ext cx="420624" cy="420624"/>
          </a:xfrm>
          <a:prstGeom prst="roundRect">
            <a:avLst>
              <a:gd name="adj" fmla="val 30000"/>
            </a:avLst>
          </a:prstGeom>
          <a:solidFill>
            <a:srgbClr val="5B21B6"/>
          </a:solidFill>
          <a:ln/>
          <a:effectLst>
            <a:outerShdw sx="100000" sy="100000" kx="0" ky="0" algn="bl" rotWithShape="0" blurRad="152400" dist="38100" dir="5400000">
              <a:srgbClr val="5B21B6">
                <a:alpha val="22000"/>
              </a:srgbClr>
            </a:outerShdw>
          </a:effectLst>
        </p:spPr>
      </p:sp>
      <p:pic>
        <p:nvPicPr>
          <p:cNvPr id="6" name="anim03u" descr="/home/claude/assets/icons/Files_w.png">    </p:cNvPr>
          <p:cNvPicPr>
            <a:picLocks noChangeAspect="1"/>
          </p:cNvPicPr>
          <p:nvPr/>
        </p:nvPicPr>
        <p:blipFill>
          <a:blip r:embed="rId2"/>
          <a:stretch>
            <a:fillRect/>
          </a:stretch>
        </p:blipFill>
        <p:spPr>
          <a:xfrm>
            <a:off x="905622" y="2551542"/>
            <a:ext cx="218724" cy="218724"/>
          </a:xfrm>
          <a:prstGeom prst="rect">
            <a:avLst/>
          </a:prstGeom>
        </p:spPr>
      </p:pic>
      <p:sp>
        <p:nvSpPr>
          <p:cNvPr id="7" name="anim03u"/>
          <p:cNvSpPr txBox="1"/>
          <p:nvPr/>
        </p:nvSpPr>
        <p:spPr>
          <a:xfrm>
            <a:off x="804672" y="2980944"/>
            <a:ext cx="2414016"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The same data, many times</a:t>
            </a:r>
            <a:endParaRPr lang="en-US" sz="1250" dirty="0"/>
          </a:p>
        </p:txBody>
      </p:sp>
      <p:sp>
        <p:nvSpPr>
          <p:cNvPr id="8" name="anim03u"/>
          <p:cNvSpPr txBox="1"/>
          <p:nvPr/>
        </p:nvSpPr>
        <p:spPr>
          <a:xfrm>
            <a:off x="804672" y="3255264"/>
            <a:ext cx="2414016" cy="621792"/>
          </a:xfrm>
          <a:prstGeom prst="rect">
            <a:avLst/>
          </a:prstGeom>
          <a:noFill/>
          <a:ln/>
        </p:spPr>
        <p:txBody>
          <a:bodyPr wrap="square" lIns="0" tIns="0" rIns="0" bIns="0" rtlCol="0" anchor="t"/>
          <a:lstStyle/>
          <a:p>
            <a:pPr indent="0" marL="0">
              <a:lnSpc>
                <a:spcPct val="116000"/>
              </a:lnSpc>
              <a:buNone/>
            </a:pPr>
            <a:r>
              <a:rPr lang="en-US" sz="1050" dirty="0">
                <a:solidFill>
                  <a:srgbClr val="4E476E"/>
                </a:solidFill>
                <a:latin typeface="Calibri" pitchFamily="34" charset="0"/>
                <a:ea typeface="Calibri" pitchFamily="34" charset="-122"/>
                <a:cs typeface="Calibri" pitchFamily="34" charset="-120"/>
              </a:rPr>
              <a:t>A student record retyped into admission, exam, library and fee registers — each copy ageing differently.</a:t>
            </a:r>
            <a:endParaRPr lang="en-US" sz="1050" dirty="0"/>
          </a:p>
        </p:txBody>
      </p:sp>
      <p:sp>
        <p:nvSpPr>
          <p:cNvPr id="9" name="anim04u"/>
          <p:cNvSpPr/>
          <p:nvPr/>
        </p:nvSpPr>
        <p:spPr>
          <a:xfrm>
            <a:off x="3639312" y="2212848"/>
            <a:ext cx="2889504" cy="1755648"/>
          </a:xfrm>
          <a:prstGeom prst="roundRect">
            <a:avLst>
              <a:gd name="adj" fmla="val 7292"/>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10" name="anim04u"/>
          <p:cNvSpPr/>
          <p:nvPr/>
        </p:nvSpPr>
        <p:spPr>
          <a:xfrm>
            <a:off x="3877056" y="2450592"/>
            <a:ext cx="420624" cy="420624"/>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11" name="anim04u" descr="/home/claude/assets/icons/Unlink_w.png">    </p:cNvPr>
          <p:cNvPicPr>
            <a:picLocks noChangeAspect="1"/>
          </p:cNvPicPr>
          <p:nvPr/>
        </p:nvPicPr>
        <p:blipFill>
          <a:blip r:embed="rId3"/>
          <a:stretch>
            <a:fillRect/>
          </a:stretch>
        </p:blipFill>
        <p:spPr>
          <a:xfrm>
            <a:off x="3978006" y="2551542"/>
            <a:ext cx="218724" cy="218724"/>
          </a:xfrm>
          <a:prstGeom prst="rect">
            <a:avLst/>
          </a:prstGeom>
        </p:spPr>
      </p:pic>
      <p:sp>
        <p:nvSpPr>
          <p:cNvPr id="12" name="anim04u"/>
          <p:cNvSpPr txBox="1"/>
          <p:nvPr/>
        </p:nvSpPr>
        <p:spPr>
          <a:xfrm>
            <a:off x="3877056" y="2980944"/>
            <a:ext cx="2414016"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Modules that don't talk</a:t>
            </a:r>
            <a:endParaRPr lang="en-US" sz="1250" dirty="0"/>
          </a:p>
        </p:txBody>
      </p:sp>
      <p:sp>
        <p:nvSpPr>
          <p:cNvPr id="13" name="anim04u"/>
          <p:cNvSpPr txBox="1"/>
          <p:nvPr/>
        </p:nvSpPr>
        <p:spPr>
          <a:xfrm>
            <a:off x="3877056" y="3255264"/>
            <a:ext cx="2414016" cy="621792"/>
          </a:xfrm>
          <a:prstGeom prst="rect">
            <a:avLst/>
          </a:prstGeom>
          <a:noFill/>
          <a:ln/>
        </p:spPr>
        <p:txBody>
          <a:bodyPr wrap="square" lIns="0" tIns="0" rIns="0" bIns="0" rtlCol="0" anchor="t"/>
          <a:lstStyle/>
          <a:p>
            <a:pPr indent="0" marL="0">
              <a:lnSpc>
                <a:spcPct val="116000"/>
              </a:lnSpc>
              <a:buNone/>
            </a:pPr>
            <a:r>
              <a:rPr lang="en-US" sz="1050" dirty="0">
                <a:solidFill>
                  <a:srgbClr val="4E476E"/>
                </a:solidFill>
                <a:latin typeface="Calibri" pitchFamily="34" charset="0"/>
                <a:ea typeface="Calibri" pitchFamily="34" charset="-122"/>
                <a:cs typeface="Calibri" pitchFamily="34" charset="-120"/>
              </a:rPr>
              <a:t>Attendance in one tool, marks in another, fees in a third. Nothing reconciles without a person in the middle.</a:t>
            </a:r>
            <a:endParaRPr lang="en-US" sz="1050" dirty="0"/>
          </a:p>
        </p:txBody>
      </p:sp>
      <p:sp>
        <p:nvSpPr>
          <p:cNvPr id="14" name="anim05u"/>
          <p:cNvSpPr/>
          <p:nvPr/>
        </p:nvSpPr>
        <p:spPr>
          <a:xfrm>
            <a:off x="566928" y="4151376"/>
            <a:ext cx="2889504" cy="1755648"/>
          </a:xfrm>
          <a:prstGeom prst="roundRect">
            <a:avLst>
              <a:gd name="adj" fmla="val 7292"/>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15" name="anim05u"/>
          <p:cNvSpPr/>
          <p:nvPr/>
        </p:nvSpPr>
        <p:spPr>
          <a:xfrm>
            <a:off x="804672" y="4389120"/>
            <a:ext cx="420624" cy="420624"/>
          </a:xfrm>
          <a:prstGeom prst="roundRect">
            <a:avLst>
              <a:gd name="adj" fmla="val 30000"/>
            </a:avLst>
          </a:prstGeom>
          <a:solidFill>
            <a:srgbClr val="F59E0B"/>
          </a:solidFill>
          <a:ln/>
          <a:effectLst>
            <a:outerShdw sx="100000" sy="100000" kx="0" ky="0" algn="bl" rotWithShape="0" blurRad="152400" dist="38100" dir="5400000">
              <a:srgbClr val="F59E0B">
                <a:alpha val="22000"/>
              </a:srgbClr>
            </a:outerShdw>
          </a:effectLst>
        </p:spPr>
      </p:sp>
      <p:pic>
        <p:nvPicPr>
          <p:cNvPr id="16" name="anim05u" descr="/home/claude/assets/icons/Hourglass_w.png">    </p:cNvPr>
          <p:cNvPicPr>
            <a:picLocks noChangeAspect="1"/>
          </p:cNvPicPr>
          <p:nvPr/>
        </p:nvPicPr>
        <p:blipFill>
          <a:blip r:embed="rId4"/>
          <a:stretch>
            <a:fillRect/>
          </a:stretch>
        </p:blipFill>
        <p:spPr>
          <a:xfrm>
            <a:off x="905622" y="4490070"/>
            <a:ext cx="218724" cy="218724"/>
          </a:xfrm>
          <a:prstGeom prst="rect">
            <a:avLst/>
          </a:prstGeom>
        </p:spPr>
      </p:pic>
      <p:sp>
        <p:nvSpPr>
          <p:cNvPr id="17" name="anim05u"/>
          <p:cNvSpPr txBox="1"/>
          <p:nvPr/>
        </p:nvSpPr>
        <p:spPr>
          <a:xfrm>
            <a:off x="804672" y="4919472"/>
            <a:ext cx="2414016"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Accreditation as a scramble</a:t>
            </a:r>
            <a:endParaRPr lang="en-US" sz="1250" dirty="0"/>
          </a:p>
        </p:txBody>
      </p:sp>
      <p:sp>
        <p:nvSpPr>
          <p:cNvPr id="18" name="anim05u"/>
          <p:cNvSpPr txBox="1"/>
          <p:nvPr/>
        </p:nvSpPr>
        <p:spPr>
          <a:xfrm>
            <a:off x="804672" y="5193792"/>
            <a:ext cx="2414016" cy="621792"/>
          </a:xfrm>
          <a:prstGeom prst="rect">
            <a:avLst/>
          </a:prstGeom>
          <a:noFill/>
          <a:ln/>
        </p:spPr>
        <p:txBody>
          <a:bodyPr wrap="square" lIns="0" tIns="0" rIns="0" bIns="0" rtlCol="0" anchor="t"/>
          <a:lstStyle/>
          <a:p>
            <a:pPr indent="0" marL="0">
              <a:lnSpc>
                <a:spcPct val="116000"/>
              </a:lnSpc>
              <a:buNone/>
            </a:pPr>
            <a:r>
              <a:rPr lang="en-US" sz="1050" dirty="0">
                <a:solidFill>
                  <a:srgbClr val="4E476E"/>
                </a:solidFill>
                <a:latin typeface="Calibri" pitchFamily="34" charset="0"/>
                <a:ea typeface="Calibri" pitchFamily="34" charset="-122"/>
                <a:cs typeface="Calibri" pitchFamily="34" charset="-120"/>
              </a:rPr>
              <a:t>Every NAAC or NIRF cycle turns into a months-long hunt for evidence that already exists somewhere.</a:t>
            </a:r>
            <a:endParaRPr lang="en-US" sz="1050" dirty="0"/>
          </a:p>
        </p:txBody>
      </p:sp>
      <p:sp>
        <p:nvSpPr>
          <p:cNvPr id="19" name="anim06u"/>
          <p:cNvSpPr/>
          <p:nvPr/>
        </p:nvSpPr>
        <p:spPr>
          <a:xfrm>
            <a:off x="3639312" y="4151376"/>
            <a:ext cx="2889504" cy="1755648"/>
          </a:xfrm>
          <a:prstGeom prst="roundRect">
            <a:avLst>
              <a:gd name="adj" fmla="val 7292"/>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20" name="anim06u"/>
          <p:cNvSpPr/>
          <p:nvPr/>
        </p:nvSpPr>
        <p:spPr>
          <a:xfrm>
            <a:off x="3877056" y="4389120"/>
            <a:ext cx="420624" cy="420624"/>
          </a:xfrm>
          <a:prstGeom prst="roundRect">
            <a:avLst>
              <a:gd name="adj" fmla="val 30000"/>
            </a:avLst>
          </a:prstGeom>
          <a:solidFill>
            <a:srgbClr val="E11D48"/>
          </a:solidFill>
          <a:ln/>
          <a:effectLst>
            <a:outerShdw sx="100000" sy="100000" kx="0" ky="0" algn="bl" rotWithShape="0" blurRad="152400" dist="38100" dir="5400000">
              <a:srgbClr val="E11D48">
                <a:alpha val="22000"/>
              </a:srgbClr>
            </a:outerShdw>
          </a:effectLst>
        </p:spPr>
      </p:sp>
      <p:pic>
        <p:nvPicPr>
          <p:cNvPr id="21" name="anim06u" descr="/home/claude/assets/icons/TriangleAlert_w.png">    </p:cNvPr>
          <p:cNvPicPr>
            <a:picLocks noChangeAspect="1"/>
          </p:cNvPicPr>
          <p:nvPr/>
        </p:nvPicPr>
        <p:blipFill>
          <a:blip r:embed="rId5"/>
          <a:stretch>
            <a:fillRect/>
          </a:stretch>
        </p:blipFill>
        <p:spPr>
          <a:xfrm>
            <a:off x="3978006" y="4490070"/>
            <a:ext cx="218724" cy="218724"/>
          </a:xfrm>
          <a:prstGeom prst="rect">
            <a:avLst/>
          </a:prstGeom>
        </p:spPr>
      </p:pic>
      <p:sp>
        <p:nvSpPr>
          <p:cNvPr id="22" name="anim06u"/>
          <p:cNvSpPr txBox="1"/>
          <p:nvPr/>
        </p:nvSpPr>
        <p:spPr>
          <a:xfrm>
            <a:off x="3877056" y="4919472"/>
            <a:ext cx="2414016"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No single source of truth</a:t>
            </a:r>
            <a:endParaRPr lang="en-US" sz="1250" dirty="0"/>
          </a:p>
        </p:txBody>
      </p:sp>
      <p:sp>
        <p:nvSpPr>
          <p:cNvPr id="23" name="anim06u"/>
          <p:cNvSpPr txBox="1"/>
          <p:nvPr/>
        </p:nvSpPr>
        <p:spPr>
          <a:xfrm>
            <a:off x="3877056" y="5193792"/>
            <a:ext cx="2414016" cy="621792"/>
          </a:xfrm>
          <a:prstGeom prst="rect">
            <a:avLst/>
          </a:prstGeom>
          <a:noFill/>
          <a:ln/>
        </p:spPr>
        <p:txBody>
          <a:bodyPr wrap="square" lIns="0" tIns="0" rIns="0" bIns="0" rtlCol="0" anchor="t"/>
          <a:lstStyle/>
          <a:p>
            <a:pPr indent="0" marL="0">
              <a:lnSpc>
                <a:spcPct val="116000"/>
              </a:lnSpc>
              <a:buNone/>
            </a:pPr>
            <a:r>
              <a:rPr lang="en-US" sz="1050" dirty="0">
                <a:solidFill>
                  <a:srgbClr val="4E476E"/>
                </a:solidFill>
                <a:latin typeface="Calibri" pitchFamily="34" charset="0"/>
                <a:ea typeface="Calibri" pitchFamily="34" charset="-122"/>
                <a:cs typeface="Calibri" pitchFamily="34" charset="-120"/>
              </a:rPr>
              <a:t>Two departments, two numbers, and no way to tell management which one to trust.</a:t>
            </a:r>
            <a:endParaRPr lang="en-US" sz="1050" dirty="0"/>
          </a:p>
        </p:txBody>
      </p:sp>
      <p:sp>
        <p:nvSpPr>
          <p:cNvPr id="24" name="anim07l"/>
          <p:cNvSpPr/>
          <p:nvPr/>
        </p:nvSpPr>
        <p:spPr>
          <a:xfrm>
            <a:off x="6729984" y="2212848"/>
            <a:ext cx="4892040" cy="3767328"/>
          </a:xfrm>
          <a:prstGeom prst="roundRect">
            <a:avLst>
              <a:gd name="adj" fmla="val 3398"/>
            </a:avLst>
          </a:prstGeom>
          <a:solidFill>
            <a:srgbClr val="150A38"/>
          </a:solidFill>
          <a:ln/>
          <a:effectLst>
            <a:outerShdw sx="100000" sy="100000" kx="0" ky="0" algn="bl" rotWithShape="0" blurRad="254000" dist="76200" dir="5400000">
              <a:srgbClr val="2A1B54">
                <a:alpha val="13000"/>
              </a:srgbClr>
            </a:outerShdw>
          </a:effectLst>
        </p:spPr>
      </p:sp>
      <p:sp>
        <p:nvSpPr>
          <p:cNvPr id="25" name="anim07l"/>
          <p:cNvSpPr txBox="1"/>
          <p:nvPr/>
        </p:nvSpPr>
        <p:spPr>
          <a:xfrm>
            <a:off x="7095744" y="2523744"/>
            <a:ext cx="4160520" cy="310896"/>
          </a:xfrm>
          <a:prstGeom prst="rect">
            <a:avLst/>
          </a:prstGeom>
          <a:noFill/>
          <a:ln/>
        </p:spPr>
        <p:txBody>
          <a:bodyPr wrap="square" lIns="0" tIns="0" rIns="0" bIns="0" rtlCol="0" anchor="ctr"/>
          <a:lstStyle/>
          <a:p>
            <a:pPr indent="0" marL="0">
              <a:buNone/>
            </a:pPr>
            <a:r>
              <a:rPr lang="en-US" sz="1550" b="1" dirty="0">
                <a:solidFill>
                  <a:srgbClr val="FFFFFF"/>
                </a:solidFill>
                <a:latin typeface="Arial" pitchFamily="34" charset="0"/>
                <a:ea typeface="Arial" pitchFamily="34" charset="-122"/>
                <a:cs typeface="Arial" pitchFamily="34" charset="-120"/>
              </a:rPr>
              <a:t>What the seams actually cost</a:t>
            </a:r>
            <a:endParaRPr lang="en-US" sz="1550" dirty="0"/>
          </a:p>
        </p:txBody>
      </p:sp>
      <p:pic>
        <p:nvPicPr>
          <p:cNvPr id="26" name="anim08l" descr="/home/claude/assets/icons/CircleX_w.png">    </p:cNvPr>
          <p:cNvPicPr>
            <a:picLocks noChangeAspect="1"/>
          </p:cNvPicPr>
          <p:nvPr/>
        </p:nvPicPr>
        <p:blipFill>
          <a:blip r:embed="rId6"/>
          <a:stretch>
            <a:fillRect/>
          </a:stretch>
        </p:blipFill>
        <p:spPr>
          <a:xfrm>
            <a:off x="7095744" y="3081528"/>
            <a:ext cx="201168" cy="201168"/>
          </a:xfrm>
          <a:prstGeom prst="rect">
            <a:avLst/>
          </a:prstGeom>
        </p:spPr>
      </p:pic>
      <p:sp>
        <p:nvSpPr>
          <p:cNvPr id="27" name="anim08l"/>
          <p:cNvSpPr txBox="1"/>
          <p:nvPr/>
        </p:nvSpPr>
        <p:spPr>
          <a:xfrm>
            <a:off x="7406640" y="3054096"/>
            <a:ext cx="3849624" cy="457200"/>
          </a:xfrm>
          <a:prstGeom prst="rect">
            <a:avLst/>
          </a:prstGeom>
          <a:noFill/>
          <a:ln/>
        </p:spPr>
        <p:txBody>
          <a:bodyPr wrap="square" lIns="0" tIns="0" rIns="0" bIns="0" rtlCol="0" anchor="t"/>
          <a:lstStyle/>
          <a:p>
            <a:pPr indent="0" marL="0">
              <a:lnSpc>
                <a:spcPct val="114000"/>
              </a:lnSpc>
              <a:buNone/>
            </a:pPr>
            <a:r>
              <a:rPr lang="en-US" sz="1150" dirty="0">
                <a:solidFill>
                  <a:srgbClr val="BEAEE8"/>
                </a:solidFill>
                <a:latin typeface="Calibri" pitchFamily="34" charset="0"/>
                <a:ea typeface="Calibri" pitchFamily="34" charset="-122"/>
                <a:cs typeface="Calibri" pitchFamily="34" charset="-120"/>
              </a:rPr>
              <a:t>Faculty time spent on data entry instead of teaching</a:t>
            </a:r>
            <a:endParaRPr lang="en-US" sz="1150" dirty="0"/>
          </a:p>
        </p:txBody>
      </p:sp>
      <p:pic>
        <p:nvPicPr>
          <p:cNvPr id="28" name="anim08l" descr="/home/claude/assets/icons/CircleX_w.png">    </p:cNvPr>
          <p:cNvPicPr>
            <a:picLocks noChangeAspect="1"/>
          </p:cNvPicPr>
          <p:nvPr/>
        </p:nvPicPr>
        <p:blipFill>
          <a:blip r:embed="rId7"/>
          <a:stretch>
            <a:fillRect/>
          </a:stretch>
        </p:blipFill>
        <p:spPr>
          <a:xfrm>
            <a:off x="7095744" y="3630168"/>
            <a:ext cx="201168" cy="201168"/>
          </a:xfrm>
          <a:prstGeom prst="rect">
            <a:avLst/>
          </a:prstGeom>
        </p:spPr>
      </p:pic>
      <p:sp>
        <p:nvSpPr>
          <p:cNvPr id="29" name="anim08l"/>
          <p:cNvSpPr txBox="1"/>
          <p:nvPr/>
        </p:nvSpPr>
        <p:spPr>
          <a:xfrm>
            <a:off x="7406640" y="3602736"/>
            <a:ext cx="3849624" cy="457200"/>
          </a:xfrm>
          <a:prstGeom prst="rect">
            <a:avLst/>
          </a:prstGeom>
          <a:noFill/>
          <a:ln/>
        </p:spPr>
        <p:txBody>
          <a:bodyPr wrap="square" lIns="0" tIns="0" rIns="0" bIns="0" rtlCol="0" anchor="t"/>
          <a:lstStyle/>
          <a:p>
            <a:pPr indent="0" marL="0">
              <a:lnSpc>
                <a:spcPct val="114000"/>
              </a:lnSpc>
              <a:buNone/>
            </a:pPr>
            <a:r>
              <a:rPr lang="en-US" sz="1150" dirty="0">
                <a:solidFill>
                  <a:srgbClr val="BEAEE8"/>
                </a:solidFill>
                <a:latin typeface="Calibri" pitchFamily="34" charset="0"/>
                <a:ea typeface="Calibri" pitchFamily="34" charset="-122"/>
                <a:cs typeface="Calibri" pitchFamily="34" charset="-120"/>
              </a:rPr>
              <a:t>Management decisions taken on stale, hand-assembled reports</a:t>
            </a:r>
            <a:endParaRPr lang="en-US" sz="1150" dirty="0"/>
          </a:p>
        </p:txBody>
      </p:sp>
      <p:pic>
        <p:nvPicPr>
          <p:cNvPr id="30" name="anim08l" descr="/home/claude/assets/icons/CircleX_w.png">    </p:cNvPr>
          <p:cNvPicPr>
            <a:picLocks noChangeAspect="1"/>
          </p:cNvPicPr>
          <p:nvPr/>
        </p:nvPicPr>
        <p:blipFill>
          <a:blip r:embed="rId8"/>
          <a:stretch>
            <a:fillRect/>
          </a:stretch>
        </p:blipFill>
        <p:spPr>
          <a:xfrm>
            <a:off x="7095744" y="4178808"/>
            <a:ext cx="201168" cy="201168"/>
          </a:xfrm>
          <a:prstGeom prst="rect">
            <a:avLst/>
          </a:prstGeom>
        </p:spPr>
      </p:pic>
      <p:sp>
        <p:nvSpPr>
          <p:cNvPr id="31" name="anim08l"/>
          <p:cNvSpPr txBox="1"/>
          <p:nvPr/>
        </p:nvSpPr>
        <p:spPr>
          <a:xfrm>
            <a:off x="7406640" y="4151376"/>
            <a:ext cx="3849624" cy="457200"/>
          </a:xfrm>
          <a:prstGeom prst="rect">
            <a:avLst/>
          </a:prstGeom>
          <a:noFill/>
          <a:ln/>
        </p:spPr>
        <p:txBody>
          <a:bodyPr wrap="square" lIns="0" tIns="0" rIns="0" bIns="0" rtlCol="0" anchor="t"/>
          <a:lstStyle/>
          <a:p>
            <a:pPr indent="0" marL="0">
              <a:lnSpc>
                <a:spcPct val="114000"/>
              </a:lnSpc>
              <a:buNone/>
            </a:pPr>
            <a:r>
              <a:rPr lang="en-US" sz="1150" dirty="0">
                <a:solidFill>
                  <a:srgbClr val="BEAEE8"/>
                </a:solidFill>
                <a:latin typeface="Calibri" pitchFamily="34" charset="0"/>
                <a:ea typeface="Calibri" pitchFamily="34" charset="-122"/>
                <a:cs typeface="Calibri" pitchFamily="34" charset="-120"/>
              </a:rPr>
              <a:t>Students and parents phoning the office for facts they should self-serve</a:t>
            </a:r>
            <a:endParaRPr lang="en-US" sz="1150" dirty="0"/>
          </a:p>
        </p:txBody>
      </p:sp>
      <p:pic>
        <p:nvPicPr>
          <p:cNvPr id="32" name="anim08l" descr="/home/claude/assets/icons/CircleX_w.png">    </p:cNvPr>
          <p:cNvPicPr>
            <a:picLocks noChangeAspect="1"/>
          </p:cNvPicPr>
          <p:nvPr/>
        </p:nvPicPr>
        <p:blipFill>
          <a:blip r:embed="rId9"/>
          <a:stretch>
            <a:fillRect/>
          </a:stretch>
        </p:blipFill>
        <p:spPr>
          <a:xfrm>
            <a:off x="7095744" y="4727448"/>
            <a:ext cx="201168" cy="201168"/>
          </a:xfrm>
          <a:prstGeom prst="rect">
            <a:avLst/>
          </a:prstGeom>
        </p:spPr>
      </p:pic>
      <p:sp>
        <p:nvSpPr>
          <p:cNvPr id="33" name="anim08l"/>
          <p:cNvSpPr txBox="1"/>
          <p:nvPr/>
        </p:nvSpPr>
        <p:spPr>
          <a:xfrm>
            <a:off x="7406640" y="4700016"/>
            <a:ext cx="3849624" cy="457200"/>
          </a:xfrm>
          <a:prstGeom prst="rect">
            <a:avLst/>
          </a:prstGeom>
          <a:noFill/>
          <a:ln/>
        </p:spPr>
        <p:txBody>
          <a:bodyPr wrap="square" lIns="0" tIns="0" rIns="0" bIns="0" rtlCol="0" anchor="t"/>
          <a:lstStyle/>
          <a:p>
            <a:pPr indent="0" marL="0">
              <a:lnSpc>
                <a:spcPct val="114000"/>
              </a:lnSpc>
              <a:buNone/>
            </a:pPr>
            <a:r>
              <a:rPr lang="en-US" sz="1150" dirty="0">
                <a:solidFill>
                  <a:srgbClr val="BEAEE8"/>
                </a:solidFill>
                <a:latin typeface="Calibri" pitchFamily="34" charset="0"/>
                <a:ea typeface="Calibri" pitchFamily="34" charset="-122"/>
                <a:cs typeface="Calibri" pitchFamily="34" charset="-120"/>
              </a:rPr>
              <a:t>Audit questions that nobody can answer from a single screen</a:t>
            </a:r>
            <a:endParaRPr lang="en-US" sz="1150" dirty="0"/>
          </a:p>
        </p:txBody>
      </p:sp>
      <p:sp>
        <p:nvSpPr>
          <p:cNvPr id="34" name="anim09f"/>
          <p:cNvSpPr txBox="1"/>
          <p:nvPr/>
        </p:nvSpPr>
        <p:spPr>
          <a:xfrm>
            <a:off x="7095744" y="5358384"/>
            <a:ext cx="4160520" cy="457200"/>
          </a:xfrm>
          <a:prstGeom prst="rect">
            <a:avLst/>
          </a:prstGeom>
          <a:noFill/>
          <a:ln/>
        </p:spPr>
        <p:txBody>
          <a:bodyPr wrap="square" lIns="0" tIns="0" rIns="0" bIns="0" rtlCol="0" anchor="ctr"/>
          <a:lstStyle/>
          <a:p>
            <a:pPr indent="0" marL="0">
              <a:lnSpc>
                <a:spcPct val="110000"/>
              </a:lnSpc>
              <a:buNone/>
            </a:pPr>
            <a:r>
              <a:rPr lang="en-US" sz="1200" b="1" i="1" dirty="0">
                <a:solidFill>
                  <a:srgbClr val="F59E0B"/>
                </a:solidFill>
                <a:latin typeface="Arial" pitchFamily="34" charset="0"/>
                <a:ea typeface="Arial" pitchFamily="34" charset="-122"/>
                <a:cs typeface="Arial" pitchFamily="34" charset="-120"/>
              </a:rPr>
              <a:t>None of this is a people problem. It's an architecture problem.</a:t>
            </a:r>
            <a:endParaRPr lang="en-US" sz="1200" dirty="0"/>
          </a:p>
        </p:txBody>
      </p:sp>
      <p:pic>
        <p:nvPicPr>
          <p:cNvPr id="35" name="Image 8" descr="/home/claude/assets/brand_mark_sm.png">    </p:cNvPr>
          <p:cNvPicPr>
            <a:picLocks noChangeAspect="1"/>
          </p:cNvPicPr>
          <p:nvPr/>
        </p:nvPicPr>
        <p:blipFill>
          <a:blip r:embed="rId10"/>
          <a:stretch>
            <a:fillRect/>
          </a:stretch>
        </p:blipFill>
        <p:spPr>
          <a:xfrm>
            <a:off x="11277295" y="6446520"/>
            <a:ext cx="210312" cy="243230"/>
          </a:xfrm>
          <a:prstGeom prst="rect">
            <a:avLst/>
          </a:prstGeom>
        </p:spPr>
      </p:pic>
      <p:sp>
        <p:nvSpPr>
          <p:cNvPr id="36" name="Text 25"/>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2</a:t>
            </a:r>
            <a:endParaRPr lang="en-US" sz="1000" dirty="0"/>
          </a:p>
        </p:txBody>
      </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30" fill="hold">
                            <p:stCondLst>
                              <p:cond delay="360"/>
                            </p:stCondLst>
                            <p:childTnLst>
                              <p:par>
                                <p:cTn id="113"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600"/>
                                        <p:tgtEl>
                                          <p:spTgt spid="4"/>
                                        </p:tgtEl>
                                      </p:cBhvr>
                                    </p:animEffect>
                                    <p:anim calcmode="lin" valueType="num">
                                      <p:cBhvr additive="base">
                                        <p:cTn id="112" dur="600" fill="hold"/>
                                        <p:tgtEl>
                                          <p:spTgt spid="4"/>
                                        </p:tgtEl>
                                        <p:attrNameLst>
                                          <p:attrName>ppt_y</p:attrName>
                                        </p:attrNameLst>
                                      </p:cBhvr>
                                      <p:tavLst>
                                        <p:tav tm="0">
                                          <p:val>
                                            <p:strVal val="#ppt_y+0.045"/>
                                          </p:val>
                                        </p:tav>
                                        <p:tav tm="100000">
                                          <p:val>
                                            <p:strVal val="#ppt_y"/>
                                          </p:val>
                                        </p:tav>
                                      </p:tavLst>
                                    </p:anim>
                                  </p:childTnLst>
                                </p:cTn>
                              </p:par>
                              <p:par>
                                <p:cTn id="117" presetID="10" presetClass="entr" presetSubtype="0" fill="hold" grpId="0" nodeType="withEffect">
                                  <p:stCondLst>
                                    <p:cond delay="0"/>
                                  </p:stCondLst>
                                  <p:childTnLst>
                                    <p:set>
                                      <p:cBhvr>
                                        <p:cTn id="114" dur="1" fill="hold">
                                          <p:stCondLst>
                                            <p:cond delay="0"/>
                                          </p:stCondLst>
                                        </p:cTn>
                                        <p:tgtEl>
                                          <p:spTgt spid="5"/>
                                        </p:tgtEl>
                                        <p:attrNameLst>
                                          <p:attrName>style.visibility</p:attrName>
                                        </p:attrNameLst>
                                      </p:cBhvr>
                                      <p:to>
                                        <p:strVal val="visible"/>
                                      </p:to>
                                    </p:set>
                                    <p:animEffect transition="in" filter="fade">
                                      <p:cBhvr>
                                        <p:cTn id="115" dur="600"/>
                                        <p:tgtEl>
                                          <p:spTgt spid="5"/>
                                        </p:tgtEl>
                                      </p:cBhvr>
                                    </p:animEffect>
                                    <p:anim calcmode="lin" valueType="num">
                                      <p:cBhvr additive="base">
                                        <p:cTn id="116" dur="600" fill="hold"/>
                                        <p:tgtEl>
                                          <p:spTgt spid="5"/>
                                        </p:tgtEl>
                                        <p:attrNameLst>
                                          <p:attrName>ppt_y</p:attrName>
                                        </p:attrNameLst>
                                      </p:cBhvr>
                                      <p:tavLst>
                                        <p:tav tm="0">
                                          <p:val>
                                            <p:strVal val="#ppt_y+0.045"/>
                                          </p:val>
                                        </p:tav>
                                        <p:tav tm="100000">
                                          <p:val>
                                            <p:strVal val="#ppt_y"/>
                                          </p:val>
                                        </p:tav>
                                      </p:tavLst>
                                    </p:anim>
                                  </p:childTnLst>
                                </p:cTn>
                              </p:par>
                              <p:par>
                                <p:cTn id="121" presetID="10" presetClass="entr" presetSubtype="0" fill="hold" grpId="0" nodeType="withEffect">
                                  <p:stCondLst>
                                    <p:cond delay="0"/>
                                  </p:stCondLst>
                                  <p:childTnLst>
                                    <p:set>
                                      <p:cBhvr>
                                        <p:cTn id="118" dur="1" fill="hold">
                                          <p:stCondLst>
                                            <p:cond delay="0"/>
                                          </p:stCondLst>
                                        </p:cTn>
                                        <p:tgtEl>
                                          <p:spTgt spid="6"/>
                                        </p:tgtEl>
                                        <p:attrNameLst>
                                          <p:attrName>style.visibility</p:attrName>
                                        </p:attrNameLst>
                                      </p:cBhvr>
                                      <p:to>
                                        <p:strVal val="visible"/>
                                      </p:to>
                                    </p:set>
                                    <p:animEffect transition="in" filter="fade">
                                      <p:cBhvr>
                                        <p:cTn id="119" dur="600"/>
                                        <p:tgtEl>
                                          <p:spTgt spid="6"/>
                                        </p:tgtEl>
                                      </p:cBhvr>
                                    </p:animEffect>
                                    <p:anim calcmode="lin" valueType="num">
                                      <p:cBhvr additive="base">
                                        <p:cTn id="120" dur="600" fill="hold"/>
                                        <p:tgtEl>
                                          <p:spTgt spid="6"/>
                                        </p:tgtEl>
                                        <p:attrNameLst>
                                          <p:attrName>ppt_y</p:attrName>
                                        </p:attrNameLst>
                                      </p:cBhvr>
                                      <p:tavLst>
                                        <p:tav tm="0">
                                          <p:val>
                                            <p:strVal val="#ppt_y+0.045"/>
                                          </p:val>
                                        </p:tav>
                                        <p:tav tm="100000">
                                          <p:val>
                                            <p:strVal val="#ppt_y"/>
                                          </p:val>
                                        </p:tav>
                                      </p:tavLst>
                                    </p:anim>
                                  </p:childTnLst>
                                </p:cTn>
                              </p:par>
                              <p:par>
                                <p:cTn id="125" presetID="10" presetClass="entr" presetSubtype="0" fill="hold" grpId="0" nodeType="withEffect">
                                  <p:stCondLst>
                                    <p:cond delay="0"/>
                                  </p:stCondLst>
                                  <p:childTnLst>
                                    <p:set>
                                      <p:cBhvr>
                                        <p:cTn id="122" dur="1" fill="hold">
                                          <p:stCondLst>
                                            <p:cond delay="0"/>
                                          </p:stCondLst>
                                        </p:cTn>
                                        <p:tgtEl>
                                          <p:spTgt spid="7"/>
                                        </p:tgtEl>
                                        <p:attrNameLst>
                                          <p:attrName>style.visibility</p:attrName>
                                        </p:attrNameLst>
                                      </p:cBhvr>
                                      <p:to>
                                        <p:strVal val="visible"/>
                                      </p:to>
                                    </p:set>
                                    <p:animEffect transition="in" filter="fade">
                                      <p:cBhvr>
                                        <p:cTn id="123" dur="600"/>
                                        <p:tgtEl>
                                          <p:spTgt spid="7"/>
                                        </p:tgtEl>
                                      </p:cBhvr>
                                    </p:animEffect>
                                    <p:anim calcmode="lin" valueType="num">
                                      <p:cBhvr additive="base">
                                        <p:cTn id="124" dur="600" fill="hold"/>
                                        <p:tgtEl>
                                          <p:spTgt spid="7"/>
                                        </p:tgtEl>
                                        <p:attrNameLst>
                                          <p:attrName>ppt_y</p:attrName>
                                        </p:attrNameLst>
                                      </p:cBhvr>
                                      <p:tavLst>
                                        <p:tav tm="0">
                                          <p:val>
                                            <p:strVal val="#ppt_y+0.045"/>
                                          </p:val>
                                        </p:tav>
                                        <p:tav tm="100000">
                                          <p:val>
                                            <p:strVal val="#ppt_y"/>
                                          </p:val>
                                        </p:tav>
                                      </p:tavLst>
                                    </p:anim>
                                  </p:childTnLst>
                                </p:cTn>
                              </p:par>
                              <p:par>
                                <p:cTn id="129" presetID="10" presetClass="entr" presetSubtype="0" fill="hold" grpId="0" nodeType="withEffect">
                                  <p:stCondLst>
                                    <p:cond delay="0"/>
                                  </p:stCondLst>
                                  <p:childTnLst>
                                    <p:set>
                                      <p:cBhvr>
                                        <p:cTn id="126" dur="1" fill="hold">
                                          <p:stCondLst>
                                            <p:cond delay="0"/>
                                          </p:stCondLst>
                                        </p:cTn>
                                        <p:tgtEl>
                                          <p:spTgt spid="8"/>
                                        </p:tgtEl>
                                        <p:attrNameLst>
                                          <p:attrName>style.visibility</p:attrName>
                                        </p:attrNameLst>
                                      </p:cBhvr>
                                      <p:to>
                                        <p:strVal val="visible"/>
                                      </p:to>
                                    </p:set>
                                    <p:animEffect transition="in" filter="fade">
                                      <p:cBhvr>
                                        <p:cTn id="127" dur="600"/>
                                        <p:tgtEl>
                                          <p:spTgt spid="8"/>
                                        </p:tgtEl>
                                      </p:cBhvr>
                                    </p:animEffect>
                                    <p:anim calcmode="lin" valueType="num">
                                      <p:cBhvr additive="base">
                                        <p:cTn id="128" dur="600" fill="hold"/>
                                        <p:tgtEl>
                                          <p:spTgt spid="8"/>
                                        </p:tgtEl>
                                        <p:attrNameLst>
                                          <p:attrName>ppt_y</p:attrName>
                                        </p:attrNameLst>
                                      </p:cBhvr>
                                      <p:tavLst>
                                        <p:tav tm="0">
                                          <p:val>
                                            <p:strVal val="#ppt_y+0.045"/>
                                          </p:val>
                                        </p:tav>
                                        <p:tav tm="100000">
                                          <p:val>
                                            <p:strVal val="#ppt_y"/>
                                          </p:val>
                                        </p:tav>
                                      </p:tavLst>
                                    </p:anim>
                                  </p:childTnLst>
                                </p:cTn>
                              </p:par>
                            </p:childTnLst>
                          </p:cTn>
                        </p:par>
                        <p:par>
                          <p:cTn id="151" fill="hold">
                            <p:stCondLst>
                              <p:cond delay="540"/>
                            </p:stCondLst>
                            <p:childTnLst>
                              <p:par>
                                <p:cTn id="134" presetID="10" presetClass="entr" presetSubtype="0" fill="hold" grpId="0" nodeType="withEffect">
                                  <p:stCondLst>
                                    <p:cond delay="0"/>
                                  </p:stCondLst>
                                  <p:childTnLst>
                                    <p:set>
                                      <p:cBhvr>
                                        <p:cTn id="131" dur="1" fill="hold">
                                          <p:stCondLst>
                                            <p:cond delay="0"/>
                                          </p:stCondLst>
                                        </p:cTn>
                                        <p:tgtEl>
                                          <p:spTgt spid="9"/>
                                        </p:tgtEl>
                                        <p:attrNameLst>
                                          <p:attrName>style.visibility</p:attrName>
                                        </p:attrNameLst>
                                      </p:cBhvr>
                                      <p:to>
                                        <p:strVal val="visible"/>
                                      </p:to>
                                    </p:set>
                                    <p:animEffect transition="in" filter="fade">
                                      <p:cBhvr>
                                        <p:cTn id="132" dur="600"/>
                                        <p:tgtEl>
                                          <p:spTgt spid="9"/>
                                        </p:tgtEl>
                                      </p:cBhvr>
                                    </p:animEffect>
                                    <p:anim calcmode="lin" valueType="num">
                                      <p:cBhvr additive="base">
                                        <p:cTn id="133" dur="600" fill="hold"/>
                                        <p:tgtEl>
                                          <p:spTgt spid="9"/>
                                        </p:tgtEl>
                                        <p:attrNameLst>
                                          <p:attrName>ppt_y</p:attrName>
                                        </p:attrNameLst>
                                      </p:cBhvr>
                                      <p:tavLst>
                                        <p:tav tm="0">
                                          <p:val>
                                            <p:strVal val="#ppt_y+0.045"/>
                                          </p:val>
                                        </p:tav>
                                        <p:tav tm="100000">
                                          <p:val>
                                            <p:strVal val="#ppt_y"/>
                                          </p:val>
                                        </p:tav>
                                      </p:tavLst>
                                    </p:anim>
                                  </p:childTnLst>
                                </p:cTn>
                              </p:par>
                              <p:par>
                                <p:cTn id="138" presetID="10" presetClass="entr" presetSubtype="0" fill="hold" grpId="0" nodeType="withEffect">
                                  <p:stCondLst>
                                    <p:cond delay="0"/>
                                  </p:stCondLst>
                                  <p:childTnLst>
                                    <p:set>
                                      <p:cBhvr>
                                        <p:cTn id="135" dur="1" fill="hold">
                                          <p:stCondLst>
                                            <p:cond delay="0"/>
                                          </p:stCondLst>
                                        </p:cTn>
                                        <p:tgtEl>
                                          <p:spTgt spid="10"/>
                                        </p:tgtEl>
                                        <p:attrNameLst>
                                          <p:attrName>style.visibility</p:attrName>
                                        </p:attrNameLst>
                                      </p:cBhvr>
                                      <p:to>
                                        <p:strVal val="visible"/>
                                      </p:to>
                                    </p:set>
                                    <p:animEffect transition="in" filter="fade">
                                      <p:cBhvr>
                                        <p:cTn id="136" dur="600"/>
                                        <p:tgtEl>
                                          <p:spTgt spid="10"/>
                                        </p:tgtEl>
                                      </p:cBhvr>
                                    </p:animEffect>
                                    <p:anim calcmode="lin" valueType="num">
                                      <p:cBhvr additive="base">
                                        <p:cTn id="137" dur="600" fill="hold"/>
                                        <p:tgtEl>
                                          <p:spTgt spid="10"/>
                                        </p:tgtEl>
                                        <p:attrNameLst>
                                          <p:attrName>ppt_y</p:attrName>
                                        </p:attrNameLst>
                                      </p:cBhvr>
                                      <p:tavLst>
                                        <p:tav tm="0">
                                          <p:val>
                                            <p:strVal val="#ppt_y+0.045"/>
                                          </p:val>
                                        </p:tav>
                                        <p:tav tm="100000">
                                          <p:val>
                                            <p:strVal val="#ppt_y"/>
                                          </p:val>
                                        </p:tav>
                                      </p:tavLst>
                                    </p:anim>
                                  </p:childTnLst>
                                </p:cTn>
                              </p:par>
                              <p:par>
                                <p:cTn id="142" presetID="10" presetClass="entr" presetSubtype="0" fill="hold" grpId="0" nodeType="withEffect">
                                  <p:stCondLst>
                                    <p:cond delay="0"/>
                                  </p:stCondLst>
                                  <p:childTnLst>
                                    <p:set>
                                      <p:cBhvr>
                                        <p:cTn id="139" dur="1" fill="hold">
                                          <p:stCondLst>
                                            <p:cond delay="0"/>
                                          </p:stCondLst>
                                        </p:cTn>
                                        <p:tgtEl>
                                          <p:spTgt spid="11"/>
                                        </p:tgtEl>
                                        <p:attrNameLst>
                                          <p:attrName>style.visibility</p:attrName>
                                        </p:attrNameLst>
                                      </p:cBhvr>
                                      <p:to>
                                        <p:strVal val="visible"/>
                                      </p:to>
                                    </p:set>
                                    <p:animEffect transition="in" filter="fade">
                                      <p:cBhvr>
                                        <p:cTn id="140" dur="600"/>
                                        <p:tgtEl>
                                          <p:spTgt spid="11"/>
                                        </p:tgtEl>
                                      </p:cBhvr>
                                    </p:animEffect>
                                    <p:anim calcmode="lin" valueType="num">
                                      <p:cBhvr additive="base">
                                        <p:cTn id="141" dur="600" fill="hold"/>
                                        <p:tgtEl>
                                          <p:spTgt spid="11"/>
                                        </p:tgtEl>
                                        <p:attrNameLst>
                                          <p:attrName>ppt_y</p:attrName>
                                        </p:attrNameLst>
                                      </p:cBhvr>
                                      <p:tavLst>
                                        <p:tav tm="0">
                                          <p:val>
                                            <p:strVal val="#ppt_y+0.045"/>
                                          </p:val>
                                        </p:tav>
                                        <p:tav tm="100000">
                                          <p:val>
                                            <p:strVal val="#ppt_y"/>
                                          </p:val>
                                        </p:tav>
                                      </p:tavLst>
                                    </p:anim>
                                  </p:childTnLst>
                                </p:cTn>
                              </p:par>
                              <p:par>
                                <p:cTn id="146" presetID="10" presetClass="entr" presetSubtype="0" fill="hold" grpId="0" nodeType="withEffect">
                                  <p:stCondLst>
                                    <p:cond delay="0"/>
                                  </p:stCondLst>
                                  <p:childTnLst>
                                    <p:set>
                                      <p:cBhvr>
                                        <p:cTn id="143" dur="1" fill="hold">
                                          <p:stCondLst>
                                            <p:cond delay="0"/>
                                          </p:stCondLst>
                                        </p:cTn>
                                        <p:tgtEl>
                                          <p:spTgt spid="12"/>
                                        </p:tgtEl>
                                        <p:attrNameLst>
                                          <p:attrName>style.visibility</p:attrName>
                                        </p:attrNameLst>
                                      </p:cBhvr>
                                      <p:to>
                                        <p:strVal val="visible"/>
                                      </p:to>
                                    </p:set>
                                    <p:animEffect transition="in" filter="fade">
                                      <p:cBhvr>
                                        <p:cTn id="144" dur="600"/>
                                        <p:tgtEl>
                                          <p:spTgt spid="12"/>
                                        </p:tgtEl>
                                      </p:cBhvr>
                                    </p:animEffect>
                                    <p:anim calcmode="lin" valueType="num">
                                      <p:cBhvr additive="base">
                                        <p:cTn id="145" dur="600" fill="hold"/>
                                        <p:tgtEl>
                                          <p:spTgt spid="12"/>
                                        </p:tgtEl>
                                        <p:attrNameLst>
                                          <p:attrName>ppt_y</p:attrName>
                                        </p:attrNameLst>
                                      </p:cBhvr>
                                      <p:tavLst>
                                        <p:tav tm="0">
                                          <p:val>
                                            <p:strVal val="#ppt_y+0.045"/>
                                          </p:val>
                                        </p:tav>
                                        <p:tav tm="100000">
                                          <p:val>
                                            <p:strVal val="#ppt_y"/>
                                          </p:val>
                                        </p:tav>
                                      </p:tavLst>
                                    </p:anim>
                                  </p:childTnLst>
                                </p:cTn>
                              </p:par>
                              <p:par>
                                <p:cTn id="150" presetID="10" presetClass="entr" presetSubtype="0" fill="hold" grpId="0" nodeType="withEffect">
                                  <p:stCondLst>
                                    <p:cond delay="0"/>
                                  </p:stCondLst>
                                  <p:childTnLst>
                                    <p:set>
                                      <p:cBhvr>
                                        <p:cTn id="147" dur="1" fill="hold">
                                          <p:stCondLst>
                                            <p:cond delay="0"/>
                                          </p:stCondLst>
                                        </p:cTn>
                                        <p:tgtEl>
                                          <p:spTgt spid="13"/>
                                        </p:tgtEl>
                                        <p:attrNameLst>
                                          <p:attrName>style.visibility</p:attrName>
                                        </p:attrNameLst>
                                      </p:cBhvr>
                                      <p:to>
                                        <p:strVal val="visible"/>
                                      </p:to>
                                    </p:set>
                                    <p:animEffect transition="in" filter="fade">
                                      <p:cBhvr>
                                        <p:cTn id="148" dur="600"/>
                                        <p:tgtEl>
                                          <p:spTgt spid="13"/>
                                        </p:tgtEl>
                                      </p:cBhvr>
                                    </p:animEffect>
                                    <p:anim calcmode="lin" valueType="num">
                                      <p:cBhvr additive="base">
                                        <p:cTn id="149" dur="600" fill="hold"/>
                                        <p:tgtEl>
                                          <p:spTgt spid="13"/>
                                        </p:tgtEl>
                                        <p:attrNameLst>
                                          <p:attrName>ppt_y</p:attrName>
                                        </p:attrNameLst>
                                      </p:cBhvr>
                                      <p:tavLst>
                                        <p:tav tm="0">
                                          <p:val>
                                            <p:strVal val="#ppt_y+0.045"/>
                                          </p:val>
                                        </p:tav>
                                        <p:tav tm="100000">
                                          <p:val>
                                            <p:strVal val="#ppt_y"/>
                                          </p:val>
                                        </p:tav>
                                      </p:tavLst>
                                    </p:anim>
                                  </p:childTnLst>
                                </p:cTn>
                              </p:par>
                            </p:childTnLst>
                          </p:cTn>
                        </p:par>
                        <p:par>
                          <p:cTn id="172" fill="hold">
                            <p:stCondLst>
                              <p:cond delay="720"/>
                            </p:stCondLst>
                            <p:childTnLst>
                              <p:par>
                                <p:cTn id="155" presetID="10" presetClass="entr" presetSubtype="0" fill="hold" grpId="0" nodeType="withEffect">
                                  <p:stCondLst>
                                    <p:cond delay="0"/>
                                  </p:stCondLst>
                                  <p:childTnLst>
                                    <p:set>
                                      <p:cBhvr>
                                        <p:cTn id="152" dur="1" fill="hold">
                                          <p:stCondLst>
                                            <p:cond delay="0"/>
                                          </p:stCondLst>
                                        </p:cTn>
                                        <p:tgtEl>
                                          <p:spTgt spid="14"/>
                                        </p:tgtEl>
                                        <p:attrNameLst>
                                          <p:attrName>style.visibility</p:attrName>
                                        </p:attrNameLst>
                                      </p:cBhvr>
                                      <p:to>
                                        <p:strVal val="visible"/>
                                      </p:to>
                                    </p:set>
                                    <p:animEffect transition="in" filter="fade">
                                      <p:cBhvr>
                                        <p:cTn id="153" dur="600"/>
                                        <p:tgtEl>
                                          <p:spTgt spid="14"/>
                                        </p:tgtEl>
                                      </p:cBhvr>
                                    </p:animEffect>
                                    <p:anim calcmode="lin" valueType="num">
                                      <p:cBhvr additive="base">
                                        <p:cTn id="154" dur="600" fill="hold"/>
                                        <p:tgtEl>
                                          <p:spTgt spid="14"/>
                                        </p:tgtEl>
                                        <p:attrNameLst>
                                          <p:attrName>ppt_y</p:attrName>
                                        </p:attrNameLst>
                                      </p:cBhvr>
                                      <p:tavLst>
                                        <p:tav tm="0">
                                          <p:val>
                                            <p:strVal val="#ppt_y+0.045"/>
                                          </p:val>
                                        </p:tav>
                                        <p:tav tm="100000">
                                          <p:val>
                                            <p:strVal val="#ppt_y"/>
                                          </p:val>
                                        </p:tav>
                                      </p:tavLst>
                                    </p:anim>
                                  </p:childTnLst>
                                </p:cTn>
                              </p:par>
                              <p:par>
                                <p:cTn id="159" presetID="10" presetClass="entr" presetSubtype="0" fill="hold" grpId="0" nodeType="withEffect">
                                  <p:stCondLst>
                                    <p:cond delay="0"/>
                                  </p:stCondLst>
                                  <p:childTnLst>
                                    <p:set>
                                      <p:cBhvr>
                                        <p:cTn id="156" dur="1" fill="hold">
                                          <p:stCondLst>
                                            <p:cond delay="0"/>
                                          </p:stCondLst>
                                        </p:cTn>
                                        <p:tgtEl>
                                          <p:spTgt spid="15"/>
                                        </p:tgtEl>
                                        <p:attrNameLst>
                                          <p:attrName>style.visibility</p:attrName>
                                        </p:attrNameLst>
                                      </p:cBhvr>
                                      <p:to>
                                        <p:strVal val="visible"/>
                                      </p:to>
                                    </p:set>
                                    <p:animEffect transition="in" filter="fade">
                                      <p:cBhvr>
                                        <p:cTn id="157" dur="600"/>
                                        <p:tgtEl>
                                          <p:spTgt spid="15"/>
                                        </p:tgtEl>
                                      </p:cBhvr>
                                    </p:animEffect>
                                    <p:anim calcmode="lin" valueType="num">
                                      <p:cBhvr additive="base">
                                        <p:cTn id="158" dur="600" fill="hold"/>
                                        <p:tgtEl>
                                          <p:spTgt spid="15"/>
                                        </p:tgtEl>
                                        <p:attrNameLst>
                                          <p:attrName>ppt_y</p:attrName>
                                        </p:attrNameLst>
                                      </p:cBhvr>
                                      <p:tavLst>
                                        <p:tav tm="0">
                                          <p:val>
                                            <p:strVal val="#ppt_y+0.045"/>
                                          </p:val>
                                        </p:tav>
                                        <p:tav tm="100000">
                                          <p:val>
                                            <p:strVal val="#ppt_y"/>
                                          </p:val>
                                        </p:tav>
                                      </p:tavLst>
                                    </p:anim>
                                  </p:childTnLst>
                                </p:cTn>
                              </p:par>
                              <p:par>
                                <p:cTn id="163" presetID="10" presetClass="entr" presetSubtype="0" fill="hold" grpId="0" nodeType="withEffect">
                                  <p:stCondLst>
                                    <p:cond delay="0"/>
                                  </p:stCondLst>
                                  <p:childTnLst>
                                    <p:set>
                                      <p:cBhvr>
                                        <p:cTn id="160" dur="1" fill="hold">
                                          <p:stCondLst>
                                            <p:cond delay="0"/>
                                          </p:stCondLst>
                                        </p:cTn>
                                        <p:tgtEl>
                                          <p:spTgt spid="16"/>
                                        </p:tgtEl>
                                        <p:attrNameLst>
                                          <p:attrName>style.visibility</p:attrName>
                                        </p:attrNameLst>
                                      </p:cBhvr>
                                      <p:to>
                                        <p:strVal val="visible"/>
                                      </p:to>
                                    </p:set>
                                    <p:animEffect transition="in" filter="fade">
                                      <p:cBhvr>
                                        <p:cTn id="161" dur="600"/>
                                        <p:tgtEl>
                                          <p:spTgt spid="16"/>
                                        </p:tgtEl>
                                      </p:cBhvr>
                                    </p:animEffect>
                                    <p:anim calcmode="lin" valueType="num">
                                      <p:cBhvr additive="base">
                                        <p:cTn id="162" dur="600" fill="hold"/>
                                        <p:tgtEl>
                                          <p:spTgt spid="16"/>
                                        </p:tgtEl>
                                        <p:attrNameLst>
                                          <p:attrName>ppt_y</p:attrName>
                                        </p:attrNameLst>
                                      </p:cBhvr>
                                      <p:tavLst>
                                        <p:tav tm="0">
                                          <p:val>
                                            <p:strVal val="#ppt_y+0.045"/>
                                          </p:val>
                                        </p:tav>
                                        <p:tav tm="100000">
                                          <p:val>
                                            <p:strVal val="#ppt_y"/>
                                          </p:val>
                                        </p:tav>
                                      </p:tavLst>
                                    </p:anim>
                                  </p:childTnLst>
                                </p:cTn>
                              </p:par>
                              <p:par>
                                <p:cTn id="167" presetID="10" presetClass="entr" presetSubtype="0" fill="hold" grpId="0" nodeType="withEffect">
                                  <p:stCondLst>
                                    <p:cond delay="0"/>
                                  </p:stCondLst>
                                  <p:childTnLst>
                                    <p:set>
                                      <p:cBhvr>
                                        <p:cTn id="164" dur="1" fill="hold">
                                          <p:stCondLst>
                                            <p:cond delay="0"/>
                                          </p:stCondLst>
                                        </p:cTn>
                                        <p:tgtEl>
                                          <p:spTgt spid="17"/>
                                        </p:tgtEl>
                                        <p:attrNameLst>
                                          <p:attrName>style.visibility</p:attrName>
                                        </p:attrNameLst>
                                      </p:cBhvr>
                                      <p:to>
                                        <p:strVal val="visible"/>
                                      </p:to>
                                    </p:set>
                                    <p:animEffect transition="in" filter="fade">
                                      <p:cBhvr>
                                        <p:cTn id="165" dur="600"/>
                                        <p:tgtEl>
                                          <p:spTgt spid="17"/>
                                        </p:tgtEl>
                                      </p:cBhvr>
                                    </p:animEffect>
                                    <p:anim calcmode="lin" valueType="num">
                                      <p:cBhvr additive="base">
                                        <p:cTn id="166" dur="600" fill="hold"/>
                                        <p:tgtEl>
                                          <p:spTgt spid="17"/>
                                        </p:tgtEl>
                                        <p:attrNameLst>
                                          <p:attrName>ppt_y</p:attrName>
                                        </p:attrNameLst>
                                      </p:cBhvr>
                                      <p:tavLst>
                                        <p:tav tm="0">
                                          <p:val>
                                            <p:strVal val="#ppt_y+0.045"/>
                                          </p:val>
                                        </p:tav>
                                        <p:tav tm="100000">
                                          <p:val>
                                            <p:strVal val="#ppt_y"/>
                                          </p:val>
                                        </p:tav>
                                      </p:tavLst>
                                    </p:anim>
                                  </p:childTnLst>
                                </p:cTn>
                              </p:par>
                              <p:par>
                                <p:cTn id="171" presetID="10" presetClass="entr" presetSubtype="0" fill="hold" grpId="0" nodeType="withEffect">
                                  <p:stCondLst>
                                    <p:cond delay="0"/>
                                  </p:stCondLst>
                                  <p:childTnLst>
                                    <p:set>
                                      <p:cBhvr>
                                        <p:cTn id="168" dur="1" fill="hold">
                                          <p:stCondLst>
                                            <p:cond delay="0"/>
                                          </p:stCondLst>
                                        </p:cTn>
                                        <p:tgtEl>
                                          <p:spTgt spid="18"/>
                                        </p:tgtEl>
                                        <p:attrNameLst>
                                          <p:attrName>style.visibility</p:attrName>
                                        </p:attrNameLst>
                                      </p:cBhvr>
                                      <p:to>
                                        <p:strVal val="visible"/>
                                      </p:to>
                                    </p:set>
                                    <p:animEffect transition="in" filter="fade">
                                      <p:cBhvr>
                                        <p:cTn id="169" dur="600"/>
                                        <p:tgtEl>
                                          <p:spTgt spid="18"/>
                                        </p:tgtEl>
                                      </p:cBhvr>
                                    </p:animEffect>
                                    <p:anim calcmode="lin" valueType="num">
                                      <p:cBhvr additive="base">
                                        <p:cTn id="170" dur="600" fill="hold"/>
                                        <p:tgtEl>
                                          <p:spTgt spid="18"/>
                                        </p:tgtEl>
                                        <p:attrNameLst>
                                          <p:attrName>ppt_y</p:attrName>
                                        </p:attrNameLst>
                                      </p:cBhvr>
                                      <p:tavLst>
                                        <p:tav tm="0">
                                          <p:val>
                                            <p:strVal val="#ppt_y+0.045"/>
                                          </p:val>
                                        </p:tav>
                                        <p:tav tm="100000">
                                          <p:val>
                                            <p:strVal val="#ppt_y"/>
                                          </p:val>
                                        </p:tav>
                                      </p:tavLst>
                                    </p:anim>
                                  </p:childTnLst>
                                </p:cTn>
                              </p:par>
                            </p:childTnLst>
                          </p:cTn>
                        </p:par>
                        <p:par>
                          <p:cTn id="193" fill="hold">
                            <p:stCondLst>
                              <p:cond delay="900"/>
                            </p:stCondLst>
                            <p:childTnLst>
                              <p:par>
                                <p:cTn id="176" presetID="10" presetClass="entr" presetSubtype="0" fill="hold" grpId="0" nodeType="withEffect">
                                  <p:stCondLst>
                                    <p:cond delay="0"/>
                                  </p:stCondLst>
                                  <p:childTnLst>
                                    <p:set>
                                      <p:cBhvr>
                                        <p:cTn id="173" dur="1" fill="hold">
                                          <p:stCondLst>
                                            <p:cond delay="0"/>
                                          </p:stCondLst>
                                        </p:cTn>
                                        <p:tgtEl>
                                          <p:spTgt spid="19"/>
                                        </p:tgtEl>
                                        <p:attrNameLst>
                                          <p:attrName>style.visibility</p:attrName>
                                        </p:attrNameLst>
                                      </p:cBhvr>
                                      <p:to>
                                        <p:strVal val="visible"/>
                                      </p:to>
                                    </p:set>
                                    <p:animEffect transition="in" filter="fade">
                                      <p:cBhvr>
                                        <p:cTn id="174" dur="600"/>
                                        <p:tgtEl>
                                          <p:spTgt spid="19"/>
                                        </p:tgtEl>
                                      </p:cBhvr>
                                    </p:animEffect>
                                    <p:anim calcmode="lin" valueType="num">
                                      <p:cBhvr additive="base">
                                        <p:cTn id="175" dur="600" fill="hold"/>
                                        <p:tgtEl>
                                          <p:spTgt spid="19"/>
                                        </p:tgtEl>
                                        <p:attrNameLst>
                                          <p:attrName>ppt_y</p:attrName>
                                        </p:attrNameLst>
                                      </p:cBhvr>
                                      <p:tavLst>
                                        <p:tav tm="0">
                                          <p:val>
                                            <p:strVal val="#ppt_y+0.045"/>
                                          </p:val>
                                        </p:tav>
                                        <p:tav tm="100000">
                                          <p:val>
                                            <p:strVal val="#ppt_y"/>
                                          </p:val>
                                        </p:tav>
                                      </p:tavLst>
                                    </p:anim>
                                  </p:childTnLst>
                                </p:cTn>
                              </p:par>
                              <p:par>
                                <p:cTn id="180" presetID="10" presetClass="entr" presetSubtype="0" fill="hold" grpId="0" nodeType="withEffect">
                                  <p:stCondLst>
                                    <p:cond delay="0"/>
                                  </p:stCondLst>
                                  <p:childTnLst>
                                    <p:set>
                                      <p:cBhvr>
                                        <p:cTn id="177" dur="1" fill="hold">
                                          <p:stCondLst>
                                            <p:cond delay="0"/>
                                          </p:stCondLst>
                                        </p:cTn>
                                        <p:tgtEl>
                                          <p:spTgt spid="20"/>
                                        </p:tgtEl>
                                        <p:attrNameLst>
                                          <p:attrName>style.visibility</p:attrName>
                                        </p:attrNameLst>
                                      </p:cBhvr>
                                      <p:to>
                                        <p:strVal val="visible"/>
                                      </p:to>
                                    </p:set>
                                    <p:animEffect transition="in" filter="fade">
                                      <p:cBhvr>
                                        <p:cTn id="178" dur="600"/>
                                        <p:tgtEl>
                                          <p:spTgt spid="20"/>
                                        </p:tgtEl>
                                      </p:cBhvr>
                                    </p:animEffect>
                                    <p:anim calcmode="lin" valueType="num">
                                      <p:cBhvr additive="base">
                                        <p:cTn id="179" dur="600" fill="hold"/>
                                        <p:tgtEl>
                                          <p:spTgt spid="20"/>
                                        </p:tgtEl>
                                        <p:attrNameLst>
                                          <p:attrName>ppt_y</p:attrName>
                                        </p:attrNameLst>
                                      </p:cBhvr>
                                      <p:tavLst>
                                        <p:tav tm="0">
                                          <p:val>
                                            <p:strVal val="#ppt_y+0.045"/>
                                          </p:val>
                                        </p:tav>
                                        <p:tav tm="100000">
                                          <p:val>
                                            <p:strVal val="#ppt_y"/>
                                          </p:val>
                                        </p:tav>
                                      </p:tavLst>
                                    </p:anim>
                                  </p:childTnLst>
                                </p:cTn>
                              </p:par>
                              <p:par>
                                <p:cTn id="184" presetID="10" presetClass="entr" presetSubtype="0" fill="hold" grpId="0" nodeType="withEffect">
                                  <p:stCondLst>
                                    <p:cond delay="0"/>
                                  </p:stCondLst>
                                  <p:childTnLst>
                                    <p:set>
                                      <p:cBhvr>
                                        <p:cTn id="181" dur="1" fill="hold">
                                          <p:stCondLst>
                                            <p:cond delay="0"/>
                                          </p:stCondLst>
                                        </p:cTn>
                                        <p:tgtEl>
                                          <p:spTgt spid="21"/>
                                        </p:tgtEl>
                                        <p:attrNameLst>
                                          <p:attrName>style.visibility</p:attrName>
                                        </p:attrNameLst>
                                      </p:cBhvr>
                                      <p:to>
                                        <p:strVal val="visible"/>
                                      </p:to>
                                    </p:set>
                                    <p:animEffect transition="in" filter="fade">
                                      <p:cBhvr>
                                        <p:cTn id="182" dur="600"/>
                                        <p:tgtEl>
                                          <p:spTgt spid="21"/>
                                        </p:tgtEl>
                                      </p:cBhvr>
                                    </p:animEffect>
                                    <p:anim calcmode="lin" valueType="num">
                                      <p:cBhvr additive="base">
                                        <p:cTn id="183" dur="600" fill="hold"/>
                                        <p:tgtEl>
                                          <p:spTgt spid="21"/>
                                        </p:tgtEl>
                                        <p:attrNameLst>
                                          <p:attrName>ppt_y</p:attrName>
                                        </p:attrNameLst>
                                      </p:cBhvr>
                                      <p:tavLst>
                                        <p:tav tm="0">
                                          <p:val>
                                            <p:strVal val="#ppt_y+0.045"/>
                                          </p:val>
                                        </p:tav>
                                        <p:tav tm="100000">
                                          <p:val>
                                            <p:strVal val="#ppt_y"/>
                                          </p:val>
                                        </p:tav>
                                      </p:tavLst>
                                    </p:anim>
                                  </p:childTnLst>
                                </p:cTn>
                              </p:par>
                              <p:par>
                                <p:cTn id="188" presetID="10" presetClass="entr" presetSubtype="0" fill="hold" grpId="0" nodeType="withEffect">
                                  <p:stCondLst>
                                    <p:cond delay="0"/>
                                  </p:stCondLst>
                                  <p:childTnLst>
                                    <p:set>
                                      <p:cBhvr>
                                        <p:cTn id="185" dur="1" fill="hold">
                                          <p:stCondLst>
                                            <p:cond delay="0"/>
                                          </p:stCondLst>
                                        </p:cTn>
                                        <p:tgtEl>
                                          <p:spTgt spid="22"/>
                                        </p:tgtEl>
                                        <p:attrNameLst>
                                          <p:attrName>style.visibility</p:attrName>
                                        </p:attrNameLst>
                                      </p:cBhvr>
                                      <p:to>
                                        <p:strVal val="visible"/>
                                      </p:to>
                                    </p:set>
                                    <p:animEffect transition="in" filter="fade">
                                      <p:cBhvr>
                                        <p:cTn id="186" dur="600"/>
                                        <p:tgtEl>
                                          <p:spTgt spid="22"/>
                                        </p:tgtEl>
                                      </p:cBhvr>
                                    </p:animEffect>
                                    <p:anim calcmode="lin" valueType="num">
                                      <p:cBhvr additive="base">
                                        <p:cTn id="187" dur="600" fill="hold"/>
                                        <p:tgtEl>
                                          <p:spTgt spid="22"/>
                                        </p:tgtEl>
                                        <p:attrNameLst>
                                          <p:attrName>ppt_y</p:attrName>
                                        </p:attrNameLst>
                                      </p:cBhvr>
                                      <p:tavLst>
                                        <p:tav tm="0">
                                          <p:val>
                                            <p:strVal val="#ppt_y+0.045"/>
                                          </p:val>
                                        </p:tav>
                                        <p:tav tm="100000">
                                          <p:val>
                                            <p:strVal val="#ppt_y"/>
                                          </p:val>
                                        </p:tav>
                                      </p:tavLst>
                                    </p:anim>
                                  </p:childTnLst>
                                </p:cTn>
                              </p:par>
                              <p:par>
                                <p:cTn id="192" presetID="10" presetClass="entr" presetSubtype="0" fill="hold" grpId="0" nodeType="withEffect">
                                  <p:stCondLst>
                                    <p:cond delay="0"/>
                                  </p:stCondLst>
                                  <p:childTnLst>
                                    <p:set>
                                      <p:cBhvr>
                                        <p:cTn id="189" dur="1" fill="hold">
                                          <p:stCondLst>
                                            <p:cond delay="0"/>
                                          </p:stCondLst>
                                        </p:cTn>
                                        <p:tgtEl>
                                          <p:spTgt spid="23"/>
                                        </p:tgtEl>
                                        <p:attrNameLst>
                                          <p:attrName>style.visibility</p:attrName>
                                        </p:attrNameLst>
                                      </p:cBhvr>
                                      <p:to>
                                        <p:strVal val="visible"/>
                                      </p:to>
                                    </p:set>
                                    <p:animEffect transition="in" filter="fade">
                                      <p:cBhvr>
                                        <p:cTn id="190" dur="600"/>
                                        <p:tgtEl>
                                          <p:spTgt spid="23"/>
                                        </p:tgtEl>
                                      </p:cBhvr>
                                    </p:animEffect>
                                    <p:anim calcmode="lin" valueType="num">
                                      <p:cBhvr additive="base">
                                        <p:cTn id="191" dur="600" fill="hold"/>
                                        <p:tgtEl>
                                          <p:spTgt spid="23"/>
                                        </p:tgtEl>
                                        <p:attrNameLst>
                                          <p:attrName>ppt_y</p:attrName>
                                        </p:attrNameLst>
                                      </p:cBhvr>
                                      <p:tavLst>
                                        <p:tav tm="0">
                                          <p:val>
                                            <p:strVal val="#ppt_y+0.045"/>
                                          </p:val>
                                        </p:tav>
                                        <p:tav tm="100000">
                                          <p:val>
                                            <p:strVal val="#ppt_y"/>
                                          </p:val>
                                        </p:tav>
                                      </p:tavLst>
                                    </p:anim>
                                  </p:childTnLst>
                                </p:cTn>
                              </p:par>
                            </p:childTnLst>
                          </p:cTn>
                        </p:par>
                        <p:par>
                          <p:cTn id="202" fill="hold">
                            <p:stCondLst>
                              <p:cond delay="1080"/>
                            </p:stCondLst>
                            <p:childTnLst>
                              <p:par>
                                <p:cTn id="197" presetID="10" presetClass="entr" presetSubtype="0" fill="hold" grpId="0" nodeType="withEffect">
                                  <p:stCondLst>
                                    <p:cond delay="0"/>
                                  </p:stCondLst>
                                  <p:childTnLst>
                                    <p:set>
                                      <p:cBhvr>
                                        <p:cTn id="194" dur="1" fill="hold">
                                          <p:stCondLst>
                                            <p:cond delay="0"/>
                                          </p:stCondLst>
                                        </p:cTn>
                                        <p:tgtEl>
                                          <p:spTgt spid="24"/>
                                        </p:tgtEl>
                                        <p:attrNameLst>
                                          <p:attrName>style.visibility</p:attrName>
                                        </p:attrNameLst>
                                      </p:cBhvr>
                                      <p:to>
                                        <p:strVal val="visible"/>
                                      </p:to>
                                    </p:set>
                                    <p:animEffect transition="in" filter="fade">
                                      <p:cBhvr>
                                        <p:cTn id="195" dur="640"/>
                                        <p:tgtEl>
                                          <p:spTgt spid="24"/>
                                        </p:tgtEl>
                                      </p:cBhvr>
                                    </p:animEffect>
                                    <p:anim calcmode="lin" valueType="num">
                                      <p:cBhvr additive="base">
                                        <p:cTn id="196" dur="640" fill="hold"/>
                                        <p:tgtEl>
                                          <p:spTgt spid="24"/>
                                        </p:tgtEl>
                                        <p:attrNameLst>
                                          <p:attrName>ppt_x</p:attrName>
                                        </p:attrNameLst>
                                      </p:cBhvr>
                                      <p:tavLst>
                                        <p:tav tm="0">
                                          <p:val>
                                            <p:strVal val="#ppt_x-0.035"/>
                                          </p:val>
                                        </p:tav>
                                        <p:tav tm="100000">
                                          <p:val>
                                            <p:strVal val="#ppt_x"/>
                                          </p:val>
                                        </p:tav>
                                      </p:tavLst>
                                    </p:anim>
                                  </p:childTnLst>
                                </p:cTn>
                              </p:par>
                              <p:par>
                                <p:cTn id="201" presetID="10" presetClass="entr" presetSubtype="0" fill="hold" grpId="0" nodeType="withEffect">
                                  <p:stCondLst>
                                    <p:cond delay="0"/>
                                  </p:stCondLst>
                                  <p:childTnLst>
                                    <p:set>
                                      <p:cBhvr>
                                        <p:cTn id="198" dur="1" fill="hold">
                                          <p:stCondLst>
                                            <p:cond delay="0"/>
                                          </p:stCondLst>
                                        </p:cTn>
                                        <p:tgtEl>
                                          <p:spTgt spid="25"/>
                                        </p:tgtEl>
                                        <p:attrNameLst>
                                          <p:attrName>style.visibility</p:attrName>
                                        </p:attrNameLst>
                                      </p:cBhvr>
                                      <p:to>
                                        <p:strVal val="visible"/>
                                      </p:to>
                                    </p:set>
                                    <p:animEffect transition="in" filter="fade">
                                      <p:cBhvr>
                                        <p:cTn id="199" dur="640"/>
                                        <p:tgtEl>
                                          <p:spTgt spid="25"/>
                                        </p:tgtEl>
                                      </p:cBhvr>
                                    </p:animEffect>
                                    <p:anim calcmode="lin" valueType="num">
                                      <p:cBhvr additive="base">
                                        <p:cTn id="200" dur="640" fill="hold"/>
                                        <p:tgtEl>
                                          <p:spTgt spid="25"/>
                                        </p:tgtEl>
                                        <p:attrNameLst>
                                          <p:attrName>ppt_x</p:attrName>
                                        </p:attrNameLst>
                                      </p:cBhvr>
                                      <p:tavLst>
                                        <p:tav tm="0">
                                          <p:val>
                                            <p:strVal val="#ppt_x-0.035"/>
                                          </p:val>
                                        </p:tav>
                                        <p:tav tm="100000">
                                          <p:val>
                                            <p:strVal val="#ppt_x"/>
                                          </p:val>
                                        </p:tav>
                                      </p:tavLst>
                                    </p:anim>
                                  </p:childTnLst>
                                </p:cTn>
                              </p:par>
                            </p:childTnLst>
                          </p:cTn>
                        </p:par>
                        <p:par>
                          <p:cTn id="235" fill="hold">
                            <p:stCondLst>
                              <p:cond delay="1260"/>
                            </p:stCondLst>
                            <p:childTnLst>
                              <p:par>
                                <p:cTn id="206" presetID="10" presetClass="entr" presetSubtype="0" fill="hold" grpId="0" nodeType="withEffect">
                                  <p:stCondLst>
                                    <p:cond delay="0"/>
                                  </p:stCondLst>
                                  <p:childTnLst>
                                    <p:set>
                                      <p:cBhvr>
                                        <p:cTn id="203" dur="1" fill="hold">
                                          <p:stCondLst>
                                            <p:cond delay="0"/>
                                          </p:stCondLst>
                                        </p:cTn>
                                        <p:tgtEl>
                                          <p:spTgt spid="26"/>
                                        </p:tgtEl>
                                        <p:attrNameLst>
                                          <p:attrName>style.visibility</p:attrName>
                                        </p:attrNameLst>
                                      </p:cBhvr>
                                      <p:to>
                                        <p:strVal val="visible"/>
                                      </p:to>
                                    </p:set>
                                    <p:animEffect transition="in" filter="fade">
                                      <p:cBhvr>
                                        <p:cTn id="204" dur="640"/>
                                        <p:tgtEl>
                                          <p:spTgt spid="26"/>
                                        </p:tgtEl>
                                      </p:cBhvr>
                                    </p:animEffect>
                                    <p:anim calcmode="lin" valueType="num">
                                      <p:cBhvr additive="base">
                                        <p:cTn id="205" dur="640" fill="hold"/>
                                        <p:tgtEl>
                                          <p:spTgt spid="26"/>
                                        </p:tgtEl>
                                        <p:attrNameLst>
                                          <p:attrName>ppt_x</p:attrName>
                                        </p:attrNameLst>
                                      </p:cBhvr>
                                      <p:tavLst>
                                        <p:tav tm="0">
                                          <p:val>
                                            <p:strVal val="#ppt_x-0.035"/>
                                          </p:val>
                                        </p:tav>
                                        <p:tav tm="100000">
                                          <p:val>
                                            <p:strVal val="#ppt_x"/>
                                          </p:val>
                                        </p:tav>
                                      </p:tavLst>
                                    </p:anim>
                                  </p:childTnLst>
                                </p:cTn>
                              </p:par>
                              <p:par>
                                <p:cTn id="210" presetID="10" presetClass="entr" presetSubtype="0" fill="hold" grpId="0" nodeType="withEffect">
                                  <p:stCondLst>
                                    <p:cond delay="0"/>
                                  </p:stCondLst>
                                  <p:childTnLst>
                                    <p:set>
                                      <p:cBhvr>
                                        <p:cTn id="207" dur="1" fill="hold">
                                          <p:stCondLst>
                                            <p:cond delay="0"/>
                                          </p:stCondLst>
                                        </p:cTn>
                                        <p:tgtEl>
                                          <p:spTgt spid="27"/>
                                        </p:tgtEl>
                                        <p:attrNameLst>
                                          <p:attrName>style.visibility</p:attrName>
                                        </p:attrNameLst>
                                      </p:cBhvr>
                                      <p:to>
                                        <p:strVal val="visible"/>
                                      </p:to>
                                    </p:set>
                                    <p:animEffect transition="in" filter="fade">
                                      <p:cBhvr>
                                        <p:cTn id="208" dur="640"/>
                                        <p:tgtEl>
                                          <p:spTgt spid="27"/>
                                        </p:tgtEl>
                                      </p:cBhvr>
                                    </p:animEffect>
                                    <p:anim calcmode="lin" valueType="num">
                                      <p:cBhvr additive="base">
                                        <p:cTn id="209" dur="640" fill="hold"/>
                                        <p:tgtEl>
                                          <p:spTgt spid="27"/>
                                        </p:tgtEl>
                                        <p:attrNameLst>
                                          <p:attrName>ppt_x</p:attrName>
                                        </p:attrNameLst>
                                      </p:cBhvr>
                                      <p:tavLst>
                                        <p:tav tm="0">
                                          <p:val>
                                            <p:strVal val="#ppt_x-0.035"/>
                                          </p:val>
                                        </p:tav>
                                        <p:tav tm="100000">
                                          <p:val>
                                            <p:strVal val="#ppt_x"/>
                                          </p:val>
                                        </p:tav>
                                      </p:tavLst>
                                    </p:anim>
                                  </p:childTnLst>
                                </p:cTn>
                              </p:par>
                              <p:par>
                                <p:cTn id="214" presetID="10" presetClass="entr" presetSubtype="0" fill="hold" grpId="0" nodeType="withEffect">
                                  <p:stCondLst>
                                    <p:cond delay="0"/>
                                  </p:stCondLst>
                                  <p:childTnLst>
                                    <p:set>
                                      <p:cBhvr>
                                        <p:cTn id="211" dur="1" fill="hold">
                                          <p:stCondLst>
                                            <p:cond delay="0"/>
                                          </p:stCondLst>
                                        </p:cTn>
                                        <p:tgtEl>
                                          <p:spTgt spid="28"/>
                                        </p:tgtEl>
                                        <p:attrNameLst>
                                          <p:attrName>style.visibility</p:attrName>
                                        </p:attrNameLst>
                                      </p:cBhvr>
                                      <p:to>
                                        <p:strVal val="visible"/>
                                      </p:to>
                                    </p:set>
                                    <p:animEffect transition="in" filter="fade">
                                      <p:cBhvr>
                                        <p:cTn id="212" dur="640"/>
                                        <p:tgtEl>
                                          <p:spTgt spid="28"/>
                                        </p:tgtEl>
                                      </p:cBhvr>
                                    </p:animEffect>
                                    <p:anim calcmode="lin" valueType="num">
                                      <p:cBhvr additive="base">
                                        <p:cTn id="213" dur="640" fill="hold"/>
                                        <p:tgtEl>
                                          <p:spTgt spid="28"/>
                                        </p:tgtEl>
                                        <p:attrNameLst>
                                          <p:attrName>ppt_x</p:attrName>
                                        </p:attrNameLst>
                                      </p:cBhvr>
                                      <p:tavLst>
                                        <p:tav tm="0">
                                          <p:val>
                                            <p:strVal val="#ppt_x-0.035"/>
                                          </p:val>
                                        </p:tav>
                                        <p:tav tm="100000">
                                          <p:val>
                                            <p:strVal val="#ppt_x"/>
                                          </p:val>
                                        </p:tav>
                                      </p:tavLst>
                                    </p:anim>
                                  </p:childTnLst>
                                </p:cTn>
                              </p:par>
                              <p:par>
                                <p:cTn id="218" presetID="10" presetClass="entr" presetSubtype="0" fill="hold" grpId="0" nodeType="withEffect">
                                  <p:stCondLst>
                                    <p:cond delay="0"/>
                                  </p:stCondLst>
                                  <p:childTnLst>
                                    <p:set>
                                      <p:cBhvr>
                                        <p:cTn id="215" dur="1" fill="hold">
                                          <p:stCondLst>
                                            <p:cond delay="0"/>
                                          </p:stCondLst>
                                        </p:cTn>
                                        <p:tgtEl>
                                          <p:spTgt spid="29"/>
                                        </p:tgtEl>
                                        <p:attrNameLst>
                                          <p:attrName>style.visibility</p:attrName>
                                        </p:attrNameLst>
                                      </p:cBhvr>
                                      <p:to>
                                        <p:strVal val="visible"/>
                                      </p:to>
                                    </p:set>
                                    <p:animEffect transition="in" filter="fade">
                                      <p:cBhvr>
                                        <p:cTn id="216" dur="640"/>
                                        <p:tgtEl>
                                          <p:spTgt spid="29"/>
                                        </p:tgtEl>
                                      </p:cBhvr>
                                    </p:animEffect>
                                    <p:anim calcmode="lin" valueType="num">
                                      <p:cBhvr additive="base">
                                        <p:cTn id="217" dur="640" fill="hold"/>
                                        <p:tgtEl>
                                          <p:spTgt spid="29"/>
                                        </p:tgtEl>
                                        <p:attrNameLst>
                                          <p:attrName>ppt_x</p:attrName>
                                        </p:attrNameLst>
                                      </p:cBhvr>
                                      <p:tavLst>
                                        <p:tav tm="0">
                                          <p:val>
                                            <p:strVal val="#ppt_x-0.035"/>
                                          </p:val>
                                        </p:tav>
                                        <p:tav tm="100000">
                                          <p:val>
                                            <p:strVal val="#ppt_x"/>
                                          </p:val>
                                        </p:tav>
                                      </p:tavLst>
                                    </p:anim>
                                  </p:childTnLst>
                                </p:cTn>
                              </p:par>
                              <p:par>
                                <p:cTn id="222" presetID="10" presetClass="entr" presetSubtype="0" fill="hold" grpId="0" nodeType="withEffect">
                                  <p:stCondLst>
                                    <p:cond delay="0"/>
                                  </p:stCondLst>
                                  <p:childTnLst>
                                    <p:set>
                                      <p:cBhvr>
                                        <p:cTn id="219" dur="1" fill="hold">
                                          <p:stCondLst>
                                            <p:cond delay="0"/>
                                          </p:stCondLst>
                                        </p:cTn>
                                        <p:tgtEl>
                                          <p:spTgt spid="30"/>
                                        </p:tgtEl>
                                        <p:attrNameLst>
                                          <p:attrName>style.visibility</p:attrName>
                                        </p:attrNameLst>
                                      </p:cBhvr>
                                      <p:to>
                                        <p:strVal val="visible"/>
                                      </p:to>
                                    </p:set>
                                    <p:animEffect transition="in" filter="fade">
                                      <p:cBhvr>
                                        <p:cTn id="220" dur="640"/>
                                        <p:tgtEl>
                                          <p:spTgt spid="30"/>
                                        </p:tgtEl>
                                      </p:cBhvr>
                                    </p:animEffect>
                                    <p:anim calcmode="lin" valueType="num">
                                      <p:cBhvr additive="base">
                                        <p:cTn id="221" dur="640" fill="hold"/>
                                        <p:tgtEl>
                                          <p:spTgt spid="30"/>
                                        </p:tgtEl>
                                        <p:attrNameLst>
                                          <p:attrName>ppt_x</p:attrName>
                                        </p:attrNameLst>
                                      </p:cBhvr>
                                      <p:tavLst>
                                        <p:tav tm="0">
                                          <p:val>
                                            <p:strVal val="#ppt_x-0.035"/>
                                          </p:val>
                                        </p:tav>
                                        <p:tav tm="100000">
                                          <p:val>
                                            <p:strVal val="#ppt_x"/>
                                          </p:val>
                                        </p:tav>
                                      </p:tavLst>
                                    </p:anim>
                                  </p:childTnLst>
                                </p:cTn>
                              </p:par>
                              <p:par>
                                <p:cTn id="226" presetID="10" presetClass="entr" presetSubtype="0" fill="hold" grpId="0" nodeType="withEffect">
                                  <p:stCondLst>
                                    <p:cond delay="0"/>
                                  </p:stCondLst>
                                  <p:childTnLst>
                                    <p:set>
                                      <p:cBhvr>
                                        <p:cTn id="223" dur="1" fill="hold">
                                          <p:stCondLst>
                                            <p:cond delay="0"/>
                                          </p:stCondLst>
                                        </p:cTn>
                                        <p:tgtEl>
                                          <p:spTgt spid="31"/>
                                        </p:tgtEl>
                                        <p:attrNameLst>
                                          <p:attrName>style.visibility</p:attrName>
                                        </p:attrNameLst>
                                      </p:cBhvr>
                                      <p:to>
                                        <p:strVal val="visible"/>
                                      </p:to>
                                    </p:set>
                                    <p:animEffect transition="in" filter="fade">
                                      <p:cBhvr>
                                        <p:cTn id="224" dur="640"/>
                                        <p:tgtEl>
                                          <p:spTgt spid="31"/>
                                        </p:tgtEl>
                                      </p:cBhvr>
                                    </p:animEffect>
                                    <p:anim calcmode="lin" valueType="num">
                                      <p:cBhvr additive="base">
                                        <p:cTn id="225" dur="640" fill="hold"/>
                                        <p:tgtEl>
                                          <p:spTgt spid="31"/>
                                        </p:tgtEl>
                                        <p:attrNameLst>
                                          <p:attrName>ppt_x</p:attrName>
                                        </p:attrNameLst>
                                      </p:cBhvr>
                                      <p:tavLst>
                                        <p:tav tm="0">
                                          <p:val>
                                            <p:strVal val="#ppt_x-0.035"/>
                                          </p:val>
                                        </p:tav>
                                        <p:tav tm="100000">
                                          <p:val>
                                            <p:strVal val="#ppt_x"/>
                                          </p:val>
                                        </p:tav>
                                      </p:tavLst>
                                    </p:anim>
                                  </p:childTnLst>
                                </p:cTn>
                              </p:par>
                              <p:par>
                                <p:cTn id="230" presetID="10" presetClass="entr" presetSubtype="0" fill="hold" grpId="0" nodeType="withEffect">
                                  <p:stCondLst>
                                    <p:cond delay="0"/>
                                  </p:stCondLst>
                                  <p:childTnLst>
                                    <p:set>
                                      <p:cBhvr>
                                        <p:cTn id="227" dur="1" fill="hold">
                                          <p:stCondLst>
                                            <p:cond delay="0"/>
                                          </p:stCondLst>
                                        </p:cTn>
                                        <p:tgtEl>
                                          <p:spTgt spid="32"/>
                                        </p:tgtEl>
                                        <p:attrNameLst>
                                          <p:attrName>style.visibility</p:attrName>
                                        </p:attrNameLst>
                                      </p:cBhvr>
                                      <p:to>
                                        <p:strVal val="visible"/>
                                      </p:to>
                                    </p:set>
                                    <p:animEffect transition="in" filter="fade">
                                      <p:cBhvr>
                                        <p:cTn id="228" dur="640"/>
                                        <p:tgtEl>
                                          <p:spTgt spid="32"/>
                                        </p:tgtEl>
                                      </p:cBhvr>
                                    </p:animEffect>
                                    <p:anim calcmode="lin" valueType="num">
                                      <p:cBhvr additive="base">
                                        <p:cTn id="229" dur="640" fill="hold"/>
                                        <p:tgtEl>
                                          <p:spTgt spid="32"/>
                                        </p:tgtEl>
                                        <p:attrNameLst>
                                          <p:attrName>ppt_x</p:attrName>
                                        </p:attrNameLst>
                                      </p:cBhvr>
                                      <p:tavLst>
                                        <p:tav tm="0">
                                          <p:val>
                                            <p:strVal val="#ppt_x-0.035"/>
                                          </p:val>
                                        </p:tav>
                                        <p:tav tm="100000">
                                          <p:val>
                                            <p:strVal val="#ppt_x"/>
                                          </p:val>
                                        </p:tav>
                                      </p:tavLst>
                                    </p:anim>
                                  </p:childTnLst>
                                </p:cTn>
                              </p:par>
                              <p:par>
                                <p:cTn id="234" presetID="10" presetClass="entr" presetSubtype="0" fill="hold" grpId="0" nodeType="withEffect">
                                  <p:stCondLst>
                                    <p:cond delay="0"/>
                                  </p:stCondLst>
                                  <p:childTnLst>
                                    <p:set>
                                      <p:cBhvr>
                                        <p:cTn id="231" dur="1" fill="hold">
                                          <p:stCondLst>
                                            <p:cond delay="0"/>
                                          </p:stCondLst>
                                        </p:cTn>
                                        <p:tgtEl>
                                          <p:spTgt spid="33"/>
                                        </p:tgtEl>
                                        <p:attrNameLst>
                                          <p:attrName>style.visibility</p:attrName>
                                        </p:attrNameLst>
                                      </p:cBhvr>
                                      <p:to>
                                        <p:strVal val="visible"/>
                                      </p:to>
                                    </p:set>
                                    <p:animEffect transition="in" filter="fade">
                                      <p:cBhvr>
                                        <p:cTn id="232" dur="640"/>
                                        <p:tgtEl>
                                          <p:spTgt spid="33"/>
                                        </p:tgtEl>
                                      </p:cBhvr>
                                    </p:animEffect>
                                    <p:anim calcmode="lin" valueType="num">
                                      <p:cBhvr additive="base">
                                        <p:cTn id="233" dur="640" fill="hold"/>
                                        <p:tgtEl>
                                          <p:spTgt spid="33"/>
                                        </p:tgtEl>
                                        <p:attrNameLst>
                                          <p:attrName>ppt_x</p:attrName>
                                        </p:attrNameLst>
                                      </p:cBhvr>
                                      <p:tavLst>
                                        <p:tav tm="0">
                                          <p:val>
                                            <p:strVal val="#ppt_x-0.035"/>
                                          </p:val>
                                        </p:tav>
                                        <p:tav tm="100000">
                                          <p:val>
                                            <p:strVal val="#ppt_x"/>
                                          </p:val>
                                        </p:tav>
                                      </p:tavLst>
                                    </p:anim>
                                  </p:childTnLst>
                                </p:cTn>
                              </p:par>
                            </p:childTnLst>
                          </p:cTn>
                        </p:par>
                        <p:par>
                          <p:cTn id="239" fill="hold">
                            <p:stCondLst>
                              <p:cond delay="1440"/>
                            </p:stCondLst>
                            <p:childTnLst>
                              <p:par>
                                <p:cTn id="238" presetID="10" presetClass="entr" presetSubtype="0" fill="hold" grpId="0" nodeType="withEffect">
                                  <p:stCondLst>
                                    <p:cond delay="0"/>
                                  </p:stCondLst>
                                  <p:childTnLst>
                                    <p:set>
                                      <p:cBhvr>
                                        <p:cTn id="236" dur="1" fill="hold">
                                          <p:stCondLst>
                                            <p:cond delay="0"/>
                                          </p:stCondLst>
                                        </p:cTn>
                                        <p:tgtEl>
                                          <p:spTgt spid="34"/>
                                        </p:tgtEl>
                                        <p:attrNameLst>
                                          <p:attrName>style.visibility</p:attrName>
                                        </p:attrNameLst>
                                      </p:cBhvr>
                                      <p:to>
                                        <p:strVal val="visible"/>
                                      </p:to>
                                    </p:set>
                                    <p:animEffect transition="in" filter="fade">
                                      <p:cBhvr>
                                        <p:cTn id="237" dur="52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512064"/>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SUPPORT &amp; HELPDESK</a:t>
            </a:r>
            <a:endParaRPr lang="en-US" sz="1100" dirty="0"/>
          </a:p>
        </p:txBody>
      </p:sp>
      <p:sp>
        <p:nvSpPr>
          <p:cNvPr id="3" name="anim02u"/>
          <p:cNvSpPr txBox="1"/>
          <p:nvPr/>
        </p:nvSpPr>
        <p:spPr>
          <a:xfrm>
            <a:off x="566928" y="841248"/>
            <a:ext cx="9509760" cy="731520"/>
          </a:xfrm>
          <a:prstGeom prst="rect">
            <a:avLst/>
          </a:prstGeom>
          <a:noFill/>
          <a:ln/>
        </p:spPr>
        <p:txBody>
          <a:bodyPr wrap="square" lIns="0" tIns="0" rIns="0" bIns="0" rtlCol="0" anchor="t"/>
          <a:lstStyle/>
          <a:p>
            <a:pPr indent="0" marL="0">
              <a:lnSpc>
                <a:spcPct val="108000"/>
              </a:lnSpc>
              <a:buNone/>
            </a:pPr>
            <a:r>
              <a:rPr lang="en-US" sz="3000" b="1" dirty="0">
                <a:solidFill>
                  <a:srgbClr val="1B1140"/>
                </a:solidFill>
                <a:latin typeface="Arial" pitchFamily="34" charset="0"/>
                <a:ea typeface="Arial" pitchFamily="34" charset="-122"/>
                <a:cs typeface="Arial" pitchFamily="34" charset="-120"/>
              </a:rPr>
              <a:t>A ticket that already knows where it came from.</a:t>
            </a:r>
            <a:endParaRPr lang="en-US" sz="3000" dirty="0"/>
          </a:p>
        </p:txBody>
      </p:sp>
      <p:pic>
        <p:nvPicPr>
          <p:cNvPr id="4" name="anim03l" descr="/home/claude/assets/win_support.png">    </p:cNvPr>
          <p:cNvPicPr>
            <a:picLocks noChangeAspect="1"/>
          </p:cNvPicPr>
          <p:nvPr/>
        </p:nvPicPr>
        <p:blipFill>
          <a:blip r:embed="rId2"/>
          <a:stretch>
            <a:fillRect/>
          </a:stretch>
        </p:blipFill>
        <p:spPr>
          <a:xfrm>
            <a:off x="566928" y="1883664"/>
            <a:ext cx="6656832" cy="3432658"/>
          </a:xfrm>
          <a:prstGeom prst="rect">
            <a:avLst/>
          </a:prstGeom>
          <a:effectLst>
            <a:outerShdw sx="100000" sy="100000" kx="0" ky="0" algn="bl" rotWithShape="0" blurRad="355600" dist="114300" dir="5400000">
              <a:srgbClr val="2A1B54">
                <a:alpha val="22000"/>
              </a:srgbClr>
            </a:outerShdw>
          </a:effectLst>
        </p:spPr>
      </p:pic>
      <p:sp>
        <p:nvSpPr>
          <p:cNvPr id="5" name="anim04u"/>
          <p:cNvSpPr/>
          <p:nvPr/>
        </p:nvSpPr>
        <p:spPr>
          <a:xfrm>
            <a:off x="7607808" y="1883664"/>
            <a:ext cx="420624" cy="420624"/>
          </a:xfrm>
          <a:prstGeom prst="roundRect">
            <a:avLst>
              <a:gd name="adj" fmla="val 30000"/>
            </a:avLst>
          </a:prstGeom>
          <a:solidFill>
            <a:srgbClr val="5B21B6"/>
          </a:solidFill>
          <a:ln/>
          <a:effectLst>
            <a:outerShdw sx="100000" sy="100000" kx="0" ky="0" algn="bl" rotWithShape="0" blurRad="152400" dist="38100" dir="5400000">
              <a:srgbClr val="5B21B6">
                <a:alpha val="22000"/>
              </a:srgbClr>
            </a:outerShdw>
          </a:effectLst>
        </p:spPr>
      </p:sp>
      <p:pic>
        <p:nvPicPr>
          <p:cNvPr id="6" name="anim04u" descr="/home/claude/assets/icons/Headphones_w.png">    </p:cNvPr>
          <p:cNvPicPr>
            <a:picLocks noChangeAspect="1"/>
          </p:cNvPicPr>
          <p:nvPr/>
        </p:nvPicPr>
        <p:blipFill>
          <a:blip r:embed="rId3"/>
          <a:stretch>
            <a:fillRect/>
          </a:stretch>
        </p:blipFill>
        <p:spPr>
          <a:xfrm>
            <a:off x="7708758" y="1984614"/>
            <a:ext cx="218724" cy="218724"/>
          </a:xfrm>
          <a:prstGeom prst="rect">
            <a:avLst/>
          </a:prstGeom>
        </p:spPr>
      </p:pic>
      <p:sp>
        <p:nvSpPr>
          <p:cNvPr id="7" name="anim04u"/>
          <p:cNvSpPr txBox="1"/>
          <p:nvPr/>
        </p:nvSpPr>
        <p:spPr>
          <a:xfrm>
            <a:off x="8247888" y="1856232"/>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Raised from the screen in question</a:t>
            </a:r>
            <a:endParaRPr lang="en-US" sz="1250" dirty="0"/>
          </a:p>
        </p:txBody>
      </p:sp>
      <p:sp>
        <p:nvSpPr>
          <p:cNvPr id="8" name="anim04u"/>
          <p:cNvSpPr txBox="1"/>
          <p:nvPr/>
        </p:nvSpPr>
        <p:spPr>
          <a:xfrm>
            <a:off x="8247888" y="2167128"/>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Module and tab are pre-selected, and the person and their role are attached automatically.</a:t>
            </a:r>
            <a:endParaRPr lang="en-US" sz="1100" dirty="0"/>
          </a:p>
        </p:txBody>
      </p:sp>
      <p:sp>
        <p:nvSpPr>
          <p:cNvPr id="9" name="anim05u"/>
          <p:cNvSpPr/>
          <p:nvPr/>
        </p:nvSpPr>
        <p:spPr>
          <a:xfrm>
            <a:off x="7607808" y="3108960"/>
            <a:ext cx="420624" cy="420624"/>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10" name="anim05u" descr="/home/claude/assets/icons/MonitorSmartphone_w.png">    </p:cNvPr>
          <p:cNvPicPr>
            <a:picLocks noChangeAspect="1"/>
          </p:cNvPicPr>
          <p:nvPr/>
        </p:nvPicPr>
        <p:blipFill>
          <a:blip r:embed="rId4"/>
          <a:stretch>
            <a:fillRect/>
          </a:stretch>
        </p:blipFill>
        <p:spPr>
          <a:xfrm>
            <a:off x="7708758" y="3209910"/>
            <a:ext cx="218724" cy="218724"/>
          </a:xfrm>
          <a:prstGeom prst="rect">
            <a:avLst/>
          </a:prstGeom>
        </p:spPr>
      </p:pic>
      <p:sp>
        <p:nvSpPr>
          <p:cNvPr id="11" name="anim05u"/>
          <p:cNvSpPr txBox="1"/>
          <p:nvPr/>
        </p:nvSpPr>
        <p:spPr>
          <a:xfrm>
            <a:off x="8247888" y="3081528"/>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Automated page capture</a:t>
            </a:r>
            <a:endParaRPr lang="en-US" sz="1250" dirty="0"/>
          </a:p>
        </p:txBody>
      </p:sp>
      <p:sp>
        <p:nvSpPr>
          <p:cNvPr id="12" name="anim05u"/>
          <p:cNvSpPr txBox="1"/>
          <p:nvPr/>
        </p:nvSpPr>
        <p:spPr>
          <a:xfrm>
            <a:off x="8247888" y="3392424"/>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The page is captured with the ticket, so support sees exactly what the user saw — no "can you send a screenshot?".</a:t>
            </a:r>
            <a:endParaRPr lang="en-US" sz="1100" dirty="0"/>
          </a:p>
        </p:txBody>
      </p:sp>
      <p:sp>
        <p:nvSpPr>
          <p:cNvPr id="13" name="anim06u"/>
          <p:cNvSpPr/>
          <p:nvPr/>
        </p:nvSpPr>
        <p:spPr>
          <a:xfrm>
            <a:off x="7607808" y="4334256"/>
            <a:ext cx="420624" cy="420624"/>
          </a:xfrm>
          <a:prstGeom prst="roundRect">
            <a:avLst>
              <a:gd name="adj" fmla="val 30000"/>
            </a:avLst>
          </a:prstGeom>
          <a:solidFill>
            <a:srgbClr val="0E9F6E"/>
          </a:solidFill>
          <a:ln/>
          <a:effectLst>
            <a:outerShdw sx="100000" sy="100000" kx="0" ky="0" algn="bl" rotWithShape="0" blurRad="152400" dist="38100" dir="5400000">
              <a:srgbClr val="0E9F6E">
                <a:alpha val="22000"/>
              </a:srgbClr>
            </a:outerShdw>
          </a:effectLst>
        </p:spPr>
      </p:sp>
      <p:pic>
        <p:nvPicPr>
          <p:cNvPr id="14" name="anim06u" descr="/home/claude/assets/icons/Clock_w.png">    </p:cNvPr>
          <p:cNvPicPr>
            <a:picLocks noChangeAspect="1"/>
          </p:cNvPicPr>
          <p:nvPr/>
        </p:nvPicPr>
        <p:blipFill>
          <a:blip r:embed="rId5"/>
          <a:stretch>
            <a:fillRect/>
          </a:stretch>
        </p:blipFill>
        <p:spPr>
          <a:xfrm>
            <a:off x="7708758" y="4435206"/>
            <a:ext cx="218724" cy="218724"/>
          </a:xfrm>
          <a:prstGeom prst="rect">
            <a:avLst/>
          </a:prstGeom>
        </p:spPr>
      </p:pic>
      <p:sp>
        <p:nvSpPr>
          <p:cNvPr id="15" name="anim06u"/>
          <p:cNvSpPr txBox="1"/>
          <p:nvPr/>
        </p:nvSpPr>
        <p:spPr>
          <a:xfrm>
            <a:off x="8247888" y="4306824"/>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Monitored around the clock</a:t>
            </a:r>
            <a:endParaRPr lang="en-US" sz="1250" dirty="0"/>
          </a:p>
        </p:txBody>
      </p:sp>
      <p:sp>
        <p:nvSpPr>
          <p:cNvPr id="16" name="anim06u"/>
          <p:cNvSpPr txBox="1"/>
          <p:nvPr/>
        </p:nvSpPr>
        <p:spPr>
          <a:xfrm>
            <a:off x="8247888" y="4617720"/>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A direct line to support@kurippedu.in for anything the in-app route cannot carry.</a:t>
            </a:r>
            <a:endParaRPr lang="en-US" sz="1100" dirty="0"/>
          </a:p>
        </p:txBody>
      </p:sp>
      <p:sp>
        <p:nvSpPr>
          <p:cNvPr id="17" name="anim07f"/>
          <p:cNvSpPr txBox="1"/>
          <p:nvPr/>
        </p:nvSpPr>
        <p:spPr>
          <a:xfrm>
            <a:off x="7607808" y="5449824"/>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Up to four attachments</a:t>
            </a:r>
            <a:endParaRPr lang="en-US" sz="950" dirty="0"/>
          </a:p>
        </p:txBody>
      </p:sp>
      <p:sp>
        <p:nvSpPr>
          <p:cNvPr id="18" name="anim07f"/>
          <p:cNvSpPr txBox="1"/>
          <p:nvPr/>
        </p:nvSpPr>
        <p:spPr>
          <a:xfrm>
            <a:off x="9689440" y="5449824"/>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Live capture &amp; retake</a:t>
            </a:r>
            <a:endParaRPr lang="en-US" sz="950" dirty="0"/>
          </a:p>
        </p:txBody>
      </p:sp>
      <p:sp>
        <p:nvSpPr>
          <p:cNvPr id="19" name="anim08f"/>
          <p:cNvSpPr txBox="1"/>
          <p:nvPr/>
        </p:nvSpPr>
        <p:spPr>
          <a:xfrm>
            <a:off x="7607808" y="5833872"/>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Role shown on submit</a:t>
            </a:r>
            <a:endParaRPr lang="en-US" sz="950" dirty="0"/>
          </a:p>
        </p:txBody>
      </p:sp>
      <p:sp>
        <p:nvSpPr>
          <p:cNvPr id="20" name="anim08f"/>
          <p:cNvSpPr txBox="1"/>
          <p:nvPr/>
        </p:nvSpPr>
        <p:spPr>
          <a:xfrm>
            <a:off x="9689440" y="5833872"/>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24/7 monitored desk</a:t>
            </a:r>
            <a:endParaRPr lang="en-US" sz="950" dirty="0"/>
          </a:p>
        </p:txBody>
      </p:sp>
      <p:pic>
        <p:nvPicPr>
          <p:cNvPr id="21" name="Image 4" descr="/home/claude/assets/brand_mark_sm.png">    </p:cNvPr>
          <p:cNvPicPr>
            <a:picLocks noChangeAspect="1"/>
          </p:cNvPicPr>
          <p:nvPr/>
        </p:nvPicPr>
        <p:blipFill>
          <a:blip r:embed="rId6"/>
          <a:stretch>
            <a:fillRect/>
          </a:stretch>
        </p:blipFill>
        <p:spPr>
          <a:xfrm>
            <a:off x="11277295" y="6446520"/>
            <a:ext cx="210312" cy="243230"/>
          </a:xfrm>
          <a:prstGeom prst="rect">
            <a:avLst/>
          </a:prstGeom>
        </p:spPr>
      </p:pic>
      <p:sp>
        <p:nvSpPr>
          <p:cNvPr id="22" name="Text 15"/>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20</a:t>
            </a:r>
            <a:endParaRPr lang="en-US" sz="1000" dirty="0"/>
          </a:p>
        </p:txBody>
      </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14" fill="hold">
                            <p:stCondLst>
                              <p:cond delay="360"/>
                            </p:stCondLst>
                            <p:childTnLst>
                              <p:par>
                                <p:cTn id="113"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640"/>
                                        <p:tgtEl>
                                          <p:spTgt spid="4"/>
                                        </p:tgtEl>
                                      </p:cBhvr>
                                    </p:animEffect>
                                    <p:anim calcmode="lin" valueType="num">
                                      <p:cBhvr additive="base">
                                        <p:cTn id="112" dur="640" fill="hold"/>
                                        <p:tgtEl>
                                          <p:spTgt spid="4"/>
                                        </p:tgtEl>
                                        <p:attrNameLst>
                                          <p:attrName>ppt_x</p:attrName>
                                        </p:attrNameLst>
                                      </p:cBhvr>
                                      <p:tavLst>
                                        <p:tav tm="0">
                                          <p:val>
                                            <p:strVal val="#ppt_x-0.035"/>
                                          </p:val>
                                        </p:tav>
                                        <p:tav tm="100000">
                                          <p:val>
                                            <p:strVal val="#ppt_x"/>
                                          </p:val>
                                        </p:tav>
                                      </p:tavLst>
                                    </p:anim>
                                  </p:childTnLst>
                                </p:cTn>
                              </p:par>
                            </p:childTnLst>
                          </p:cTn>
                        </p:par>
                        <p:par>
                          <p:cTn id="131" fill="hold">
                            <p:stCondLst>
                              <p:cond delay="540"/>
                            </p:stCondLst>
                            <p:childTnLst>
                              <p:par>
                                <p:cTn id="118" presetID="10" presetClass="entr" presetSubtype="0" fill="hold" grpId="0" nodeType="withEffect">
                                  <p:stCondLst>
                                    <p:cond delay="0"/>
                                  </p:stCondLst>
                                  <p:childTnLst>
                                    <p:set>
                                      <p:cBhvr>
                                        <p:cTn id="115" dur="1" fill="hold">
                                          <p:stCondLst>
                                            <p:cond delay="0"/>
                                          </p:stCondLst>
                                        </p:cTn>
                                        <p:tgtEl>
                                          <p:spTgt spid="5"/>
                                        </p:tgtEl>
                                        <p:attrNameLst>
                                          <p:attrName>style.visibility</p:attrName>
                                        </p:attrNameLst>
                                      </p:cBhvr>
                                      <p:to>
                                        <p:strVal val="visible"/>
                                      </p:to>
                                    </p:set>
                                    <p:animEffect transition="in" filter="fade">
                                      <p:cBhvr>
                                        <p:cTn id="116" dur="600"/>
                                        <p:tgtEl>
                                          <p:spTgt spid="5"/>
                                        </p:tgtEl>
                                      </p:cBhvr>
                                    </p:animEffect>
                                    <p:anim calcmode="lin" valueType="num">
                                      <p:cBhvr additive="base">
                                        <p:cTn id="117" dur="600" fill="hold"/>
                                        <p:tgtEl>
                                          <p:spTgt spid="5"/>
                                        </p:tgtEl>
                                        <p:attrNameLst>
                                          <p:attrName>ppt_y</p:attrName>
                                        </p:attrNameLst>
                                      </p:cBhvr>
                                      <p:tavLst>
                                        <p:tav tm="0">
                                          <p:val>
                                            <p:strVal val="#ppt_y+0.045"/>
                                          </p:val>
                                        </p:tav>
                                        <p:tav tm="100000">
                                          <p:val>
                                            <p:strVal val="#ppt_y"/>
                                          </p:val>
                                        </p:tav>
                                      </p:tavLst>
                                    </p:anim>
                                  </p:childTnLst>
                                </p:cTn>
                              </p:par>
                              <p:par>
                                <p:cTn id="122" presetID="10" presetClass="entr" presetSubtype="0" fill="hold" grpId="0" nodeType="withEffect">
                                  <p:stCondLst>
                                    <p:cond delay="0"/>
                                  </p:stCondLst>
                                  <p:childTnLst>
                                    <p:set>
                                      <p:cBhvr>
                                        <p:cTn id="119" dur="1" fill="hold">
                                          <p:stCondLst>
                                            <p:cond delay="0"/>
                                          </p:stCondLst>
                                        </p:cTn>
                                        <p:tgtEl>
                                          <p:spTgt spid="6"/>
                                        </p:tgtEl>
                                        <p:attrNameLst>
                                          <p:attrName>style.visibility</p:attrName>
                                        </p:attrNameLst>
                                      </p:cBhvr>
                                      <p:to>
                                        <p:strVal val="visible"/>
                                      </p:to>
                                    </p:set>
                                    <p:animEffect transition="in" filter="fade">
                                      <p:cBhvr>
                                        <p:cTn id="120" dur="600"/>
                                        <p:tgtEl>
                                          <p:spTgt spid="6"/>
                                        </p:tgtEl>
                                      </p:cBhvr>
                                    </p:animEffect>
                                    <p:anim calcmode="lin" valueType="num">
                                      <p:cBhvr additive="base">
                                        <p:cTn id="121" dur="600" fill="hold"/>
                                        <p:tgtEl>
                                          <p:spTgt spid="6"/>
                                        </p:tgtEl>
                                        <p:attrNameLst>
                                          <p:attrName>ppt_y</p:attrName>
                                        </p:attrNameLst>
                                      </p:cBhvr>
                                      <p:tavLst>
                                        <p:tav tm="0">
                                          <p:val>
                                            <p:strVal val="#ppt_y+0.045"/>
                                          </p:val>
                                        </p:tav>
                                        <p:tav tm="100000">
                                          <p:val>
                                            <p:strVal val="#ppt_y"/>
                                          </p:val>
                                        </p:tav>
                                      </p:tavLst>
                                    </p:anim>
                                  </p:childTnLst>
                                </p:cTn>
                              </p:par>
                              <p:par>
                                <p:cTn id="126" presetID="10" presetClass="entr" presetSubtype="0" fill="hold" grpId="0" nodeType="withEffect">
                                  <p:stCondLst>
                                    <p:cond delay="0"/>
                                  </p:stCondLst>
                                  <p:childTnLst>
                                    <p:set>
                                      <p:cBhvr>
                                        <p:cTn id="123" dur="1" fill="hold">
                                          <p:stCondLst>
                                            <p:cond delay="0"/>
                                          </p:stCondLst>
                                        </p:cTn>
                                        <p:tgtEl>
                                          <p:spTgt spid="7"/>
                                        </p:tgtEl>
                                        <p:attrNameLst>
                                          <p:attrName>style.visibility</p:attrName>
                                        </p:attrNameLst>
                                      </p:cBhvr>
                                      <p:to>
                                        <p:strVal val="visible"/>
                                      </p:to>
                                    </p:set>
                                    <p:animEffect transition="in" filter="fade">
                                      <p:cBhvr>
                                        <p:cTn id="124" dur="600"/>
                                        <p:tgtEl>
                                          <p:spTgt spid="7"/>
                                        </p:tgtEl>
                                      </p:cBhvr>
                                    </p:animEffect>
                                    <p:anim calcmode="lin" valueType="num">
                                      <p:cBhvr additive="base">
                                        <p:cTn id="125" dur="600" fill="hold"/>
                                        <p:tgtEl>
                                          <p:spTgt spid="7"/>
                                        </p:tgtEl>
                                        <p:attrNameLst>
                                          <p:attrName>ppt_y</p:attrName>
                                        </p:attrNameLst>
                                      </p:cBhvr>
                                      <p:tavLst>
                                        <p:tav tm="0">
                                          <p:val>
                                            <p:strVal val="#ppt_y+0.045"/>
                                          </p:val>
                                        </p:tav>
                                        <p:tav tm="100000">
                                          <p:val>
                                            <p:strVal val="#ppt_y"/>
                                          </p:val>
                                        </p:tav>
                                      </p:tavLst>
                                    </p:anim>
                                  </p:childTnLst>
                                </p:cTn>
                              </p:par>
                              <p:par>
                                <p:cTn id="130" presetID="10" presetClass="entr" presetSubtype="0" fill="hold" grpId="0" nodeType="withEffect">
                                  <p:stCondLst>
                                    <p:cond delay="0"/>
                                  </p:stCondLst>
                                  <p:childTnLst>
                                    <p:set>
                                      <p:cBhvr>
                                        <p:cTn id="127" dur="1" fill="hold">
                                          <p:stCondLst>
                                            <p:cond delay="0"/>
                                          </p:stCondLst>
                                        </p:cTn>
                                        <p:tgtEl>
                                          <p:spTgt spid="8"/>
                                        </p:tgtEl>
                                        <p:attrNameLst>
                                          <p:attrName>style.visibility</p:attrName>
                                        </p:attrNameLst>
                                      </p:cBhvr>
                                      <p:to>
                                        <p:strVal val="visible"/>
                                      </p:to>
                                    </p:set>
                                    <p:animEffect transition="in" filter="fade">
                                      <p:cBhvr>
                                        <p:cTn id="128" dur="600"/>
                                        <p:tgtEl>
                                          <p:spTgt spid="8"/>
                                        </p:tgtEl>
                                      </p:cBhvr>
                                    </p:animEffect>
                                    <p:anim calcmode="lin" valueType="num">
                                      <p:cBhvr additive="base">
                                        <p:cTn id="129" dur="600" fill="hold"/>
                                        <p:tgtEl>
                                          <p:spTgt spid="8"/>
                                        </p:tgtEl>
                                        <p:attrNameLst>
                                          <p:attrName>ppt_y</p:attrName>
                                        </p:attrNameLst>
                                      </p:cBhvr>
                                      <p:tavLst>
                                        <p:tav tm="0">
                                          <p:val>
                                            <p:strVal val="#ppt_y+0.045"/>
                                          </p:val>
                                        </p:tav>
                                        <p:tav tm="100000">
                                          <p:val>
                                            <p:strVal val="#ppt_y"/>
                                          </p:val>
                                        </p:tav>
                                      </p:tavLst>
                                    </p:anim>
                                  </p:childTnLst>
                                </p:cTn>
                              </p:par>
                            </p:childTnLst>
                          </p:cTn>
                        </p:par>
                        <p:par>
                          <p:cTn id="148" fill="hold">
                            <p:stCondLst>
                              <p:cond delay="720"/>
                            </p:stCondLst>
                            <p:childTnLst>
                              <p:par>
                                <p:cTn id="135" presetID="10" presetClass="entr" presetSubtype="0" fill="hold" grpId="0" nodeType="withEffect">
                                  <p:stCondLst>
                                    <p:cond delay="0"/>
                                  </p:stCondLst>
                                  <p:childTnLst>
                                    <p:set>
                                      <p:cBhvr>
                                        <p:cTn id="132" dur="1" fill="hold">
                                          <p:stCondLst>
                                            <p:cond delay="0"/>
                                          </p:stCondLst>
                                        </p:cTn>
                                        <p:tgtEl>
                                          <p:spTgt spid="9"/>
                                        </p:tgtEl>
                                        <p:attrNameLst>
                                          <p:attrName>style.visibility</p:attrName>
                                        </p:attrNameLst>
                                      </p:cBhvr>
                                      <p:to>
                                        <p:strVal val="visible"/>
                                      </p:to>
                                    </p:set>
                                    <p:animEffect transition="in" filter="fade">
                                      <p:cBhvr>
                                        <p:cTn id="133" dur="600"/>
                                        <p:tgtEl>
                                          <p:spTgt spid="9"/>
                                        </p:tgtEl>
                                      </p:cBhvr>
                                    </p:animEffect>
                                    <p:anim calcmode="lin" valueType="num">
                                      <p:cBhvr additive="base">
                                        <p:cTn id="134" dur="600" fill="hold"/>
                                        <p:tgtEl>
                                          <p:spTgt spid="9"/>
                                        </p:tgtEl>
                                        <p:attrNameLst>
                                          <p:attrName>ppt_y</p:attrName>
                                        </p:attrNameLst>
                                      </p:cBhvr>
                                      <p:tavLst>
                                        <p:tav tm="0">
                                          <p:val>
                                            <p:strVal val="#ppt_y+0.045"/>
                                          </p:val>
                                        </p:tav>
                                        <p:tav tm="100000">
                                          <p:val>
                                            <p:strVal val="#ppt_y"/>
                                          </p:val>
                                        </p:tav>
                                      </p:tavLst>
                                    </p:anim>
                                  </p:childTnLst>
                                </p:cTn>
                              </p:par>
                              <p:par>
                                <p:cTn id="139" presetID="10" presetClass="entr" presetSubtype="0" fill="hold" grpId="0" nodeType="withEffect">
                                  <p:stCondLst>
                                    <p:cond delay="0"/>
                                  </p:stCondLst>
                                  <p:childTnLst>
                                    <p:set>
                                      <p:cBhvr>
                                        <p:cTn id="136" dur="1" fill="hold">
                                          <p:stCondLst>
                                            <p:cond delay="0"/>
                                          </p:stCondLst>
                                        </p:cTn>
                                        <p:tgtEl>
                                          <p:spTgt spid="10"/>
                                        </p:tgtEl>
                                        <p:attrNameLst>
                                          <p:attrName>style.visibility</p:attrName>
                                        </p:attrNameLst>
                                      </p:cBhvr>
                                      <p:to>
                                        <p:strVal val="visible"/>
                                      </p:to>
                                    </p:set>
                                    <p:animEffect transition="in" filter="fade">
                                      <p:cBhvr>
                                        <p:cTn id="137" dur="600"/>
                                        <p:tgtEl>
                                          <p:spTgt spid="10"/>
                                        </p:tgtEl>
                                      </p:cBhvr>
                                    </p:animEffect>
                                    <p:anim calcmode="lin" valueType="num">
                                      <p:cBhvr additive="base">
                                        <p:cTn id="138" dur="600" fill="hold"/>
                                        <p:tgtEl>
                                          <p:spTgt spid="10"/>
                                        </p:tgtEl>
                                        <p:attrNameLst>
                                          <p:attrName>ppt_y</p:attrName>
                                        </p:attrNameLst>
                                      </p:cBhvr>
                                      <p:tavLst>
                                        <p:tav tm="0">
                                          <p:val>
                                            <p:strVal val="#ppt_y+0.045"/>
                                          </p:val>
                                        </p:tav>
                                        <p:tav tm="100000">
                                          <p:val>
                                            <p:strVal val="#ppt_y"/>
                                          </p:val>
                                        </p:tav>
                                      </p:tavLst>
                                    </p:anim>
                                  </p:childTnLst>
                                </p:cTn>
                              </p:par>
                              <p:par>
                                <p:cTn id="143" presetID="10" presetClass="entr" presetSubtype="0" fill="hold" grpId="0" nodeType="withEffect">
                                  <p:stCondLst>
                                    <p:cond delay="0"/>
                                  </p:stCondLst>
                                  <p:childTnLst>
                                    <p:set>
                                      <p:cBhvr>
                                        <p:cTn id="140" dur="1" fill="hold">
                                          <p:stCondLst>
                                            <p:cond delay="0"/>
                                          </p:stCondLst>
                                        </p:cTn>
                                        <p:tgtEl>
                                          <p:spTgt spid="11"/>
                                        </p:tgtEl>
                                        <p:attrNameLst>
                                          <p:attrName>style.visibility</p:attrName>
                                        </p:attrNameLst>
                                      </p:cBhvr>
                                      <p:to>
                                        <p:strVal val="visible"/>
                                      </p:to>
                                    </p:set>
                                    <p:animEffect transition="in" filter="fade">
                                      <p:cBhvr>
                                        <p:cTn id="141" dur="600"/>
                                        <p:tgtEl>
                                          <p:spTgt spid="11"/>
                                        </p:tgtEl>
                                      </p:cBhvr>
                                    </p:animEffect>
                                    <p:anim calcmode="lin" valueType="num">
                                      <p:cBhvr additive="base">
                                        <p:cTn id="142" dur="600" fill="hold"/>
                                        <p:tgtEl>
                                          <p:spTgt spid="11"/>
                                        </p:tgtEl>
                                        <p:attrNameLst>
                                          <p:attrName>ppt_y</p:attrName>
                                        </p:attrNameLst>
                                      </p:cBhvr>
                                      <p:tavLst>
                                        <p:tav tm="0">
                                          <p:val>
                                            <p:strVal val="#ppt_y+0.045"/>
                                          </p:val>
                                        </p:tav>
                                        <p:tav tm="100000">
                                          <p:val>
                                            <p:strVal val="#ppt_y"/>
                                          </p:val>
                                        </p:tav>
                                      </p:tavLst>
                                    </p:anim>
                                  </p:childTnLst>
                                </p:cTn>
                              </p:par>
                              <p:par>
                                <p:cTn id="147" presetID="10" presetClass="entr" presetSubtype="0" fill="hold" grpId="0" nodeType="withEffect">
                                  <p:stCondLst>
                                    <p:cond delay="0"/>
                                  </p:stCondLst>
                                  <p:childTnLst>
                                    <p:set>
                                      <p:cBhvr>
                                        <p:cTn id="144" dur="1" fill="hold">
                                          <p:stCondLst>
                                            <p:cond delay="0"/>
                                          </p:stCondLst>
                                        </p:cTn>
                                        <p:tgtEl>
                                          <p:spTgt spid="12"/>
                                        </p:tgtEl>
                                        <p:attrNameLst>
                                          <p:attrName>style.visibility</p:attrName>
                                        </p:attrNameLst>
                                      </p:cBhvr>
                                      <p:to>
                                        <p:strVal val="visible"/>
                                      </p:to>
                                    </p:set>
                                    <p:animEffect transition="in" filter="fade">
                                      <p:cBhvr>
                                        <p:cTn id="145" dur="600"/>
                                        <p:tgtEl>
                                          <p:spTgt spid="12"/>
                                        </p:tgtEl>
                                      </p:cBhvr>
                                    </p:animEffect>
                                    <p:anim calcmode="lin" valueType="num">
                                      <p:cBhvr additive="base">
                                        <p:cTn id="146" dur="600" fill="hold"/>
                                        <p:tgtEl>
                                          <p:spTgt spid="12"/>
                                        </p:tgtEl>
                                        <p:attrNameLst>
                                          <p:attrName>ppt_y</p:attrName>
                                        </p:attrNameLst>
                                      </p:cBhvr>
                                      <p:tavLst>
                                        <p:tav tm="0">
                                          <p:val>
                                            <p:strVal val="#ppt_y+0.045"/>
                                          </p:val>
                                        </p:tav>
                                        <p:tav tm="100000">
                                          <p:val>
                                            <p:strVal val="#ppt_y"/>
                                          </p:val>
                                        </p:tav>
                                      </p:tavLst>
                                    </p:anim>
                                  </p:childTnLst>
                                </p:cTn>
                              </p:par>
                            </p:childTnLst>
                          </p:cTn>
                        </p:par>
                        <p:par>
                          <p:cTn id="165" fill="hold">
                            <p:stCondLst>
                              <p:cond delay="900"/>
                            </p:stCondLst>
                            <p:childTnLst>
                              <p:par>
                                <p:cTn id="152" presetID="10" presetClass="entr" presetSubtype="0" fill="hold" grpId="0" nodeType="withEffect">
                                  <p:stCondLst>
                                    <p:cond delay="0"/>
                                  </p:stCondLst>
                                  <p:childTnLst>
                                    <p:set>
                                      <p:cBhvr>
                                        <p:cTn id="149" dur="1" fill="hold">
                                          <p:stCondLst>
                                            <p:cond delay="0"/>
                                          </p:stCondLst>
                                        </p:cTn>
                                        <p:tgtEl>
                                          <p:spTgt spid="13"/>
                                        </p:tgtEl>
                                        <p:attrNameLst>
                                          <p:attrName>style.visibility</p:attrName>
                                        </p:attrNameLst>
                                      </p:cBhvr>
                                      <p:to>
                                        <p:strVal val="visible"/>
                                      </p:to>
                                    </p:set>
                                    <p:animEffect transition="in" filter="fade">
                                      <p:cBhvr>
                                        <p:cTn id="150" dur="600"/>
                                        <p:tgtEl>
                                          <p:spTgt spid="13"/>
                                        </p:tgtEl>
                                      </p:cBhvr>
                                    </p:animEffect>
                                    <p:anim calcmode="lin" valueType="num">
                                      <p:cBhvr additive="base">
                                        <p:cTn id="151" dur="600" fill="hold"/>
                                        <p:tgtEl>
                                          <p:spTgt spid="13"/>
                                        </p:tgtEl>
                                        <p:attrNameLst>
                                          <p:attrName>ppt_y</p:attrName>
                                        </p:attrNameLst>
                                      </p:cBhvr>
                                      <p:tavLst>
                                        <p:tav tm="0">
                                          <p:val>
                                            <p:strVal val="#ppt_y+0.045"/>
                                          </p:val>
                                        </p:tav>
                                        <p:tav tm="100000">
                                          <p:val>
                                            <p:strVal val="#ppt_y"/>
                                          </p:val>
                                        </p:tav>
                                      </p:tavLst>
                                    </p:anim>
                                  </p:childTnLst>
                                </p:cTn>
                              </p:par>
                              <p:par>
                                <p:cTn id="156" presetID="10" presetClass="entr" presetSubtype="0" fill="hold" grpId="0" nodeType="withEffect">
                                  <p:stCondLst>
                                    <p:cond delay="0"/>
                                  </p:stCondLst>
                                  <p:childTnLst>
                                    <p:set>
                                      <p:cBhvr>
                                        <p:cTn id="153" dur="1" fill="hold">
                                          <p:stCondLst>
                                            <p:cond delay="0"/>
                                          </p:stCondLst>
                                        </p:cTn>
                                        <p:tgtEl>
                                          <p:spTgt spid="14"/>
                                        </p:tgtEl>
                                        <p:attrNameLst>
                                          <p:attrName>style.visibility</p:attrName>
                                        </p:attrNameLst>
                                      </p:cBhvr>
                                      <p:to>
                                        <p:strVal val="visible"/>
                                      </p:to>
                                    </p:set>
                                    <p:animEffect transition="in" filter="fade">
                                      <p:cBhvr>
                                        <p:cTn id="154" dur="600"/>
                                        <p:tgtEl>
                                          <p:spTgt spid="14"/>
                                        </p:tgtEl>
                                      </p:cBhvr>
                                    </p:animEffect>
                                    <p:anim calcmode="lin" valueType="num">
                                      <p:cBhvr additive="base">
                                        <p:cTn id="155" dur="600" fill="hold"/>
                                        <p:tgtEl>
                                          <p:spTgt spid="14"/>
                                        </p:tgtEl>
                                        <p:attrNameLst>
                                          <p:attrName>ppt_y</p:attrName>
                                        </p:attrNameLst>
                                      </p:cBhvr>
                                      <p:tavLst>
                                        <p:tav tm="0">
                                          <p:val>
                                            <p:strVal val="#ppt_y+0.045"/>
                                          </p:val>
                                        </p:tav>
                                        <p:tav tm="100000">
                                          <p:val>
                                            <p:strVal val="#ppt_y"/>
                                          </p:val>
                                        </p:tav>
                                      </p:tavLst>
                                    </p:anim>
                                  </p:childTnLst>
                                </p:cTn>
                              </p:par>
                              <p:par>
                                <p:cTn id="160" presetID="10" presetClass="entr" presetSubtype="0" fill="hold" grpId="0" nodeType="withEffect">
                                  <p:stCondLst>
                                    <p:cond delay="0"/>
                                  </p:stCondLst>
                                  <p:childTnLst>
                                    <p:set>
                                      <p:cBhvr>
                                        <p:cTn id="157" dur="1" fill="hold">
                                          <p:stCondLst>
                                            <p:cond delay="0"/>
                                          </p:stCondLst>
                                        </p:cTn>
                                        <p:tgtEl>
                                          <p:spTgt spid="15"/>
                                        </p:tgtEl>
                                        <p:attrNameLst>
                                          <p:attrName>style.visibility</p:attrName>
                                        </p:attrNameLst>
                                      </p:cBhvr>
                                      <p:to>
                                        <p:strVal val="visible"/>
                                      </p:to>
                                    </p:set>
                                    <p:animEffect transition="in" filter="fade">
                                      <p:cBhvr>
                                        <p:cTn id="158" dur="600"/>
                                        <p:tgtEl>
                                          <p:spTgt spid="15"/>
                                        </p:tgtEl>
                                      </p:cBhvr>
                                    </p:animEffect>
                                    <p:anim calcmode="lin" valueType="num">
                                      <p:cBhvr additive="base">
                                        <p:cTn id="159" dur="600" fill="hold"/>
                                        <p:tgtEl>
                                          <p:spTgt spid="15"/>
                                        </p:tgtEl>
                                        <p:attrNameLst>
                                          <p:attrName>ppt_y</p:attrName>
                                        </p:attrNameLst>
                                      </p:cBhvr>
                                      <p:tavLst>
                                        <p:tav tm="0">
                                          <p:val>
                                            <p:strVal val="#ppt_y+0.045"/>
                                          </p:val>
                                        </p:tav>
                                        <p:tav tm="100000">
                                          <p:val>
                                            <p:strVal val="#ppt_y"/>
                                          </p:val>
                                        </p:tav>
                                      </p:tavLst>
                                    </p:anim>
                                  </p:childTnLst>
                                </p:cTn>
                              </p:par>
                              <p:par>
                                <p:cTn id="164" presetID="10" presetClass="entr" presetSubtype="0" fill="hold" grpId="0" nodeType="withEffect">
                                  <p:stCondLst>
                                    <p:cond delay="0"/>
                                  </p:stCondLst>
                                  <p:childTnLst>
                                    <p:set>
                                      <p:cBhvr>
                                        <p:cTn id="161" dur="1" fill="hold">
                                          <p:stCondLst>
                                            <p:cond delay="0"/>
                                          </p:stCondLst>
                                        </p:cTn>
                                        <p:tgtEl>
                                          <p:spTgt spid="16"/>
                                        </p:tgtEl>
                                        <p:attrNameLst>
                                          <p:attrName>style.visibility</p:attrName>
                                        </p:attrNameLst>
                                      </p:cBhvr>
                                      <p:to>
                                        <p:strVal val="visible"/>
                                      </p:to>
                                    </p:set>
                                    <p:animEffect transition="in" filter="fade">
                                      <p:cBhvr>
                                        <p:cTn id="162" dur="600"/>
                                        <p:tgtEl>
                                          <p:spTgt spid="16"/>
                                        </p:tgtEl>
                                      </p:cBhvr>
                                    </p:animEffect>
                                    <p:anim calcmode="lin" valueType="num">
                                      <p:cBhvr additive="base">
                                        <p:cTn id="163" dur="600" fill="hold"/>
                                        <p:tgtEl>
                                          <p:spTgt spid="16"/>
                                        </p:tgtEl>
                                        <p:attrNameLst>
                                          <p:attrName>ppt_y</p:attrName>
                                        </p:attrNameLst>
                                      </p:cBhvr>
                                      <p:tavLst>
                                        <p:tav tm="0">
                                          <p:val>
                                            <p:strVal val="#ppt_y+0.045"/>
                                          </p:val>
                                        </p:tav>
                                        <p:tav tm="100000">
                                          <p:val>
                                            <p:strVal val="#ppt_y"/>
                                          </p:val>
                                        </p:tav>
                                      </p:tavLst>
                                    </p:anim>
                                  </p:childTnLst>
                                </p:cTn>
                              </p:par>
                            </p:childTnLst>
                          </p:cTn>
                        </p:par>
                        <p:par>
                          <p:cTn id="172" fill="hold">
                            <p:stCondLst>
                              <p:cond delay="1080"/>
                            </p:stCondLst>
                            <p:childTnLst>
                              <p:par>
                                <p:cTn id="168" presetID="10" presetClass="entr" presetSubtype="0" fill="hold" grpId="0" nodeType="withEffect">
                                  <p:stCondLst>
                                    <p:cond delay="0"/>
                                  </p:stCondLst>
                                  <p:childTnLst>
                                    <p:set>
                                      <p:cBhvr>
                                        <p:cTn id="166" dur="1" fill="hold">
                                          <p:stCondLst>
                                            <p:cond delay="0"/>
                                          </p:stCondLst>
                                        </p:cTn>
                                        <p:tgtEl>
                                          <p:spTgt spid="17"/>
                                        </p:tgtEl>
                                        <p:attrNameLst>
                                          <p:attrName>style.visibility</p:attrName>
                                        </p:attrNameLst>
                                      </p:cBhvr>
                                      <p:to>
                                        <p:strVal val="visible"/>
                                      </p:to>
                                    </p:set>
                                    <p:animEffect transition="in" filter="fade">
                                      <p:cBhvr>
                                        <p:cTn id="167" dur="520"/>
                                        <p:tgtEl>
                                          <p:spTgt spid="17"/>
                                        </p:tgtEl>
                                      </p:cBhvr>
                                    </p:animEffect>
                                  </p:childTnLst>
                                </p:cTn>
                              </p:par>
                              <p:par>
                                <p:cTn id="171" presetID="10" presetClass="entr" presetSubtype="0" fill="hold" grpId="0" nodeType="withEffect">
                                  <p:stCondLst>
                                    <p:cond delay="0"/>
                                  </p:stCondLst>
                                  <p:childTnLst>
                                    <p:set>
                                      <p:cBhvr>
                                        <p:cTn id="169" dur="1" fill="hold">
                                          <p:stCondLst>
                                            <p:cond delay="0"/>
                                          </p:stCondLst>
                                        </p:cTn>
                                        <p:tgtEl>
                                          <p:spTgt spid="18"/>
                                        </p:tgtEl>
                                        <p:attrNameLst>
                                          <p:attrName>style.visibility</p:attrName>
                                        </p:attrNameLst>
                                      </p:cBhvr>
                                      <p:to>
                                        <p:strVal val="visible"/>
                                      </p:to>
                                    </p:set>
                                    <p:animEffect transition="in" filter="fade">
                                      <p:cBhvr>
                                        <p:cTn id="170" dur="520"/>
                                        <p:tgtEl>
                                          <p:spTgt spid="18"/>
                                        </p:tgtEl>
                                      </p:cBhvr>
                                    </p:animEffect>
                                  </p:childTnLst>
                                </p:cTn>
                              </p:par>
                            </p:childTnLst>
                          </p:cTn>
                        </p:par>
                        <p:par>
                          <p:cTn id="179" fill="hold">
                            <p:stCondLst>
                              <p:cond delay="1260"/>
                            </p:stCondLst>
                            <p:childTnLst>
                              <p:par>
                                <p:cTn id="175" presetID="10" presetClass="entr" presetSubtype="0" fill="hold" grpId="0" nodeType="withEffect">
                                  <p:stCondLst>
                                    <p:cond delay="0"/>
                                  </p:stCondLst>
                                  <p:childTnLst>
                                    <p:set>
                                      <p:cBhvr>
                                        <p:cTn id="173" dur="1" fill="hold">
                                          <p:stCondLst>
                                            <p:cond delay="0"/>
                                          </p:stCondLst>
                                        </p:cTn>
                                        <p:tgtEl>
                                          <p:spTgt spid="19"/>
                                        </p:tgtEl>
                                        <p:attrNameLst>
                                          <p:attrName>style.visibility</p:attrName>
                                        </p:attrNameLst>
                                      </p:cBhvr>
                                      <p:to>
                                        <p:strVal val="visible"/>
                                      </p:to>
                                    </p:set>
                                    <p:animEffect transition="in" filter="fade">
                                      <p:cBhvr>
                                        <p:cTn id="174" dur="520"/>
                                        <p:tgtEl>
                                          <p:spTgt spid="19"/>
                                        </p:tgtEl>
                                      </p:cBhvr>
                                    </p:animEffect>
                                  </p:childTnLst>
                                </p:cTn>
                              </p:par>
                              <p:par>
                                <p:cTn id="178" presetID="10" presetClass="entr" presetSubtype="0" fill="hold" grpId="0" nodeType="withEffect">
                                  <p:stCondLst>
                                    <p:cond delay="0"/>
                                  </p:stCondLst>
                                  <p:childTnLst>
                                    <p:set>
                                      <p:cBhvr>
                                        <p:cTn id="176" dur="1" fill="hold">
                                          <p:stCondLst>
                                            <p:cond delay="0"/>
                                          </p:stCondLst>
                                        </p:cTn>
                                        <p:tgtEl>
                                          <p:spTgt spid="20"/>
                                        </p:tgtEl>
                                        <p:attrNameLst>
                                          <p:attrName>style.visibility</p:attrName>
                                        </p:attrNameLst>
                                      </p:cBhvr>
                                      <p:to>
                                        <p:strVal val="visible"/>
                                      </p:to>
                                    </p:set>
                                    <p:animEffect transition="in" filter="fade">
                                      <p:cBhvr>
                                        <p:cTn id="177" dur="52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621792"/>
            <a:ext cx="5486400" cy="237744"/>
          </a:xfrm>
          <a:prstGeom prst="rect">
            <a:avLst/>
          </a:prstGeom>
          <a:noFill/>
          <a:ln/>
        </p:spPr>
        <p:txBody>
          <a:bodyPr wrap="square" lIns="0" tIns="0" rIns="0" bIns="0" rtlCol="0" anchor="ctr"/>
          <a:lstStyle/>
          <a:p>
            <a:pPr indent="0" marL="0">
              <a:buNone/>
            </a:pPr>
            <a:r>
              <a:rPr lang="en-US" sz="1100" b="1" spc="220" kern="0" dirty="0">
                <a:solidFill>
                  <a:srgbClr val="F59E0B"/>
                </a:solidFill>
                <a:latin typeface="Arial" pitchFamily="34" charset="0"/>
                <a:ea typeface="Arial" pitchFamily="34" charset="-122"/>
                <a:cs typeface="Arial" pitchFamily="34" charset="-120"/>
              </a:rPr>
              <a:t>STUDENT &amp; PARENT APP</a:t>
            </a:r>
            <a:endParaRPr lang="en-US" sz="1100" dirty="0"/>
          </a:p>
        </p:txBody>
      </p:sp>
      <p:sp>
        <p:nvSpPr>
          <p:cNvPr id="3" name="anim02u"/>
          <p:cNvSpPr txBox="1"/>
          <p:nvPr/>
        </p:nvSpPr>
        <p:spPr>
          <a:xfrm>
            <a:off x="566928" y="932688"/>
            <a:ext cx="5852160" cy="1188720"/>
          </a:xfrm>
          <a:prstGeom prst="rect">
            <a:avLst/>
          </a:prstGeom>
          <a:noFill/>
          <a:ln/>
        </p:spPr>
        <p:txBody>
          <a:bodyPr wrap="square" lIns="0" tIns="0" rIns="0" bIns="0" rtlCol="0" anchor="t"/>
          <a:lstStyle/>
          <a:p>
            <a:pPr indent="0" marL="0">
              <a:lnSpc>
                <a:spcPct val="108000"/>
              </a:lnSpc>
              <a:buNone/>
            </a:pPr>
            <a:r>
              <a:rPr lang="en-US" sz="2800" b="1" dirty="0">
                <a:solidFill>
                  <a:srgbClr val="FFFFFF"/>
                </a:solidFill>
                <a:latin typeface="Arial" pitchFamily="34" charset="0"/>
                <a:ea typeface="Arial" pitchFamily="34" charset="-122"/>
                <a:cs typeface="Arial" pitchFamily="34" charset="-120"/>
              </a:rPr>
              <a:t>Timetable, attendance and fees —</a:t>
            </a:r>
            <a:endParaRPr lang="en-US" sz="2800" dirty="0"/>
          </a:p>
          <a:p>
            <a:pPr indent="0" marL="0">
              <a:lnSpc>
                <a:spcPct val="108000"/>
              </a:lnSpc>
              <a:buNone/>
            </a:pPr>
            <a:r>
              <a:rPr lang="en-US" sz="2800" b="1" dirty="0">
                <a:solidFill>
                  <a:srgbClr val="FFFFFF"/>
                </a:solidFill>
                <a:latin typeface="Arial" pitchFamily="34" charset="0"/>
                <a:ea typeface="Arial" pitchFamily="34" charset="-122"/>
                <a:cs typeface="Arial" pitchFamily="34" charset="-120"/>
              </a:rPr>
              <a:t>in their pocket, not your counter.</a:t>
            </a:r>
            <a:endParaRPr lang="en-US" sz="2800" dirty="0"/>
          </a:p>
        </p:txBody>
      </p:sp>
      <p:sp>
        <p:nvSpPr>
          <p:cNvPr id="4" name="anim03u"/>
          <p:cNvSpPr/>
          <p:nvPr/>
        </p:nvSpPr>
        <p:spPr>
          <a:xfrm>
            <a:off x="566928" y="2340864"/>
            <a:ext cx="420624" cy="420624"/>
          </a:xfrm>
          <a:prstGeom prst="roundRect">
            <a:avLst>
              <a:gd name="adj" fmla="val 30000"/>
            </a:avLst>
          </a:prstGeom>
          <a:solidFill>
            <a:srgbClr val="7C3AED"/>
          </a:solidFill>
          <a:ln/>
          <a:effectLst>
            <a:outerShdw sx="100000" sy="100000" kx="0" ky="0" algn="bl" rotWithShape="0" blurRad="152400" dist="38100" dir="5400000">
              <a:srgbClr val="7C3AED">
                <a:alpha val="22000"/>
              </a:srgbClr>
            </a:outerShdw>
          </a:effectLst>
        </p:spPr>
      </p:sp>
      <p:pic>
        <p:nvPicPr>
          <p:cNvPr id="5" name="anim03u" descr="/home/claude/assets/icons/CalendarCheck_w.png">    </p:cNvPr>
          <p:cNvPicPr>
            <a:picLocks noChangeAspect="1"/>
          </p:cNvPicPr>
          <p:nvPr/>
        </p:nvPicPr>
        <p:blipFill>
          <a:blip r:embed="rId2"/>
          <a:stretch>
            <a:fillRect/>
          </a:stretch>
        </p:blipFill>
        <p:spPr>
          <a:xfrm>
            <a:off x="667878" y="2441814"/>
            <a:ext cx="218724" cy="218724"/>
          </a:xfrm>
          <a:prstGeom prst="rect">
            <a:avLst/>
          </a:prstGeom>
        </p:spPr>
      </p:pic>
      <p:sp>
        <p:nvSpPr>
          <p:cNvPr id="6" name="anim03u"/>
          <p:cNvSpPr txBox="1"/>
          <p:nvPr/>
        </p:nvSpPr>
        <p:spPr>
          <a:xfrm>
            <a:off x="1207008" y="2313432"/>
            <a:ext cx="4754880" cy="274320"/>
          </a:xfrm>
          <a:prstGeom prst="rect">
            <a:avLst/>
          </a:prstGeom>
          <a:noFill/>
          <a:ln/>
        </p:spPr>
        <p:txBody>
          <a:bodyPr wrap="square" lIns="0" tIns="0" rIns="0" bIns="0" rtlCol="0" anchor="ctr"/>
          <a:lstStyle/>
          <a:p>
            <a:pPr indent="0" marL="0">
              <a:buNone/>
            </a:pPr>
            <a:r>
              <a:rPr lang="en-US" sz="1250" b="1" dirty="0">
                <a:solidFill>
                  <a:srgbClr val="FFFFFF"/>
                </a:solidFill>
                <a:latin typeface="Arial" pitchFamily="34" charset="0"/>
                <a:ea typeface="Arial" pitchFamily="34" charset="-122"/>
                <a:cs typeface="Arial" pitchFamily="34" charset="-120"/>
              </a:rPr>
              <a:t>Today, at a glance</a:t>
            </a:r>
            <a:endParaRPr lang="en-US" sz="1250" dirty="0"/>
          </a:p>
        </p:txBody>
      </p:sp>
      <p:sp>
        <p:nvSpPr>
          <p:cNvPr id="7" name="anim03u"/>
          <p:cNvSpPr txBox="1"/>
          <p:nvPr/>
        </p:nvSpPr>
        <p:spPr>
          <a:xfrm>
            <a:off x="1207008" y="2624328"/>
            <a:ext cx="4754880" cy="731520"/>
          </a:xfrm>
          <a:prstGeom prst="rect">
            <a:avLst/>
          </a:prstGeom>
          <a:noFill/>
          <a:ln/>
        </p:spPr>
        <p:txBody>
          <a:bodyPr wrap="square" lIns="0" tIns="0" rIns="0" bIns="0" rtlCol="0" anchor="t"/>
          <a:lstStyle/>
          <a:p>
            <a:pPr indent="0" marL="0">
              <a:lnSpc>
                <a:spcPct val="118000"/>
              </a:lnSpc>
              <a:buNone/>
            </a:pPr>
            <a:r>
              <a:rPr lang="en-US" sz="1100" dirty="0">
                <a:solidFill>
                  <a:srgbClr val="BEAEE8"/>
                </a:solidFill>
                <a:latin typeface="Calibri" pitchFamily="34" charset="0"/>
                <a:ea typeface="Calibri" pitchFamily="34" charset="-122"/>
                <a:cs typeface="Calibri" pitchFamily="34" charset="-120"/>
              </a:rPr>
              <a:t>Published classes for the day — or a clear “nothing scheduled” instead of a guess.</a:t>
            </a:r>
            <a:endParaRPr lang="en-US" sz="1100" dirty="0"/>
          </a:p>
        </p:txBody>
      </p:sp>
      <p:sp>
        <p:nvSpPr>
          <p:cNvPr id="8" name="anim04u"/>
          <p:cNvSpPr/>
          <p:nvPr/>
        </p:nvSpPr>
        <p:spPr>
          <a:xfrm>
            <a:off x="566928" y="3401568"/>
            <a:ext cx="420624" cy="420624"/>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9" name="anim04u" descr="/home/claude/assets/icons/Activity_w.png">    </p:cNvPr>
          <p:cNvPicPr>
            <a:picLocks noChangeAspect="1"/>
          </p:cNvPicPr>
          <p:nvPr/>
        </p:nvPicPr>
        <p:blipFill>
          <a:blip r:embed="rId3"/>
          <a:stretch>
            <a:fillRect/>
          </a:stretch>
        </p:blipFill>
        <p:spPr>
          <a:xfrm>
            <a:off x="667878" y="3502518"/>
            <a:ext cx="218724" cy="218724"/>
          </a:xfrm>
          <a:prstGeom prst="rect">
            <a:avLst/>
          </a:prstGeom>
        </p:spPr>
      </p:pic>
      <p:sp>
        <p:nvSpPr>
          <p:cNvPr id="10" name="anim04u"/>
          <p:cNvSpPr txBox="1"/>
          <p:nvPr/>
        </p:nvSpPr>
        <p:spPr>
          <a:xfrm>
            <a:off x="1207008" y="3374136"/>
            <a:ext cx="4754880" cy="274320"/>
          </a:xfrm>
          <a:prstGeom prst="rect">
            <a:avLst/>
          </a:prstGeom>
          <a:noFill/>
          <a:ln/>
        </p:spPr>
        <p:txBody>
          <a:bodyPr wrap="square" lIns="0" tIns="0" rIns="0" bIns="0" rtlCol="0" anchor="ctr"/>
          <a:lstStyle/>
          <a:p>
            <a:pPr indent="0" marL="0">
              <a:buNone/>
            </a:pPr>
            <a:r>
              <a:rPr lang="en-US" sz="1250" b="1" dirty="0">
                <a:solidFill>
                  <a:srgbClr val="FFFFFF"/>
                </a:solidFill>
                <a:latin typeface="Arial" pitchFamily="34" charset="0"/>
                <a:ea typeface="Arial" pitchFamily="34" charset="-122"/>
                <a:cs typeface="Arial" pitchFamily="34" charset="-120"/>
              </a:rPr>
              <a:t>Attendance they can't dispute</a:t>
            </a:r>
            <a:endParaRPr lang="en-US" sz="1250" dirty="0"/>
          </a:p>
        </p:txBody>
      </p:sp>
      <p:sp>
        <p:nvSpPr>
          <p:cNvPr id="11" name="anim04u"/>
          <p:cNvSpPr txBox="1"/>
          <p:nvPr/>
        </p:nvSpPr>
        <p:spPr>
          <a:xfrm>
            <a:off x="1207008" y="3685032"/>
            <a:ext cx="4754880" cy="731520"/>
          </a:xfrm>
          <a:prstGeom prst="rect">
            <a:avLst/>
          </a:prstGeom>
          <a:noFill/>
          <a:ln/>
        </p:spPr>
        <p:txBody>
          <a:bodyPr wrap="square" lIns="0" tIns="0" rIns="0" bIns="0" rtlCol="0" anchor="t"/>
          <a:lstStyle/>
          <a:p>
            <a:pPr indent="0" marL="0">
              <a:lnSpc>
                <a:spcPct val="118000"/>
              </a:lnSpc>
              <a:buNone/>
            </a:pPr>
            <a:r>
              <a:rPr lang="en-US" sz="1100" dirty="0">
                <a:solidFill>
                  <a:srgbClr val="BEAEE8"/>
                </a:solidFill>
                <a:latin typeface="Calibri" pitchFamily="34" charset="0"/>
                <a:ea typeface="Calibri" pitchFamily="34" charset="-122"/>
                <a:cs typeface="Calibri" pitchFamily="34" charset="-120"/>
              </a:rPr>
              <a:t>Overall percentage plus subject-wise bars, read from the same attendance module the faculty marks.</a:t>
            </a:r>
            <a:endParaRPr lang="en-US" sz="1100" dirty="0"/>
          </a:p>
        </p:txBody>
      </p:sp>
      <p:sp>
        <p:nvSpPr>
          <p:cNvPr id="12" name="anim05u"/>
          <p:cNvSpPr/>
          <p:nvPr/>
        </p:nvSpPr>
        <p:spPr>
          <a:xfrm>
            <a:off x="566928" y="4462272"/>
            <a:ext cx="420624" cy="420624"/>
          </a:xfrm>
          <a:prstGeom prst="roundRect">
            <a:avLst>
              <a:gd name="adj" fmla="val 30000"/>
            </a:avLst>
          </a:prstGeom>
          <a:solidFill>
            <a:srgbClr val="0E9F6E"/>
          </a:solidFill>
          <a:ln/>
          <a:effectLst>
            <a:outerShdw sx="100000" sy="100000" kx="0" ky="0" algn="bl" rotWithShape="0" blurRad="152400" dist="38100" dir="5400000">
              <a:srgbClr val="0E9F6E">
                <a:alpha val="22000"/>
              </a:srgbClr>
            </a:outerShdw>
          </a:effectLst>
        </p:spPr>
      </p:sp>
      <p:pic>
        <p:nvPicPr>
          <p:cNvPr id="13" name="anim05u" descr="/home/claude/assets/icons/IndianRupee_w.png">    </p:cNvPr>
          <p:cNvPicPr>
            <a:picLocks noChangeAspect="1"/>
          </p:cNvPicPr>
          <p:nvPr/>
        </p:nvPicPr>
        <p:blipFill>
          <a:blip r:embed="rId4"/>
          <a:stretch>
            <a:fillRect/>
          </a:stretch>
        </p:blipFill>
        <p:spPr>
          <a:xfrm>
            <a:off x="667878" y="4563222"/>
            <a:ext cx="218724" cy="218724"/>
          </a:xfrm>
          <a:prstGeom prst="rect">
            <a:avLst/>
          </a:prstGeom>
        </p:spPr>
      </p:pic>
      <p:sp>
        <p:nvSpPr>
          <p:cNvPr id="14" name="anim05u"/>
          <p:cNvSpPr txBox="1"/>
          <p:nvPr/>
        </p:nvSpPr>
        <p:spPr>
          <a:xfrm>
            <a:off x="1207008" y="4434840"/>
            <a:ext cx="4754880" cy="274320"/>
          </a:xfrm>
          <a:prstGeom prst="rect">
            <a:avLst/>
          </a:prstGeom>
          <a:noFill/>
          <a:ln/>
        </p:spPr>
        <p:txBody>
          <a:bodyPr wrap="square" lIns="0" tIns="0" rIns="0" bIns="0" rtlCol="0" anchor="ctr"/>
          <a:lstStyle/>
          <a:p>
            <a:pPr indent="0" marL="0">
              <a:buNone/>
            </a:pPr>
            <a:r>
              <a:rPr lang="en-US" sz="1250" b="1" dirty="0">
                <a:solidFill>
                  <a:srgbClr val="FFFFFF"/>
                </a:solidFill>
                <a:latin typeface="Arial" pitchFamily="34" charset="0"/>
                <a:ea typeface="Arial" pitchFamily="34" charset="-122"/>
                <a:cs typeface="Arial" pitchFamily="34" charset="-120"/>
              </a:rPr>
              <a:t>Fees without the queue</a:t>
            </a:r>
            <a:endParaRPr lang="en-US" sz="1250" dirty="0"/>
          </a:p>
        </p:txBody>
      </p:sp>
      <p:sp>
        <p:nvSpPr>
          <p:cNvPr id="15" name="anim05u"/>
          <p:cNvSpPr txBox="1"/>
          <p:nvPr/>
        </p:nvSpPr>
        <p:spPr>
          <a:xfrm>
            <a:off x="1207008" y="4745736"/>
            <a:ext cx="4754880" cy="731520"/>
          </a:xfrm>
          <a:prstGeom prst="rect">
            <a:avLst/>
          </a:prstGeom>
          <a:noFill/>
          <a:ln/>
        </p:spPr>
        <p:txBody>
          <a:bodyPr wrap="square" lIns="0" tIns="0" rIns="0" bIns="0" rtlCol="0" anchor="t"/>
          <a:lstStyle/>
          <a:p>
            <a:pPr indent="0" marL="0">
              <a:lnSpc>
                <a:spcPct val="118000"/>
              </a:lnSpc>
              <a:buNone/>
            </a:pPr>
            <a:r>
              <a:rPr lang="en-US" sz="1100" dirty="0">
                <a:solidFill>
                  <a:srgbClr val="BEAEE8"/>
                </a:solidFill>
                <a:latin typeface="Calibri" pitchFamily="34" charset="0"/>
                <a:ea typeface="Calibri" pitchFamily="34" charset="-122"/>
                <a:cs typeface="Calibri" pitchFamily="34" charset="-120"/>
              </a:rPr>
              <a:t>Current due, next due date, invoices, payments and financial records — self-served.</a:t>
            </a:r>
            <a:endParaRPr lang="en-US" sz="1100" dirty="0"/>
          </a:p>
        </p:txBody>
      </p:sp>
      <p:sp>
        <p:nvSpPr>
          <p:cNvPr id="16" name="anim06f"/>
          <p:cNvSpPr txBox="1"/>
          <p:nvPr/>
        </p:nvSpPr>
        <p:spPr>
          <a:xfrm>
            <a:off x="566928" y="5760720"/>
            <a:ext cx="5669280" cy="457200"/>
          </a:xfrm>
          <a:prstGeom prst="rect">
            <a:avLst/>
          </a:prstGeom>
          <a:noFill/>
          <a:ln/>
        </p:spPr>
        <p:txBody>
          <a:bodyPr wrap="square" lIns="0" tIns="0" rIns="0" bIns="0" rtlCol="0" anchor="ctr"/>
          <a:lstStyle/>
          <a:p>
            <a:pPr indent="0" marL="0">
              <a:lnSpc>
                <a:spcPct val="114000"/>
              </a:lnSpc>
              <a:buNone/>
            </a:pPr>
            <a:r>
              <a:rPr lang="en-US" sz="1100" i="1" dirty="0">
                <a:solidFill>
                  <a:srgbClr val="9184C0"/>
                </a:solidFill>
                <a:latin typeface="Calibri" pitchFamily="34" charset="0"/>
                <a:ea typeface="Calibri" pitchFamily="34" charset="-122"/>
                <a:cs typeface="Calibri" pitchFamily="34" charset="-120"/>
              </a:rPr>
              <a:t>Quick access: attendance · timetable · academics · results · convocation · exams · fees</a:t>
            </a:r>
            <a:endParaRPr lang="en-US" sz="1100" dirty="0"/>
          </a:p>
        </p:txBody>
      </p:sp>
      <p:pic>
        <p:nvPicPr>
          <p:cNvPr id="17" name="anim07z" descr="/home/claude/assets/phone_home.png">    </p:cNvPr>
          <p:cNvPicPr>
            <a:picLocks noChangeAspect="1"/>
          </p:cNvPicPr>
          <p:nvPr/>
        </p:nvPicPr>
        <p:blipFill>
          <a:blip r:embed="rId5"/>
          <a:stretch>
            <a:fillRect/>
          </a:stretch>
        </p:blipFill>
        <p:spPr>
          <a:xfrm>
            <a:off x="6720840" y="1133856"/>
            <a:ext cx="2048256" cy="4394606"/>
          </a:xfrm>
          <a:prstGeom prst="rect">
            <a:avLst/>
          </a:prstGeom>
          <a:effectLst>
            <a:outerShdw sx="100000" sy="100000" kx="0" ky="0" algn="bl" rotWithShape="0" blurRad="355600" dist="114300" dir="5400000">
              <a:srgbClr val="2A1B54">
                <a:alpha val="45000"/>
              </a:srgbClr>
            </a:outerShdw>
          </a:effectLst>
        </p:spPr>
      </p:pic>
      <p:pic>
        <p:nvPicPr>
          <p:cNvPr id="18" name="anim08z" descr="/home/claude/assets/phone_attendance.png">    </p:cNvPr>
          <p:cNvPicPr>
            <a:picLocks noChangeAspect="1"/>
          </p:cNvPicPr>
          <p:nvPr/>
        </p:nvPicPr>
        <p:blipFill>
          <a:blip r:embed="rId6"/>
          <a:stretch>
            <a:fillRect/>
          </a:stretch>
        </p:blipFill>
        <p:spPr>
          <a:xfrm>
            <a:off x="9162288" y="1847088"/>
            <a:ext cx="2048256" cy="4394606"/>
          </a:xfrm>
          <a:prstGeom prst="rect">
            <a:avLst/>
          </a:prstGeom>
          <a:effectLst>
            <a:outerShdw sx="100000" sy="100000" kx="0" ky="0" algn="bl" rotWithShape="0" blurRad="355600" dist="114300" dir="5400000">
              <a:srgbClr val="2A1B54">
                <a:alpha val="45000"/>
              </a:srgbClr>
            </a:outerShdw>
          </a:effectLst>
        </p:spPr>
      </p:pic>
    </p:spTree>
  </p:cSld>
  <p:clrMapOvr>
    <a:masterClrMapping/>
  </p:clrMapOvr>
  <p:transition spd="med">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26" fill="hold">
                            <p:stCondLst>
                              <p:cond delay="360"/>
                            </p:stCondLst>
                            <p:childTnLst>
                              <p:par>
                                <p:cTn id="113"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600"/>
                                        <p:tgtEl>
                                          <p:spTgt spid="4"/>
                                        </p:tgtEl>
                                      </p:cBhvr>
                                    </p:animEffect>
                                    <p:anim calcmode="lin" valueType="num">
                                      <p:cBhvr additive="base">
                                        <p:cTn id="112" dur="600" fill="hold"/>
                                        <p:tgtEl>
                                          <p:spTgt spid="4"/>
                                        </p:tgtEl>
                                        <p:attrNameLst>
                                          <p:attrName>ppt_y</p:attrName>
                                        </p:attrNameLst>
                                      </p:cBhvr>
                                      <p:tavLst>
                                        <p:tav tm="0">
                                          <p:val>
                                            <p:strVal val="#ppt_y+0.045"/>
                                          </p:val>
                                        </p:tav>
                                        <p:tav tm="100000">
                                          <p:val>
                                            <p:strVal val="#ppt_y"/>
                                          </p:val>
                                        </p:tav>
                                      </p:tavLst>
                                    </p:anim>
                                  </p:childTnLst>
                                </p:cTn>
                              </p:par>
                              <p:par>
                                <p:cTn id="117" presetID="10" presetClass="entr" presetSubtype="0" fill="hold" grpId="0" nodeType="withEffect">
                                  <p:stCondLst>
                                    <p:cond delay="0"/>
                                  </p:stCondLst>
                                  <p:childTnLst>
                                    <p:set>
                                      <p:cBhvr>
                                        <p:cTn id="114" dur="1" fill="hold">
                                          <p:stCondLst>
                                            <p:cond delay="0"/>
                                          </p:stCondLst>
                                        </p:cTn>
                                        <p:tgtEl>
                                          <p:spTgt spid="5"/>
                                        </p:tgtEl>
                                        <p:attrNameLst>
                                          <p:attrName>style.visibility</p:attrName>
                                        </p:attrNameLst>
                                      </p:cBhvr>
                                      <p:to>
                                        <p:strVal val="visible"/>
                                      </p:to>
                                    </p:set>
                                    <p:animEffect transition="in" filter="fade">
                                      <p:cBhvr>
                                        <p:cTn id="115" dur="600"/>
                                        <p:tgtEl>
                                          <p:spTgt spid="5"/>
                                        </p:tgtEl>
                                      </p:cBhvr>
                                    </p:animEffect>
                                    <p:anim calcmode="lin" valueType="num">
                                      <p:cBhvr additive="base">
                                        <p:cTn id="116" dur="600" fill="hold"/>
                                        <p:tgtEl>
                                          <p:spTgt spid="5"/>
                                        </p:tgtEl>
                                        <p:attrNameLst>
                                          <p:attrName>ppt_y</p:attrName>
                                        </p:attrNameLst>
                                      </p:cBhvr>
                                      <p:tavLst>
                                        <p:tav tm="0">
                                          <p:val>
                                            <p:strVal val="#ppt_y+0.045"/>
                                          </p:val>
                                        </p:tav>
                                        <p:tav tm="100000">
                                          <p:val>
                                            <p:strVal val="#ppt_y"/>
                                          </p:val>
                                        </p:tav>
                                      </p:tavLst>
                                    </p:anim>
                                  </p:childTnLst>
                                </p:cTn>
                              </p:par>
                              <p:par>
                                <p:cTn id="121" presetID="10" presetClass="entr" presetSubtype="0" fill="hold" grpId="0" nodeType="withEffect">
                                  <p:stCondLst>
                                    <p:cond delay="0"/>
                                  </p:stCondLst>
                                  <p:childTnLst>
                                    <p:set>
                                      <p:cBhvr>
                                        <p:cTn id="118" dur="1" fill="hold">
                                          <p:stCondLst>
                                            <p:cond delay="0"/>
                                          </p:stCondLst>
                                        </p:cTn>
                                        <p:tgtEl>
                                          <p:spTgt spid="6"/>
                                        </p:tgtEl>
                                        <p:attrNameLst>
                                          <p:attrName>style.visibility</p:attrName>
                                        </p:attrNameLst>
                                      </p:cBhvr>
                                      <p:to>
                                        <p:strVal val="visible"/>
                                      </p:to>
                                    </p:set>
                                    <p:animEffect transition="in" filter="fade">
                                      <p:cBhvr>
                                        <p:cTn id="119" dur="600"/>
                                        <p:tgtEl>
                                          <p:spTgt spid="6"/>
                                        </p:tgtEl>
                                      </p:cBhvr>
                                    </p:animEffect>
                                    <p:anim calcmode="lin" valueType="num">
                                      <p:cBhvr additive="base">
                                        <p:cTn id="120" dur="600" fill="hold"/>
                                        <p:tgtEl>
                                          <p:spTgt spid="6"/>
                                        </p:tgtEl>
                                        <p:attrNameLst>
                                          <p:attrName>ppt_y</p:attrName>
                                        </p:attrNameLst>
                                      </p:cBhvr>
                                      <p:tavLst>
                                        <p:tav tm="0">
                                          <p:val>
                                            <p:strVal val="#ppt_y+0.045"/>
                                          </p:val>
                                        </p:tav>
                                        <p:tav tm="100000">
                                          <p:val>
                                            <p:strVal val="#ppt_y"/>
                                          </p:val>
                                        </p:tav>
                                      </p:tavLst>
                                    </p:anim>
                                  </p:childTnLst>
                                </p:cTn>
                              </p:par>
                              <p:par>
                                <p:cTn id="125" presetID="10" presetClass="entr" presetSubtype="0" fill="hold" grpId="0" nodeType="withEffect">
                                  <p:stCondLst>
                                    <p:cond delay="0"/>
                                  </p:stCondLst>
                                  <p:childTnLst>
                                    <p:set>
                                      <p:cBhvr>
                                        <p:cTn id="122" dur="1" fill="hold">
                                          <p:stCondLst>
                                            <p:cond delay="0"/>
                                          </p:stCondLst>
                                        </p:cTn>
                                        <p:tgtEl>
                                          <p:spTgt spid="7"/>
                                        </p:tgtEl>
                                        <p:attrNameLst>
                                          <p:attrName>style.visibility</p:attrName>
                                        </p:attrNameLst>
                                      </p:cBhvr>
                                      <p:to>
                                        <p:strVal val="visible"/>
                                      </p:to>
                                    </p:set>
                                    <p:animEffect transition="in" filter="fade">
                                      <p:cBhvr>
                                        <p:cTn id="123" dur="600"/>
                                        <p:tgtEl>
                                          <p:spTgt spid="7"/>
                                        </p:tgtEl>
                                      </p:cBhvr>
                                    </p:animEffect>
                                    <p:anim calcmode="lin" valueType="num">
                                      <p:cBhvr additive="base">
                                        <p:cTn id="124" dur="600" fill="hold"/>
                                        <p:tgtEl>
                                          <p:spTgt spid="7"/>
                                        </p:tgtEl>
                                        <p:attrNameLst>
                                          <p:attrName>ppt_y</p:attrName>
                                        </p:attrNameLst>
                                      </p:cBhvr>
                                      <p:tavLst>
                                        <p:tav tm="0">
                                          <p:val>
                                            <p:strVal val="#ppt_y+0.045"/>
                                          </p:val>
                                        </p:tav>
                                        <p:tav tm="100000">
                                          <p:val>
                                            <p:strVal val="#ppt_y"/>
                                          </p:val>
                                        </p:tav>
                                      </p:tavLst>
                                    </p:anim>
                                  </p:childTnLst>
                                </p:cTn>
                              </p:par>
                            </p:childTnLst>
                          </p:cTn>
                        </p:par>
                        <p:par>
                          <p:cTn id="143" fill="hold">
                            <p:stCondLst>
                              <p:cond delay="540"/>
                            </p:stCondLst>
                            <p:childTnLst>
                              <p:par>
                                <p:cTn id="130" presetID="10" presetClass="entr" presetSubtype="0" fill="hold" grpId="0" nodeType="withEffect">
                                  <p:stCondLst>
                                    <p:cond delay="0"/>
                                  </p:stCondLst>
                                  <p:childTnLst>
                                    <p:set>
                                      <p:cBhvr>
                                        <p:cTn id="127" dur="1" fill="hold">
                                          <p:stCondLst>
                                            <p:cond delay="0"/>
                                          </p:stCondLst>
                                        </p:cTn>
                                        <p:tgtEl>
                                          <p:spTgt spid="8"/>
                                        </p:tgtEl>
                                        <p:attrNameLst>
                                          <p:attrName>style.visibility</p:attrName>
                                        </p:attrNameLst>
                                      </p:cBhvr>
                                      <p:to>
                                        <p:strVal val="visible"/>
                                      </p:to>
                                    </p:set>
                                    <p:animEffect transition="in" filter="fade">
                                      <p:cBhvr>
                                        <p:cTn id="128" dur="600"/>
                                        <p:tgtEl>
                                          <p:spTgt spid="8"/>
                                        </p:tgtEl>
                                      </p:cBhvr>
                                    </p:animEffect>
                                    <p:anim calcmode="lin" valueType="num">
                                      <p:cBhvr additive="base">
                                        <p:cTn id="129" dur="600" fill="hold"/>
                                        <p:tgtEl>
                                          <p:spTgt spid="8"/>
                                        </p:tgtEl>
                                        <p:attrNameLst>
                                          <p:attrName>ppt_y</p:attrName>
                                        </p:attrNameLst>
                                      </p:cBhvr>
                                      <p:tavLst>
                                        <p:tav tm="0">
                                          <p:val>
                                            <p:strVal val="#ppt_y+0.045"/>
                                          </p:val>
                                        </p:tav>
                                        <p:tav tm="100000">
                                          <p:val>
                                            <p:strVal val="#ppt_y"/>
                                          </p:val>
                                        </p:tav>
                                      </p:tavLst>
                                    </p:anim>
                                  </p:childTnLst>
                                </p:cTn>
                              </p:par>
                              <p:par>
                                <p:cTn id="134" presetID="10" presetClass="entr" presetSubtype="0" fill="hold" grpId="0" nodeType="withEffect">
                                  <p:stCondLst>
                                    <p:cond delay="0"/>
                                  </p:stCondLst>
                                  <p:childTnLst>
                                    <p:set>
                                      <p:cBhvr>
                                        <p:cTn id="131" dur="1" fill="hold">
                                          <p:stCondLst>
                                            <p:cond delay="0"/>
                                          </p:stCondLst>
                                        </p:cTn>
                                        <p:tgtEl>
                                          <p:spTgt spid="9"/>
                                        </p:tgtEl>
                                        <p:attrNameLst>
                                          <p:attrName>style.visibility</p:attrName>
                                        </p:attrNameLst>
                                      </p:cBhvr>
                                      <p:to>
                                        <p:strVal val="visible"/>
                                      </p:to>
                                    </p:set>
                                    <p:animEffect transition="in" filter="fade">
                                      <p:cBhvr>
                                        <p:cTn id="132" dur="600"/>
                                        <p:tgtEl>
                                          <p:spTgt spid="9"/>
                                        </p:tgtEl>
                                      </p:cBhvr>
                                    </p:animEffect>
                                    <p:anim calcmode="lin" valueType="num">
                                      <p:cBhvr additive="base">
                                        <p:cTn id="133" dur="600" fill="hold"/>
                                        <p:tgtEl>
                                          <p:spTgt spid="9"/>
                                        </p:tgtEl>
                                        <p:attrNameLst>
                                          <p:attrName>ppt_y</p:attrName>
                                        </p:attrNameLst>
                                      </p:cBhvr>
                                      <p:tavLst>
                                        <p:tav tm="0">
                                          <p:val>
                                            <p:strVal val="#ppt_y+0.045"/>
                                          </p:val>
                                        </p:tav>
                                        <p:tav tm="100000">
                                          <p:val>
                                            <p:strVal val="#ppt_y"/>
                                          </p:val>
                                        </p:tav>
                                      </p:tavLst>
                                    </p:anim>
                                  </p:childTnLst>
                                </p:cTn>
                              </p:par>
                              <p:par>
                                <p:cTn id="138" presetID="10" presetClass="entr" presetSubtype="0" fill="hold" grpId="0" nodeType="withEffect">
                                  <p:stCondLst>
                                    <p:cond delay="0"/>
                                  </p:stCondLst>
                                  <p:childTnLst>
                                    <p:set>
                                      <p:cBhvr>
                                        <p:cTn id="135" dur="1" fill="hold">
                                          <p:stCondLst>
                                            <p:cond delay="0"/>
                                          </p:stCondLst>
                                        </p:cTn>
                                        <p:tgtEl>
                                          <p:spTgt spid="10"/>
                                        </p:tgtEl>
                                        <p:attrNameLst>
                                          <p:attrName>style.visibility</p:attrName>
                                        </p:attrNameLst>
                                      </p:cBhvr>
                                      <p:to>
                                        <p:strVal val="visible"/>
                                      </p:to>
                                    </p:set>
                                    <p:animEffect transition="in" filter="fade">
                                      <p:cBhvr>
                                        <p:cTn id="136" dur="600"/>
                                        <p:tgtEl>
                                          <p:spTgt spid="10"/>
                                        </p:tgtEl>
                                      </p:cBhvr>
                                    </p:animEffect>
                                    <p:anim calcmode="lin" valueType="num">
                                      <p:cBhvr additive="base">
                                        <p:cTn id="137" dur="600" fill="hold"/>
                                        <p:tgtEl>
                                          <p:spTgt spid="10"/>
                                        </p:tgtEl>
                                        <p:attrNameLst>
                                          <p:attrName>ppt_y</p:attrName>
                                        </p:attrNameLst>
                                      </p:cBhvr>
                                      <p:tavLst>
                                        <p:tav tm="0">
                                          <p:val>
                                            <p:strVal val="#ppt_y+0.045"/>
                                          </p:val>
                                        </p:tav>
                                        <p:tav tm="100000">
                                          <p:val>
                                            <p:strVal val="#ppt_y"/>
                                          </p:val>
                                        </p:tav>
                                      </p:tavLst>
                                    </p:anim>
                                  </p:childTnLst>
                                </p:cTn>
                              </p:par>
                              <p:par>
                                <p:cTn id="142" presetID="10" presetClass="entr" presetSubtype="0" fill="hold" grpId="0" nodeType="withEffect">
                                  <p:stCondLst>
                                    <p:cond delay="0"/>
                                  </p:stCondLst>
                                  <p:childTnLst>
                                    <p:set>
                                      <p:cBhvr>
                                        <p:cTn id="139" dur="1" fill="hold">
                                          <p:stCondLst>
                                            <p:cond delay="0"/>
                                          </p:stCondLst>
                                        </p:cTn>
                                        <p:tgtEl>
                                          <p:spTgt spid="11"/>
                                        </p:tgtEl>
                                        <p:attrNameLst>
                                          <p:attrName>style.visibility</p:attrName>
                                        </p:attrNameLst>
                                      </p:cBhvr>
                                      <p:to>
                                        <p:strVal val="visible"/>
                                      </p:to>
                                    </p:set>
                                    <p:animEffect transition="in" filter="fade">
                                      <p:cBhvr>
                                        <p:cTn id="140" dur="600"/>
                                        <p:tgtEl>
                                          <p:spTgt spid="11"/>
                                        </p:tgtEl>
                                      </p:cBhvr>
                                    </p:animEffect>
                                    <p:anim calcmode="lin" valueType="num">
                                      <p:cBhvr additive="base">
                                        <p:cTn id="141" dur="600" fill="hold"/>
                                        <p:tgtEl>
                                          <p:spTgt spid="11"/>
                                        </p:tgtEl>
                                        <p:attrNameLst>
                                          <p:attrName>ppt_y</p:attrName>
                                        </p:attrNameLst>
                                      </p:cBhvr>
                                      <p:tavLst>
                                        <p:tav tm="0">
                                          <p:val>
                                            <p:strVal val="#ppt_y+0.045"/>
                                          </p:val>
                                        </p:tav>
                                        <p:tav tm="100000">
                                          <p:val>
                                            <p:strVal val="#ppt_y"/>
                                          </p:val>
                                        </p:tav>
                                      </p:tavLst>
                                    </p:anim>
                                  </p:childTnLst>
                                </p:cTn>
                              </p:par>
                            </p:childTnLst>
                          </p:cTn>
                        </p:par>
                        <p:par>
                          <p:cTn id="160" fill="hold">
                            <p:stCondLst>
                              <p:cond delay="720"/>
                            </p:stCondLst>
                            <p:childTnLst>
                              <p:par>
                                <p:cTn id="147" presetID="10" presetClass="entr" presetSubtype="0" fill="hold" grpId="0" nodeType="withEffect">
                                  <p:stCondLst>
                                    <p:cond delay="0"/>
                                  </p:stCondLst>
                                  <p:childTnLst>
                                    <p:set>
                                      <p:cBhvr>
                                        <p:cTn id="144" dur="1" fill="hold">
                                          <p:stCondLst>
                                            <p:cond delay="0"/>
                                          </p:stCondLst>
                                        </p:cTn>
                                        <p:tgtEl>
                                          <p:spTgt spid="12"/>
                                        </p:tgtEl>
                                        <p:attrNameLst>
                                          <p:attrName>style.visibility</p:attrName>
                                        </p:attrNameLst>
                                      </p:cBhvr>
                                      <p:to>
                                        <p:strVal val="visible"/>
                                      </p:to>
                                    </p:set>
                                    <p:animEffect transition="in" filter="fade">
                                      <p:cBhvr>
                                        <p:cTn id="145" dur="600"/>
                                        <p:tgtEl>
                                          <p:spTgt spid="12"/>
                                        </p:tgtEl>
                                      </p:cBhvr>
                                    </p:animEffect>
                                    <p:anim calcmode="lin" valueType="num">
                                      <p:cBhvr additive="base">
                                        <p:cTn id="146" dur="600" fill="hold"/>
                                        <p:tgtEl>
                                          <p:spTgt spid="12"/>
                                        </p:tgtEl>
                                        <p:attrNameLst>
                                          <p:attrName>ppt_y</p:attrName>
                                        </p:attrNameLst>
                                      </p:cBhvr>
                                      <p:tavLst>
                                        <p:tav tm="0">
                                          <p:val>
                                            <p:strVal val="#ppt_y+0.045"/>
                                          </p:val>
                                        </p:tav>
                                        <p:tav tm="100000">
                                          <p:val>
                                            <p:strVal val="#ppt_y"/>
                                          </p:val>
                                        </p:tav>
                                      </p:tavLst>
                                    </p:anim>
                                  </p:childTnLst>
                                </p:cTn>
                              </p:par>
                              <p:par>
                                <p:cTn id="151" presetID="10" presetClass="entr" presetSubtype="0" fill="hold" grpId="0" nodeType="withEffect">
                                  <p:stCondLst>
                                    <p:cond delay="0"/>
                                  </p:stCondLst>
                                  <p:childTnLst>
                                    <p:set>
                                      <p:cBhvr>
                                        <p:cTn id="148" dur="1" fill="hold">
                                          <p:stCondLst>
                                            <p:cond delay="0"/>
                                          </p:stCondLst>
                                        </p:cTn>
                                        <p:tgtEl>
                                          <p:spTgt spid="13"/>
                                        </p:tgtEl>
                                        <p:attrNameLst>
                                          <p:attrName>style.visibility</p:attrName>
                                        </p:attrNameLst>
                                      </p:cBhvr>
                                      <p:to>
                                        <p:strVal val="visible"/>
                                      </p:to>
                                    </p:set>
                                    <p:animEffect transition="in" filter="fade">
                                      <p:cBhvr>
                                        <p:cTn id="149" dur="600"/>
                                        <p:tgtEl>
                                          <p:spTgt spid="13"/>
                                        </p:tgtEl>
                                      </p:cBhvr>
                                    </p:animEffect>
                                    <p:anim calcmode="lin" valueType="num">
                                      <p:cBhvr additive="base">
                                        <p:cTn id="150" dur="600" fill="hold"/>
                                        <p:tgtEl>
                                          <p:spTgt spid="13"/>
                                        </p:tgtEl>
                                        <p:attrNameLst>
                                          <p:attrName>ppt_y</p:attrName>
                                        </p:attrNameLst>
                                      </p:cBhvr>
                                      <p:tavLst>
                                        <p:tav tm="0">
                                          <p:val>
                                            <p:strVal val="#ppt_y+0.045"/>
                                          </p:val>
                                        </p:tav>
                                        <p:tav tm="100000">
                                          <p:val>
                                            <p:strVal val="#ppt_y"/>
                                          </p:val>
                                        </p:tav>
                                      </p:tavLst>
                                    </p:anim>
                                  </p:childTnLst>
                                </p:cTn>
                              </p:par>
                              <p:par>
                                <p:cTn id="155" presetID="10" presetClass="entr" presetSubtype="0" fill="hold" grpId="0" nodeType="withEffect">
                                  <p:stCondLst>
                                    <p:cond delay="0"/>
                                  </p:stCondLst>
                                  <p:childTnLst>
                                    <p:set>
                                      <p:cBhvr>
                                        <p:cTn id="152" dur="1" fill="hold">
                                          <p:stCondLst>
                                            <p:cond delay="0"/>
                                          </p:stCondLst>
                                        </p:cTn>
                                        <p:tgtEl>
                                          <p:spTgt spid="14"/>
                                        </p:tgtEl>
                                        <p:attrNameLst>
                                          <p:attrName>style.visibility</p:attrName>
                                        </p:attrNameLst>
                                      </p:cBhvr>
                                      <p:to>
                                        <p:strVal val="visible"/>
                                      </p:to>
                                    </p:set>
                                    <p:animEffect transition="in" filter="fade">
                                      <p:cBhvr>
                                        <p:cTn id="153" dur="600"/>
                                        <p:tgtEl>
                                          <p:spTgt spid="14"/>
                                        </p:tgtEl>
                                      </p:cBhvr>
                                    </p:animEffect>
                                    <p:anim calcmode="lin" valueType="num">
                                      <p:cBhvr additive="base">
                                        <p:cTn id="154" dur="600" fill="hold"/>
                                        <p:tgtEl>
                                          <p:spTgt spid="14"/>
                                        </p:tgtEl>
                                        <p:attrNameLst>
                                          <p:attrName>ppt_y</p:attrName>
                                        </p:attrNameLst>
                                      </p:cBhvr>
                                      <p:tavLst>
                                        <p:tav tm="0">
                                          <p:val>
                                            <p:strVal val="#ppt_y+0.045"/>
                                          </p:val>
                                        </p:tav>
                                        <p:tav tm="100000">
                                          <p:val>
                                            <p:strVal val="#ppt_y"/>
                                          </p:val>
                                        </p:tav>
                                      </p:tavLst>
                                    </p:anim>
                                  </p:childTnLst>
                                </p:cTn>
                              </p:par>
                              <p:par>
                                <p:cTn id="159" presetID="10" presetClass="entr" presetSubtype="0" fill="hold" grpId="0" nodeType="withEffect">
                                  <p:stCondLst>
                                    <p:cond delay="0"/>
                                  </p:stCondLst>
                                  <p:childTnLst>
                                    <p:set>
                                      <p:cBhvr>
                                        <p:cTn id="156" dur="1" fill="hold">
                                          <p:stCondLst>
                                            <p:cond delay="0"/>
                                          </p:stCondLst>
                                        </p:cTn>
                                        <p:tgtEl>
                                          <p:spTgt spid="15"/>
                                        </p:tgtEl>
                                        <p:attrNameLst>
                                          <p:attrName>style.visibility</p:attrName>
                                        </p:attrNameLst>
                                      </p:cBhvr>
                                      <p:to>
                                        <p:strVal val="visible"/>
                                      </p:to>
                                    </p:set>
                                    <p:animEffect transition="in" filter="fade">
                                      <p:cBhvr>
                                        <p:cTn id="157" dur="600"/>
                                        <p:tgtEl>
                                          <p:spTgt spid="15"/>
                                        </p:tgtEl>
                                      </p:cBhvr>
                                    </p:animEffect>
                                    <p:anim calcmode="lin" valueType="num">
                                      <p:cBhvr additive="base">
                                        <p:cTn id="158" dur="600" fill="hold"/>
                                        <p:tgtEl>
                                          <p:spTgt spid="15"/>
                                        </p:tgtEl>
                                        <p:attrNameLst>
                                          <p:attrName>ppt_y</p:attrName>
                                        </p:attrNameLst>
                                      </p:cBhvr>
                                      <p:tavLst>
                                        <p:tav tm="0">
                                          <p:val>
                                            <p:strVal val="#ppt_y+0.045"/>
                                          </p:val>
                                        </p:tav>
                                        <p:tav tm="100000">
                                          <p:val>
                                            <p:strVal val="#ppt_y"/>
                                          </p:val>
                                        </p:tav>
                                      </p:tavLst>
                                    </p:anim>
                                  </p:childTnLst>
                                </p:cTn>
                              </p:par>
                            </p:childTnLst>
                          </p:cTn>
                        </p:par>
                        <p:par>
                          <p:cTn id="164" fill="hold">
                            <p:stCondLst>
                              <p:cond delay="900"/>
                            </p:stCondLst>
                            <p:childTnLst>
                              <p:par>
                                <p:cTn id="163" presetID="10" presetClass="entr" presetSubtype="0" fill="hold" grpId="0" nodeType="withEffect">
                                  <p:stCondLst>
                                    <p:cond delay="0"/>
                                  </p:stCondLst>
                                  <p:childTnLst>
                                    <p:set>
                                      <p:cBhvr>
                                        <p:cTn id="161" dur="1" fill="hold">
                                          <p:stCondLst>
                                            <p:cond delay="0"/>
                                          </p:stCondLst>
                                        </p:cTn>
                                        <p:tgtEl>
                                          <p:spTgt spid="16"/>
                                        </p:tgtEl>
                                        <p:attrNameLst>
                                          <p:attrName>style.visibility</p:attrName>
                                        </p:attrNameLst>
                                      </p:cBhvr>
                                      <p:to>
                                        <p:strVal val="visible"/>
                                      </p:to>
                                    </p:set>
                                    <p:animEffect transition="in" filter="fade">
                                      <p:cBhvr>
                                        <p:cTn id="162" dur="520"/>
                                        <p:tgtEl>
                                          <p:spTgt spid="16"/>
                                        </p:tgtEl>
                                      </p:cBhvr>
                                    </p:animEffect>
                                  </p:childTnLst>
                                </p:cTn>
                              </p:par>
                            </p:childTnLst>
                          </p:cTn>
                        </p:par>
                        <p:par>
                          <p:cTn id="169" fill="hold">
                            <p:stCondLst>
                              <p:cond delay="1080"/>
                            </p:stCondLst>
                            <p:childTnLst>
                              <p:par>
                                <p:cTn id="168" presetID="10" presetClass="entr" presetSubtype="0" fill="hold" grpId="0" nodeType="withEffect">
                                  <p:stCondLst>
                                    <p:cond delay="0"/>
                                  </p:stCondLst>
                                  <p:childTnLst>
                                    <p:set>
                                      <p:cBhvr>
                                        <p:cTn id="165" dur="1" fill="hold">
                                          <p:stCondLst>
                                            <p:cond delay="0"/>
                                          </p:stCondLst>
                                        </p:cTn>
                                        <p:tgtEl>
                                          <p:spTgt spid="17"/>
                                        </p:tgtEl>
                                        <p:attrNameLst>
                                          <p:attrName>style.visibility</p:attrName>
                                        </p:attrNameLst>
                                      </p:cBhvr>
                                      <p:to>
                                        <p:strVal val="visible"/>
                                      </p:to>
                                    </p:set>
                                    <p:animEffect transition="in" filter="fade">
                                      <p:cBhvr>
                                        <p:cTn id="166" dur="560"/>
                                        <p:tgtEl>
                                          <p:spTgt spid="17"/>
                                        </p:tgtEl>
                                      </p:cBhvr>
                                    </p:animEffect>
                                    <p:animScale>
                                      <p:cBhvr>
                                        <p:cTn id="167" dur="560" fill="hold"/>
                                        <p:tgtEl>
                                          <p:spTgt spid="17"/>
                                        </p:tgtEl>
                                      </p:cBhvr>
                                      <p:from x="93000" y="93000"/>
                                      <p:to x="100000" y="100000"/>
                                    </p:animScale>
                                  </p:childTnLst>
                                </p:cTn>
                              </p:par>
                            </p:childTnLst>
                          </p:cTn>
                        </p:par>
                        <p:par>
                          <p:cTn id="174" fill="hold">
                            <p:stCondLst>
                              <p:cond delay="1260"/>
                            </p:stCondLst>
                            <p:childTnLst>
                              <p:par>
                                <p:cTn id="173" presetID="10" presetClass="entr" presetSubtype="0" fill="hold" grpId="0" nodeType="withEffect">
                                  <p:stCondLst>
                                    <p:cond delay="0"/>
                                  </p:stCondLst>
                                  <p:childTnLst>
                                    <p:set>
                                      <p:cBhvr>
                                        <p:cTn id="170" dur="1" fill="hold">
                                          <p:stCondLst>
                                            <p:cond delay="0"/>
                                          </p:stCondLst>
                                        </p:cTn>
                                        <p:tgtEl>
                                          <p:spTgt spid="18"/>
                                        </p:tgtEl>
                                        <p:attrNameLst>
                                          <p:attrName>style.visibility</p:attrName>
                                        </p:attrNameLst>
                                      </p:cBhvr>
                                      <p:to>
                                        <p:strVal val="visible"/>
                                      </p:to>
                                    </p:set>
                                    <p:animEffect transition="in" filter="fade">
                                      <p:cBhvr>
                                        <p:cTn id="171" dur="560"/>
                                        <p:tgtEl>
                                          <p:spTgt spid="18"/>
                                        </p:tgtEl>
                                      </p:cBhvr>
                                    </p:animEffect>
                                    <p:animScale>
                                      <p:cBhvr>
                                        <p:cTn id="172" dur="560" fill="hold"/>
                                        <p:tgtEl>
                                          <p:spTgt spid="18"/>
                                        </p:tgtEl>
                                      </p:cBhvr>
                                      <p:from x="93000" y="93000"/>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512064"/>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BEYOND ACADEMICS</a:t>
            </a:r>
            <a:endParaRPr lang="en-US" sz="1100" dirty="0"/>
          </a:p>
        </p:txBody>
      </p:sp>
      <p:sp>
        <p:nvSpPr>
          <p:cNvPr id="3" name="anim02u"/>
          <p:cNvSpPr txBox="1"/>
          <p:nvPr/>
        </p:nvSpPr>
        <p:spPr>
          <a:xfrm>
            <a:off x="566928" y="841248"/>
            <a:ext cx="8229600" cy="548640"/>
          </a:xfrm>
          <a:prstGeom prst="rect">
            <a:avLst/>
          </a:prstGeom>
          <a:noFill/>
          <a:ln/>
        </p:spPr>
        <p:txBody>
          <a:bodyPr wrap="square" lIns="0" tIns="0" rIns="0" bIns="0" rtlCol="0" anchor="t"/>
          <a:lstStyle/>
          <a:p>
            <a:pPr indent="0" marL="0">
              <a:lnSpc>
                <a:spcPct val="108000"/>
              </a:lnSpc>
              <a:buNone/>
            </a:pPr>
            <a:r>
              <a:rPr lang="en-US" sz="3200" b="1" dirty="0">
                <a:solidFill>
                  <a:srgbClr val="1B1140"/>
                </a:solidFill>
                <a:latin typeface="Arial" pitchFamily="34" charset="0"/>
                <a:ea typeface="Arial" pitchFamily="34" charset="-122"/>
                <a:cs typeface="Arial" pitchFamily="34" charset="-120"/>
              </a:rPr>
              <a:t>The back office runs on the same spine.</a:t>
            </a:r>
            <a:endParaRPr lang="en-US" sz="3200" dirty="0"/>
          </a:p>
        </p:txBody>
      </p:sp>
      <p:sp>
        <p:nvSpPr>
          <p:cNvPr id="4" name="anim03f"/>
          <p:cNvSpPr txBox="1"/>
          <p:nvPr/>
        </p:nvSpPr>
        <p:spPr>
          <a:xfrm>
            <a:off x="566928" y="1481328"/>
            <a:ext cx="8595360" cy="365760"/>
          </a:xfrm>
          <a:prstGeom prst="rect">
            <a:avLst/>
          </a:prstGeom>
          <a:noFill/>
          <a:ln/>
        </p:spPr>
        <p:txBody>
          <a:bodyPr wrap="square" lIns="0" tIns="0" rIns="0" bIns="0" rtlCol="0" anchor="t"/>
          <a:lstStyle/>
          <a:p>
            <a:pPr indent="0" marL="0">
              <a:lnSpc>
                <a:spcPct val="124000"/>
              </a:lnSpc>
              <a:buNone/>
            </a:pPr>
            <a:r>
              <a:rPr lang="en-US" sz="1250" dirty="0">
                <a:solidFill>
                  <a:srgbClr val="4E476E"/>
                </a:solidFill>
                <a:latin typeface="Calibri" pitchFamily="34" charset="0"/>
                <a:ea typeface="Calibri" pitchFamily="34" charset="-122"/>
                <a:cs typeface="Calibri" pitchFamily="34" charset="-120"/>
              </a:rPr>
              <a:t>Finance and stores are not a separate purchase, and not a separate login.</a:t>
            </a:r>
            <a:endParaRPr lang="en-US" sz="1250" dirty="0"/>
          </a:p>
        </p:txBody>
      </p:sp>
      <p:sp>
        <p:nvSpPr>
          <p:cNvPr id="5" name="anim04u"/>
          <p:cNvSpPr/>
          <p:nvPr/>
        </p:nvSpPr>
        <p:spPr>
          <a:xfrm>
            <a:off x="566928" y="2084832"/>
            <a:ext cx="2688336" cy="1389888"/>
          </a:xfrm>
          <a:prstGeom prst="roundRect">
            <a:avLst>
              <a:gd name="adj" fmla="val 9211"/>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6" name="anim04u"/>
          <p:cNvSpPr/>
          <p:nvPr/>
        </p:nvSpPr>
        <p:spPr>
          <a:xfrm>
            <a:off x="786384" y="2304288"/>
            <a:ext cx="384048" cy="384048"/>
          </a:xfrm>
          <a:prstGeom prst="roundRect">
            <a:avLst>
              <a:gd name="adj" fmla="val 30000"/>
            </a:avLst>
          </a:prstGeom>
          <a:solidFill>
            <a:srgbClr val="5B21B6"/>
          </a:solidFill>
          <a:ln/>
          <a:effectLst>
            <a:outerShdw sx="100000" sy="100000" kx="0" ky="0" algn="bl" rotWithShape="0" blurRad="152400" dist="38100" dir="5400000">
              <a:srgbClr val="5B21B6">
                <a:alpha val="22000"/>
              </a:srgbClr>
            </a:outerShdw>
          </a:effectLst>
        </p:spPr>
      </p:sp>
      <p:pic>
        <p:nvPicPr>
          <p:cNvPr id="7" name="anim04u" descr="/home/claude/assets/icons/IndianRupee_w.png">    </p:cNvPr>
          <p:cNvPicPr>
            <a:picLocks noChangeAspect="1"/>
          </p:cNvPicPr>
          <p:nvPr/>
        </p:nvPicPr>
        <p:blipFill>
          <a:blip r:embed="rId2"/>
          <a:stretch>
            <a:fillRect/>
          </a:stretch>
        </p:blipFill>
        <p:spPr>
          <a:xfrm>
            <a:off x="878556" y="2396460"/>
            <a:ext cx="199705" cy="199705"/>
          </a:xfrm>
          <a:prstGeom prst="rect">
            <a:avLst/>
          </a:prstGeom>
        </p:spPr>
      </p:pic>
      <p:sp>
        <p:nvSpPr>
          <p:cNvPr id="8" name="anim04u"/>
          <p:cNvSpPr txBox="1"/>
          <p:nvPr/>
        </p:nvSpPr>
        <p:spPr>
          <a:xfrm>
            <a:off x="786384" y="2779776"/>
            <a:ext cx="2249424" cy="256032"/>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Finance</a:t>
            </a:r>
            <a:endParaRPr lang="en-US" sz="1250" dirty="0"/>
          </a:p>
        </p:txBody>
      </p:sp>
      <p:sp>
        <p:nvSpPr>
          <p:cNvPr id="9" name="anim04u"/>
          <p:cNvSpPr txBox="1"/>
          <p:nvPr/>
        </p:nvSpPr>
        <p:spPr>
          <a:xfrm>
            <a:off x="786384" y="3035808"/>
            <a:ext cx="2249424" cy="384048"/>
          </a:xfrm>
          <a:prstGeom prst="rect">
            <a:avLst/>
          </a:prstGeom>
          <a:noFill/>
          <a:ln/>
        </p:spPr>
        <p:txBody>
          <a:bodyPr wrap="square" lIns="0" tIns="0" rIns="0" bIns="0" rtlCol="0" anchor="t"/>
          <a:lstStyle/>
          <a:p>
            <a:pPr indent="0" marL="0">
              <a:lnSpc>
                <a:spcPct val="110000"/>
              </a:lnSpc>
              <a:buNone/>
            </a:pPr>
            <a:r>
              <a:rPr lang="en-US" sz="1000" dirty="0">
                <a:solidFill>
                  <a:srgbClr val="4E476E"/>
                </a:solidFill>
                <a:latin typeface="Calibri" pitchFamily="34" charset="0"/>
                <a:ea typeface="Calibri" pitchFamily="34" charset="-122"/>
                <a:cs typeface="Calibri" pitchFamily="34" charset="-120"/>
              </a:rPr>
              <a:t>Fee heads, income and financial records tied to the student ledger.</a:t>
            </a:r>
            <a:endParaRPr lang="en-US" sz="1000" dirty="0"/>
          </a:p>
        </p:txBody>
      </p:sp>
      <p:sp>
        <p:nvSpPr>
          <p:cNvPr id="10" name="anim04u"/>
          <p:cNvSpPr/>
          <p:nvPr/>
        </p:nvSpPr>
        <p:spPr>
          <a:xfrm>
            <a:off x="3438144" y="2084832"/>
            <a:ext cx="2688336" cy="1389888"/>
          </a:xfrm>
          <a:prstGeom prst="roundRect">
            <a:avLst>
              <a:gd name="adj" fmla="val 9211"/>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11" name="anim04u"/>
          <p:cNvSpPr/>
          <p:nvPr/>
        </p:nvSpPr>
        <p:spPr>
          <a:xfrm>
            <a:off x="3657600" y="2304288"/>
            <a:ext cx="384048" cy="384048"/>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12" name="anim04u" descr="/home/claude/assets/icons/Wallet_w.png">    </p:cNvPr>
          <p:cNvPicPr>
            <a:picLocks noChangeAspect="1"/>
          </p:cNvPicPr>
          <p:nvPr/>
        </p:nvPicPr>
        <p:blipFill>
          <a:blip r:embed="rId3"/>
          <a:stretch>
            <a:fillRect/>
          </a:stretch>
        </p:blipFill>
        <p:spPr>
          <a:xfrm>
            <a:off x="3749772" y="2396460"/>
            <a:ext cx="199705" cy="199705"/>
          </a:xfrm>
          <a:prstGeom prst="rect">
            <a:avLst/>
          </a:prstGeom>
        </p:spPr>
      </p:pic>
      <p:sp>
        <p:nvSpPr>
          <p:cNvPr id="13" name="anim04u"/>
          <p:cNvSpPr txBox="1"/>
          <p:nvPr/>
        </p:nvSpPr>
        <p:spPr>
          <a:xfrm>
            <a:off x="3657600" y="2779776"/>
            <a:ext cx="2249424" cy="256032"/>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Payroll</a:t>
            </a:r>
            <a:endParaRPr lang="en-US" sz="1250" dirty="0"/>
          </a:p>
        </p:txBody>
      </p:sp>
      <p:sp>
        <p:nvSpPr>
          <p:cNvPr id="14" name="anim04u"/>
          <p:cNvSpPr txBox="1"/>
          <p:nvPr/>
        </p:nvSpPr>
        <p:spPr>
          <a:xfrm>
            <a:off x="3657600" y="3035808"/>
            <a:ext cx="2249424" cy="384048"/>
          </a:xfrm>
          <a:prstGeom prst="rect">
            <a:avLst/>
          </a:prstGeom>
          <a:noFill/>
          <a:ln/>
        </p:spPr>
        <p:txBody>
          <a:bodyPr wrap="square" lIns="0" tIns="0" rIns="0" bIns="0" rtlCol="0" anchor="t"/>
          <a:lstStyle/>
          <a:p>
            <a:pPr indent="0" marL="0">
              <a:lnSpc>
                <a:spcPct val="110000"/>
              </a:lnSpc>
              <a:buNone/>
            </a:pPr>
            <a:r>
              <a:rPr lang="en-US" sz="1000" dirty="0">
                <a:solidFill>
                  <a:srgbClr val="4E476E"/>
                </a:solidFill>
                <a:latin typeface="Calibri" pitchFamily="34" charset="0"/>
                <a:ea typeface="Calibri" pitchFamily="34" charset="-122"/>
                <a:cs typeface="Calibri" pitchFamily="34" charset="-120"/>
              </a:rPr>
              <a:t>Staff pay processed against the same employee master.</a:t>
            </a:r>
            <a:endParaRPr lang="en-US" sz="1000" dirty="0"/>
          </a:p>
        </p:txBody>
      </p:sp>
      <p:sp>
        <p:nvSpPr>
          <p:cNvPr id="15" name="anim05u"/>
          <p:cNvSpPr/>
          <p:nvPr/>
        </p:nvSpPr>
        <p:spPr>
          <a:xfrm>
            <a:off x="6309360" y="2084832"/>
            <a:ext cx="2688336" cy="1389888"/>
          </a:xfrm>
          <a:prstGeom prst="roundRect">
            <a:avLst>
              <a:gd name="adj" fmla="val 9211"/>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16" name="anim05u"/>
          <p:cNvSpPr/>
          <p:nvPr/>
        </p:nvSpPr>
        <p:spPr>
          <a:xfrm>
            <a:off x="6528816" y="2304288"/>
            <a:ext cx="384048" cy="384048"/>
          </a:xfrm>
          <a:prstGeom prst="roundRect">
            <a:avLst>
              <a:gd name="adj" fmla="val 30000"/>
            </a:avLst>
          </a:prstGeom>
          <a:solidFill>
            <a:srgbClr val="0E9F6E"/>
          </a:solidFill>
          <a:ln/>
          <a:effectLst>
            <a:outerShdw sx="100000" sy="100000" kx="0" ky="0" algn="bl" rotWithShape="0" blurRad="152400" dist="38100" dir="5400000">
              <a:srgbClr val="0E9F6E">
                <a:alpha val="22000"/>
              </a:srgbClr>
            </a:outerShdw>
          </a:effectLst>
        </p:spPr>
      </p:sp>
      <p:pic>
        <p:nvPicPr>
          <p:cNvPr id="17" name="anim05u" descr="/home/claude/assets/icons/Package_w.png">    </p:cNvPr>
          <p:cNvPicPr>
            <a:picLocks noChangeAspect="1"/>
          </p:cNvPicPr>
          <p:nvPr/>
        </p:nvPicPr>
        <p:blipFill>
          <a:blip r:embed="rId4"/>
          <a:stretch>
            <a:fillRect/>
          </a:stretch>
        </p:blipFill>
        <p:spPr>
          <a:xfrm>
            <a:off x="6620988" y="2396460"/>
            <a:ext cx="199705" cy="199705"/>
          </a:xfrm>
          <a:prstGeom prst="rect">
            <a:avLst/>
          </a:prstGeom>
        </p:spPr>
      </p:pic>
      <p:sp>
        <p:nvSpPr>
          <p:cNvPr id="18" name="anim05u"/>
          <p:cNvSpPr txBox="1"/>
          <p:nvPr/>
        </p:nvSpPr>
        <p:spPr>
          <a:xfrm>
            <a:off x="6528816" y="2779776"/>
            <a:ext cx="2249424" cy="256032"/>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Stock &amp; inventory</a:t>
            </a:r>
            <a:endParaRPr lang="en-US" sz="1250" dirty="0"/>
          </a:p>
        </p:txBody>
      </p:sp>
      <p:sp>
        <p:nvSpPr>
          <p:cNvPr id="19" name="anim05u"/>
          <p:cNvSpPr txBox="1"/>
          <p:nvPr/>
        </p:nvSpPr>
        <p:spPr>
          <a:xfrm>
            <a:off x="6528816" y="3035808"/>
            <a:ext cx="2249424" cy="384048"/>
          </a:xfrm>
          <a:prstGeom prst="rect">
            <a:avLst/>
          </a:prstGeom>
          <a:noFill/>
          <a:ln/>
        </p:spPr>
        <p:txBody>
          <a:bodyPr wrap="square" lIns="0" tIns="0" rIns="0" bIns="0" rtlCol="0" anchor="t"/>
          <a:lstStyle/>
          <a:p>
            <a:pPr indent="0" marL="0">
              <a:lnSpc>
                <a:spcPct val="110000"/>
              </a:lnSpc>
              <a:buNone/>
            </a:pPr>
            <a:r>
              <a:rPr lang="en-US" sz="1000" dirty="0">
                <a:solidFill>
                  <a:srgbClr val="4E476E"/>
                </a:solidFill>
                <a:latin typeface="Calibri" pitchFamily="34" charset="0"/>
                <a:ea typeface="Calibri" pitchFamily="34" charset="-122"/>
                <a:cs typeface="Calibri" pitchFamily="34" charset="-120"/>
              </a:rPr>
              <a:t>Assets and consumables tracked by department.</a:t>
            </a:r>
            <a:endParaRPr lang="en-US" sz="1000" dirty="0"/>
          </a:p>
        </p:txBody>
      </p:sp>
      <p:sp>
        <p:nvSpPr>
          <p:cNvPr id="20" name="anim05u"/>
          <p:cNvSpPr/>
          <p:nvPr/>
        </p:nvSpPr>
        <p:spPr>
          <a:xfrm>
            <a:off x="9180576" y="2084832"/>
            <a:ext cx="2688336" cy="1389888"/>
          </a:xfrm>
          <a:prstGeom prst="roundRect">
            <a:avLst>
              <a:gd name="adj" fmla="val 9211"/>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21" name="anim05u"/>
          <p:cNvSpPr/>
          <p:nvPr/>
        </p:nvSpPr>
        <p:spPr>
          <a:xfrm>
            <a:off x="9400032" y="2304288"/>
            <a:ext cx="384048" cy="384048"/>
          </a:xfrm>
          <a:prstGeom prst="roundRect">
            <a:avLst>
              <a:gd name="adj" fmla="val 30000"/>
            </a:avLst>
          </a:prstGeom>
          <a:solidFill>
            <a:srgbClr val="F59E0B"/>
          </a:solidFill>
          <a:ln/>
          <a:effectLst>
            <a:outerShdw sx="100000" sy="100000" kx="0" ky="0" algn="bl" rotWithShape="0" blurRad="152400" dist="38100" dir="5400000">
              <a:srgbClr val="F59E0B">
                <a:alpha val="22000"/>
              </a:srgbClr>
            </a:outerShdw>
          </a:effectLst>
        </p:spPr>
      </p:sp>
      <p:pic>
        <p:nvPicPr>
          <p:cNvPr id="22" name="anim05u" descr="/home/claude/assets/icons/ShoppingCart_w.png">    </p:cNvPr>
          <p:cNvPicPr>
            <a:picLocks noChangeAspect="1"/>
          </p:cNvPicPr>
          <p:nvPr/>
        </p:nvPicPr>
        <p:blipFill>
          <a:blip r:embed="rId5"/>
          <a:stretch>
            <a:fillRect/>
          </a:stretch>
        </p:blipFill>
        <p:spPr>
          <a:xfrm>
            <a:off x="9492204" y="2396460"/>
            <a:ext cx="199705" cy="199705"/>
          </a:xfrm>
          <a:prstGeom prst="rect">
            <a:avLst/>
          </a:prstGeom>
        </p:spPr>
      </p:pic>
      <p:sp>
        <p:nvSpPr>
          <p:cNvPr id="23" name="anim05u"/>
          <p:cNvSpPr txBox="1"/>
          <p:nvPr/>
        </p:nvSpPr>
        <p:spPr>
          <a:xfrm>
            <a:off x="9400032" y="2779776"/>
            <a:ext cx="2249424" cy="256032"/>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Stores &amp; procurement</a:t>
            </a:r>
            <a:endParaRPr lang="en-US" sz="1250" dirty="0"/>
          </a:p>
        </p:txBody>
      </p:sp>
      <p:sp>
        <p:nvSpPr>
          <p:cNvPr id="24" name="anim05u"/>
          <p:cNvSpPr txBox="1"/>
          <p:nvPr/>
        </p:nvSpPr>
        <p:spPr>
          <a:xfrm>
            <a:off x="9400032" y="3035808"/>
            <a:ext cx="2249424" cy="384048"/>
          </a:xfrm>
          <a:prstGeom prst="rect">
            <a:avLst/>
          </a:prstGeom>
          <a:noFill/>
          <a:ln/>
        </p:spPr>
        <p:txBody>
          <a:bodyPr wrap="square" lIns="0" tIns="0" rIns="0" bIns="0" rtlCol="0" anchor="t"/>
          <a:lstStyle/>
          <a:p>
            <a:pPr indent="0" marL="0">
              <a:lnSpc>
                <a:spcPct val="110000"/>
              </a:lnSpc>
              <a:buNone/>
            </a:pPr>
            <a:r>
              <a:rPr lang="en-US" sz="1000" dirty="0">
                <a:solidFill>
                  <a:srgbClr val="4E476E"/>
                </a:solidFill>
                <a:latin typeface="Calibri" pitchFamily="34" charset="0"/>
                <a:ea typeface="Calibri" pitchFamily="34" charset="-122"/>
                <a:cs typeface="Calibri" pitchFamily="34" charset="-120"/>
              </a:rPr>
              <a:t>Indents and purchases with an approval path.</a:t>
            </a:r>
            <a:endParaRPr lang="en-US" sz="1000" dirty="0"/>
          </a:p>
        </p:txBody>
      </p:sp>
      <p:sp>
        <p:nvSpPr>
          <p:cNvPr id="25" name="anim06u"/>
          <p:cNvSpPr/>
          <p:nvPr/>
        </p:nvSpPr>
        <p:spPr>
          <a:xfrm>
            <a:off x="566928" y="3657600"/>
            <a:ext cx="2688336" cy="1389888"/>
          </a:xfrm>
          <a:prstGeom prst="roundRect">
            <a:avLst>
              <a:gd name="adj" fmla="val 9211"/>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26" name="anim06u"/>
          <p:cNvSpPr/>
          <p:nvPr/>
        </p:nvSpPr>
        <p:spPr>
          <a:xfrm>
            <a:off x="786384" y="3877056"/>
            <a:ext cx="384048" cy="384048"/>
          </a:xfrm>
          <a:prstGeom prst="roundRect">
            <a:avLst>
              <a:gd name="adj" fmla="val 30000"/>
            </a:avLst>
          </a:prstGeom>
          <a:solidFill>
            <a:srgbClr val="7C3AED"/>
          </a:solidFill>
          <a:ln/>
          <a:effectLst>
            <a:outerShdw sx="100000" sy="100000" kx="0" ky="0" algn="bl" rotWithShape="0" blurRad="152400" dist="38100" dir="5400000">
              <a:srgbClr val="7C3AED">
                <a:alpha val="22000"/>
              </a:srgbClr>
            </a:outerShdw>
          </a:effectLst>
        </p:spPr>
      </p:sp>
      <p:pic>
        <p:nvPicPr>
          <p:cNvPr id="27" name="anim06u" descr="/home/claude/assets/icons/Library_w.png">    </p:cNvPr>
          <p:cNvPicPr>
            <a:picLocks noChangeAspect="1"/>
          </p:cNvPicPr>
          <p:nvPr/>
        </p:nvPicPr>
        <p:blipFill>
          <a:blip r:embed="rId6"/>
          <a:stretch>
            <a:fillRect/>
          </a:stretch>
        </p:blipFill>
        <p:spPr>
          <a:xfrm>
            <a:off x="878556" y="3969228"/>
            <a:ext cx="199705" cy="199705"/>
          </a:xfrm>
          <a:prstGeom prst="rect">
            <a:avLst/>
          </a:prstGeom>
        </p:spPr>
      </p:pic>
      <p:sp>
        <p:nvSpPr>
          <p:cNvPr id="28" name="anim06u"/>
          <p:cNvSpPr txBox="1"/>
          <p:nvPr/>
        </p:nvSpPr>
        <p:spPr>
          <a:xfrm>
            <a:off x="786384" y="4352544"/>
            <a:ext cx="2249424" cy="256032"/>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Library</a:t>
            </a:r>
            <a:endParaRPr lang="en-US" sz="1250" dirty="0"/>
          </a:p>
        </p:txBody>
      </p:sp>
      <p:sp>
        <p:nvSpPr>
          <p:cNvPr id="29" name="anim06u"/>
          <p:cNvSpPr txBox="1"/>
          <p:nvPr/>
        </p:nvSpPr>
        <p:spPr>
          <a:xfrm>
            <a:off x="786384" y="4608576"/>
            <a:ext cx="2249424" cy="384048"/>
          </a:xfrm>
          <a:prstGeom prst="rect">
            <a:avLst/>
          </a:prstGeom>
          <a:noFill/>
          <a:ln/>
        </p:spPr>
        <p:txBody>
          <a:bodyPr wrap="square" lIns="0" tIns="0" rIns="0" bIns="0" rtlCol="0" anchor="t"/>
          <a:lstStyle/>
          <a:p>
            <a:pPr indent="0" marL="0">
              <a:lnSpc>
                <a:spcPct val="110000"/>
              </a:lnSpc>
              <a:buNone/>
            </a:pPr>
            <a:r>
              <a:rPr lang="en-US" sz="1000" dirty="0">
                <a:solidFill>
                  <a:srgbClr val="4E476E"/>
                </a:solidFill>
                <a:latin typeface="Calibri" pitchFamily="34" charset="0"/>
                <a:ea typeface="Calibri" pitchFamily="34" charset="-122"/>
                <a:cs typeface="Calibri" pitchFamily="34" charset="-120"/>
              </a:rPr>
              <a:t>Catalogue and circulation against real student identities.</a:t>
            </a:r>
            <a:endParaRPr lang="en-US" sz="1000" dirty="0"/>
          </a:p>
        </p:txBody>
      </p:sp>
      <p:sp>
        <p:nvSpPr>
          <p:cNvPr id="30" name="anim06u"/>
          <p:cNvSpPr/>
          <p:nvPr/>
        </p:nvSpPr>
        <p:spPr>
          <a:xfrm>
            <a:off x="3438144" y="3657600"/>
            <a:ext cx="2688336" cy="1389888"/>
          </a:xfrm>
          <a:prstGeom prst="roundRect">
            <a:avLst>
              <a:gd name="adj" fmla="val 9211"/>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31" name="anim06u"/>
          <p:cNvSpPr/>
          <p:nvPr/>
        </p:nvSpPr>
        <p:spPr>
          <a:xfrm>
            <a:off x="3657600" y="3877056"/>
            <a:ext cx="384048" cy="384048"/>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32" name="anim06u" descr="/home/claude/assets/icons/Building_w.png">    </p:cNvPr>
          <p:cNvPicPr>
            <a:picLocks noChangeAspect="1"/>
          </p:cNvPicPr>
          <p:nvPr/>
        </p:nvPicPr>
        <p:blipFill>
          <a:blip r:embed="rId7"/>
          <a:stretch>
            <a:fillRect/>
          </a:stretch>
        </p:blipFill>
        <p:spPr>
          <a:xfrm>
            <a:off x="3749772" y="3969228"/>
            <a:ext cx="199705" cy="199705"/>
          </a:xfrm>
          <a:prstGeom prst="rect">
            <a:avLst/>
          </a:prstGeom>
        </p:spPr>
      </p:pic>
      <p:sp>
        <p:nvSpPr>
          <p:cNvPr id="33" name="anim06u"/>
          <p:cNvSpPr txBox="1"/>
          <p:nvPr/>
        </p:nvSpPr>
        <p:spPr>
          <a:xfrm>
            <a:off x="3657600" y="4352544"/>
            <a:ext cx="2249424" cy="256032"/>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Estate &amp; rooms</a:t>
            </a:r>
            <a:endParaRPr lang="en-US" sz="1250" dirty="0"/>
          </a:p>
        </p:txBody>
      </p:sp>
      <p:sp>
        <p:nvSpPr>
          <p:cNvPr id="34" name="anim06u"/>
          <p:cNvSpPr txBox="1"/>
          <p:nvPr/>
        </p:nvSpPr>
        <p:spPr>
          <a:xfrm>
            <a:off x="3657600" y="4608576"/>
            <a:ext cx="2249424" cy="384048"/>
          </a:xfrm>
          <a:prstGeom prst="rect">
            <a:avLst/>
          </a:prstGeom>
          <a:noFill/>
          <a:ln/>
        </p:spPr>
        <p:txBody>
          <a:bodyPr wrap="square" lIns="0" tIns="0" rIns="0" bIns="0" rtlCol="0" anchor="t"/>
          <a:lstStyle/>
          <a:p>
            <a:pPr indent="0" marL="0">
              <a:lnSpc>
                <a:spcPct val="110000"/>
              </a:lnSpc>
              <a:buNone/>
            </a:pPr>
            <a:r>
              <a:rPr lang="en-US" sz="1000" dirty="0">
                <a:solidFill>
                  <a:srgbClr val="4E476E"/>
                </a:solidFill>
                <a:latin typeface="Calibri" pitchFamily="34" charset="0"/>
                <a:ea typeface="Calibri" pitchFamily="34" charset="-122"/>
                <a:cs typeface="Calibri" pitchFamily="34" charset="-120"/>
              </a:rPr>
              <a:t>Estate management with roomwise details for allocation.</a:t>
            </a:r>
            <a:endParaRPr lang="en-US" sz="1000" dirty="0"/>
          </a:p>
        </p:txBody>
      </p:sp>
      <p:sp>
        <p:nvSpPr>
          <p:cNvPr id="35" name="anim07u"/>
          <p:cNvSpPr/>
          <p:nvPr/>
        </p:nvSpPr>
        <p:spPr>
          <a:xfrm>
            <a:off x="6309360" y="3657600"/>
            <a:ext cx="2688336" cy="1389888"/>
          </a:xfrm>
          <a:prstGeom prst="roundRect">
            <a:avLst>
              <a:gd name="adj" fmla="val 9211"/>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36" name="anim07u"/>
          <p:cNvSpPr/>
          <p:nvPr/>
        </p:nvSpPr>
        <p:spPr>
          <a:xfrm>
            <a:off x="6528816" y="3877056"/>
            <a:ext cx="384048" cy="384048"/>
          </a:xfrm>
          <a:prstGeom prst="roundRect">
            <a:avLst>
              <a:gd name="adj" fmla="val 30000"/>
            </a:avLst>
          </a:prstGeom>
          <a:solidFill>
            <a:srgbClr val="0E9F6E"/>
          </a:solidFill>
          <a:ln/>
          <a:effectLst>
            <a:outerShdw sx="100000" sy="100000" kx="0" ky="0" algn="bl" rotWithShape="0" blurRad="152400" dist="38100" dir="5400000">
              <a:srgbClr val="0E9F6E">
                <a:alpha val="22000"/>
              </a:srgbClr>
            </a:outerShdw>
          </a:effectLst>
        </p:spPr>
      </p:sp>
      <p:pic>
        <p:nvPicPr>
          <p:cNvPr id="37" name="anim07u" descr="/home/claude/assets/icons/FileInput_w.png">    </p:cNvPr>
          <p:cNvPicPr>
            <a:picLocks noChangeAspect="1"/>
          </p:cNvPicPr>
          <p:nvPr/>
        </p:nvPicPr>
        <p:blipFill>
          <a:blip r:embed="rId8"/>
          <a:stretch>
            <a:fillRect/>
          </a:stretch>
        </p:blipFill>
        <p:spPr>
          <a:xfrm>
            <a:off x="6620988" y="3969228"/>
            <a:ext cx="199705" cy="199705"/>
          </a:xfrm>
          <a:prstGeom prst="rect">
            <a:avLst/>
          </a:prstGeom>
        </p:spPr>
      </p:pic>
      <p:sp>
        <p:nvSpPr>
          <p:cNvPr id="38" name="anim07u"/>
          <p:cNvSpPr txBox="1"/>
          <p:nvPr/>
        </p:nvSpPr>
        <p:spPr>
          <a:xfrm>
            <a:off x="6528816" y="4352544"/>
            <a:ext cx="2249424" cy="256032"/>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Admissions</a:t>
            </a:r>
            <a:endParaRPr lang="en-US" sz="1250" dirty="0"/>
          </a:p>
        </p:txBody>
      </p:sp>
      <p:sp>
        <p:nvSpPr>
          <p:cNvPr id="39" name="anim07u"/>
          <p:cNvSpPr txBox="1"/>
          <p:nvPr/>
        </p:nvSpPr>
        <p:spPr>
          <a:xfrm>
            <a:off x="6528816" y="4608576"/>
            <a:ext cx="2249424" cy="384048"/>
          </a:xfrm>
          <a:prstGeom prst="rect">
            <a:avLst/>
          </a:prstGeom>
          <a:noFill/>
          <a:ln/>
        </p:spPr>
        <p:txBody>
          <a:bodyPr wrap="square" lIns="0" tIns="0" rIns="0" bIns="0" rtlCol="0" anchor="t"/>
          <a:lstStyle/>
          <a:p>
            <a:pPr indent="0" marL="0">
              <a:lnSpc>
                <a:spcPct val="110000"/>
              </a:lnSpc>
              <a:buNone/>
            </a:pPr>
            <a:r>
              <a:rPr lang="en-US" sz="1000" dirty="0">
                <a:solidFill>
                  <a:srgbClr val="4E476E"/>
                </a:solidFill>
                <a:latin typeface="Calibri" pitchFamily="34" charset="0"/>
                <a:ea typeface="Calibri" pitchFamily="34" charset="-122"/>
                <a:cs typeface="Calibri" pitchFamily="34" charset="-120"/>
              </a:rPr>
              <a:t>Applications through to enrolled student records.</a:t>
            </a:r>
            <a:endParaRPr lang="en-US" sz="1000" dirty="0"/>
          </a:p>
        </p:txBody>
      </p:sp>
      <p:sp>
        <p:nvSpPr>
          <p:cNvPr id="40" name="anim07u"/>
          <p:cNvSpPr/>
          <p:nvPr/>
        </p:nvSpPr>
        <p:spPr>
          <a:xfrm>
            <a:off x="9180576" y="3657600"/>
            <a:ext cx="2688336" cy="1389888"/>
          </a:xfrm>
          <a:prstGeom prst="roundRect">
            <a:avLst>
              <a:gd name="adj" fmla="val 9211"/>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41" name="anim07u"/>
          <p:cNvSpPr/>
          <p:nvPr/>
        </p:nvSpPr>
        <p:spPr>
          <a:xfrm>
            <a:off x="9400032" y="3877056"/>
            <a:ext cx="384048" cy="384048"/>
          </a:xfrm>
          <a:prstGeom prst="roundRect">
            <a:avLst>
              <a:gd name="adj" fmla="val 30000"/>
            </a:avLst>
          </a:prstGeom>
          <a:solidFill>
            <a:srgbClr val="5B21B6"/>
          </a:solidFill>
          <a:ln/>
          <a:effectLst>
            <a:outerShdw sx="100000" sy="100000" kx="0" ky="0" algn="bl" rotWithShape="0" blurRad="152400" dist="38100" dir="5400000">
              <a:srgbClr val="5B21B6">
                <a:alpha val="22000"/>
              </a:srgbClr>
            </a:outerShdw>
          </a:effectLst>
        </p:spPr>
      </p:sp>
      <p:pic>
        <p:nvPicPr>
          <p:cNvPr id="42" name="anim07u" descr="/home/claude/assets/icons/Upload_w.png">    </p:cNvPr>
          <p:cNvPicPr>
            <a:picLocks noChangeAspect="1"/>
          </p:cNvPicPr>
          <p:nvPr/>
        </p:nvPicPr>
        <p:blipFill>
          <a:blip r:embed="rId9"/>
          <a:stretch>
            <a:fillRect/>
          </a:stretch>
        </p:blipFill>
        <p:spPr>
          <a:xfrm>
            <a:off x="9492204" y="3969228"/>
            <a:ext cx="199705" cy="199705"/>
          </a:xfrm>
          <a:prstGeom prst="rect">
            <a:avLst/>
          </a:prstGeom>
        </p:spPr>
      </p:pic>
      <p:sp>
        <p:nvSpPr>
          <p:cNvPr id="43" name="anim07u"/>
          <p:cNvSpPr txBox="1"/>
          <p:nvPr/>
        </p:nvSpPr>
        <p:spPr>
          <a:xfrm>
            <a:off x="9400032" y="4352544"/>
            <a:ext cx="2249424" cy="256032"/>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Data upload &amp; reports</a:t>
            </a:r>
            <a:endParaRPr lang="en-US" sz="1250" dirty="0"/>
          </a:p>
        </p:txBody>
      </p:sp>
      <p:sp>
        <p:nvSpPr>
          <p:cNvPr id="44" name="anim07u"/>
          <p:cNvSpPr txBox="1"/>
          <p:nvPr/>
        </p:nvSpPr>
        <p:spPr>
          <a:xfrm>
            <a:off x="9400032" y="4608576"/>
            <a:ext cx="2249424" cy="384048"/>
          </a:xfrm>
          <a:prstGeom prst="rect">
            <a:avLst/>
          </a:prstGeom>
          <a:noFill/>
          <a:ln/>
        </p:spPr>
        <p:txBody>
          <a:bodyPr wrap="square" lIns="0" tIns="0" rIns="0" bIns="0" rtlCol="0" anchor="t"/>
          <a:lstStyle/>
          <a:p>
            <a:pPr indent="0" marL="0">
              <a:lnSpc>
                <a:spcPct val="110000"/>
              </a:lnSpc>
              <a:buNone/>
            </a:pPr>
            <a:r>
              <a:rPr lang="en-US" sz="1000" dirty="0">
                <a:solidFill>
                  <a:srgbClr val="4E476E"/>
                </a:solidFill>
                <a:latin typeface="Calibri" pitchFamily="34" charset="0"/>
                <a:ea typeface="Calibri" pitchFamily="34" charset="-122"/>
                <a:cs typeface="Calibri" pitchFamily="34" charset="-120"/>
              </a:rPr>
              <a:t>Bulk migration in, standard reports out.</a:t>
            </a:r>
            <a:endParaRPr lang="en-US" sz="1000" dirty="0"/>
          </a:p>
        </p:txBody>
      </p:sp>
      <p:sp>
        <p:nvSpPr>
          <p:cNvPr id="45" name="anim09u"/>
          <p:cNvSpPr/>
          <p:nvPr/>
        </p:nvSpPr>
        <p:spPr>
          <a:xfrm>
            <a:off x="566928" y="5376672"/>
            <a:ext cx="11064240" cy="713232"/>
          </a:xfrm>
          <a:prstGeom prst="roundRect">
            <a:avLst>
              <a:gd name="adj" fmla="val 17949"/>
            </a:avLst>
          </a:prstGeom>
          <a:solidFill>
            <a:srgbClr val="150A38"/>
          </a:solidFill>
          <a:ln/>
          <a:effectLst>
            <a:outerShdw sx="100000" sy="100000" kx="0" ky="0" algn="bl" rotWithShape="0" blurRad="254000" dist="76200" dir="5400000">
              <a:srgbClr val="2A1B54">
                <a:alpha val="13000"/>
              </a:srgbClr>
            </a:outerShdw>
          </a:effectLst>
        </p:spPr>
      </p:sp>
      <p:sp>
        <p:nvSpPr>
          <p:cNvPr id="46" name="anim09u"/>
          <p:cNvSpPr txBox="1"/>
          <p:nvPr/>
        </p:nvSpPr>
        <p:spPr>
          <a:xfrm>
            <a:off x="877824" y="5376672"/>
            <a:ext cx="10424160" cy="713232"/>
          </a:xfrm>
          <a:prstGeom prst="rect">
            <a:avLst/>
          </a:prstGeom>
          <a:noFill/>
          <a:ln/>
        </p:spPr>
        <p:txBody>
          <a:bodyPr wrap="square" lIns="0" tIns="0" rIns="0" bIns="0" rtlCol="0" anchor="ctr"/>
          <a:lstStyle/>
          <a:p>
            <a:pPr indent="0" marL="0">
              <a:buNone/>
            </a:pPr>
            <a:r>
              <a:rPr lang="en-US" sz="1150" b="1" dirty="0">
                <a:solidFill>
                  <a:srgbClr val="BEAEE8"/>
                </a:solidFill>
                <a:latin typeface="Arial" pitchFamily="34" charset="0"/>
                <a:ea typeface="Arial" pitchFamily="34" charset="-122"/>
                <a:cs typeface="Arial" pitchFamily="34" charset="-120"/>
              </a:rPr>
              <a:t>Also included · IIC · Extension activities · Alumni development office · Roomwise details · Standard reports</a:t>
            </a:r>
            <a:endParaRPr lang="en-US" sz="1150" dirty="0"/>
          </a:p>
        </p:txBody>
      </p:sp>
      <p:pic>
        <p:nvPicPr>
          <p:cNvPr id="47" name="Image 8" descr="/home/claude/assets/brand_mark_sm.png">    </p:cNvPr>
          <p:cNvPicPr>
            <a:picLocks noChangeAspect="1"/>
          </p:cNvPicPr>
          <p:nvPr/>
        </p:nvPicPr>
        <p:blipFill>
          <a:blip r:embed="rId10"/>
          <a:stretch>
            <a:fillRect/>
          </a:stretch>
        </p:blipFill>
        <p:spPr>
          <a:xfrm>
            <a:off x="11277295" y="6446520"/>
            <a:ext cx="210312" cy="243230"/>
          </a:xfrm>
          <a:prstGeom prst="rect">
            <a:avLst/>
          </a:prstGeom>
        </p:spPr>
      </p:pic>
      <p:sp>
        <p:nvSpPr>
          <p:cNvPr id="48" name="Text 37"/>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22</a:t>
            </a:r>
            <a:endParaRPr lang="en-US" sz="1000" dirty="0"/>
          </a:p>
        </p:txBody>
      </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13" fill="hold">
                            <p:stCondLst>
                              <p:cond delay="360"/>
                            </p:stCondLst>
                            <p:childTnLst>
                              <p:par>
                                <p:cTn id="112"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520"/>
                                        <p:tgtEl>
                                          <p:spTgt spid="4"/>
                                        </p:tgtEl>
                                      </p:cBhvr>
                                    </p:animEffect>
                                  </p:childTnLst>
                                </p:cTn>
                              </p:par>
                            </p:childTnLst>
                          </p:cTn>
                        </p:par>
                        <p:par>
                          <p:cTn id="154" fill="hold">
                            <p:stCondLst>
                              <p:cond delay="540"/>
                            </p:stCondLst>
                            <p:childTnLst>
                              <p:par>
                                <p:cTn id="117" presetID="10" presetClass="entr" presetSubtype="0" fill="hold" grpId="0" nodeType="withEffect">
                                  <p:stCondLst>
                                    <p:cond delay="0"/>
                                  </p:stCondLst>
                                  <p:childTnLst>
                                    <p:set>
                                      <p:cBhvr>
                                        <p:cTn id="114" dur="1" fill="hold">
                                          <p:stCondLst>
                                            <p:cond delay="0"/>
                                          </p:stCondLst>
                                        </p:cTn>
                                        <p:tgtEl>
                                          <p:spTgt spid="5"/>
                                        </p:tgtEl>
                                        <p:attrNameLst>
                                          <p:attrName>style.visibility</p:attrName>
                                        </p:attrNameLst>
                                      </p:cBhvr>
                                      <p:to>
                                        <p:strVal val="visible"/>
                                      </p:to>
                                    </p:set>
                                    <p:animEffect transition="in" filter="fade">
                                      <p:cBhvr>
                                        <p:cTn id="115" dur="600"/>
                                        <p:tgtEl>
                                          <p:spTgt spid="5"/>
                                        </p:tgtEl>
                                      </p:cBhvr>
                                    </p:animEffect>
                                    <p:anim calcmode="lin" valueType="num">
                                      <p:cBhvr additive="base">
                                        <p:cTn id="116" dur="600" fill="hold"/>
                                        <p:tgtEl>
                                          <p:spTgt spid="5"/>
                                        </p:tgtEl>
                                        <p:attrNameLst>
                                          <p:attrName>ppt_y</p:attrName>
                                        </p:attrNameLst>
                                      </p:cBhvr>
                                      <p:tavLst>
                                        <p:tav tm="0">
                                          <p:val>
                                            <p:strVal val="#ppt_y+0.045"/>
                                          </p:val>
                                        </p:tav>
                                        <p:tav tm="100000">
                                          <p:val>
                                            <p:strVal val="#ppt_y"/>
                                          </p:val>
                                        </p:tav>
                                      </p:tavLst>
                                    </p:anim>
                                  </p:childTnLst>
                                </p:cTn>
                              </p:par>
                              <p:par>
                                <p:cTn id="121" presetID="10" presetClass="entr" presetSubtype="0" fill="hold" grpId="0" nodeType="withEffect">
                                  <p:stCondLst>
                                    <p:cond delay="0"/>
                                  </p:stCondLst>
                                  <p:childTnLst>
                                    <p:set>
                                      <p:cBhvr>
                                        <p:cTn id="118" dur="1" fill="hold">
                                          <p:stCondLst>
                                            <p:cond delay="0"/>
                                          </p:stCondLst>
                                        </p:cTn>
                                        <p:tgtEl>
                                          <p:spTgt spid="6"/>
                                        </p:tgtEl>
                                        <p:attrNameLst>
                                          <p:attrName>style.visibility</p:attrName>
                                        </p:attrNameLst>
                                      </p:cBhvr>
                                      <p:to>
                                        <p:strVal val="visible"/>
                                      </p:to>
                                    </p:set>
                                    <p:animEffect transition="in" filter="fade">
                                      <p:cBhvr>
                                        <p:cTn id="119" dur="600"/>
                                        <p:tgtEl>
                                          <p:spTgt spid="6"/>
                                        </p:tgtEl>
                                      </p:cBhvr>
                                    </p:animEffect>
                                    <p:anim calcmode="lin" valueType="num">
                                      <p:cBhvr additive="base">
                                        <p:cTn id="120" dur="600" fill="hold"/>
                                        <p:tgtEl>
                                          <p:spTgt spid="6"/>
                                        </p:tgtEl>
                                        <p:attrNameLst>
                                          <p:attrName>ppt_y</p:attrName>
                                        </p:attrNameLst>
                                      </p:cBhvr>
                                      <p:tavLst>
                                        <p:tav tm="0">
                                          <p:val>
                                            <p:strVal val="#ppt_y+0.045"/>
                                          </p:val>
                                        </p:tav>
                                        <p:tav tm="100000">
                                          <p:val>
                                            <p:strVal val="#ppt_y"/>
                                          </p:val>
                                        </p:tav>
                                      </p:tavLst>
                                    </p:anim>
                                  </p:childTnLst>
                                </p:cTn>
                              </p:par>
                              <p:par>
                                <p:cTn id="125" presetID="10" presetClass="entr" presetSubtype="0" fill="hold" grpId="0" nodeType="withEffect">
                                  <p:stCondLst>
                                    <p:cond delay="0"/>
                                  </p:stCondLst>
                                  <p:childTnLst>
                                    <p:set>
                                      <p:cBhvr>
                                        <p:cTn id="122" dur="1" fill="hold">
                                          <p:stCondLst>
                                            <p:cond delay="0"/>
                                          </p:stCondLst>
                                        </p:cTn>
                                        <p:tgtEl>
                                          <p:spTgt spid="7"/>
                                        </p:tgtEl>
                                        <p:attrNameLst>
                                          <p:attrName>style.visibility</p:attrName>
                                        </p:attrNameLst>
                                      </p:cBhvr>
                                      <p:to>
                                        <p:strVal val="visible"/>
                                      </p:to>
                                    </p:set>
                                    <p:animEffect transition="in" filter="fade">
                                      <p:cBhvr>
                                        <p:cTn id="123" dur="600"/>
                                        <p:tgtEl>
                                          <p:spTgt spid="7"/>
                                        </p:tgtEl>
                                      </p:cBhvr>
                                    </p:animEffect>
                                    <p:anim calcmode="lin" valueType="num">
                                      <p:cBhvr additive="base">
                                        <p:cTn id="124" dur="600" fill="hold"/>
                                        <p:tgtEl>
                                          <p:spTgt spid="7"/>
                                        </p:tgtEl>
                                        <p:attrNameLst>
                                          <p:attrName>ppt_y</p:attrName>
                                        </p:attrNameLst>
                                      </p:cBhvr>
                                      <p:tavLst>
                                        <p:tav tm="0">
                                          <p:val>
                                            <p:strVal val="#ppt_y+0.045"/>
                                          </p:val>
                                        </p:tav>
                                        <p:tav tm="100000">
                                          <p:val>
                                            <p:strVal val="#ppt_y"/>
                                          </p:val>
                                        </p:tav>
                                      </p:tavLst>
                                    </p:anim>
                                  </p:childTnLst>
                                </p:cTn>
                              </p:par>
                              <p:par>
                                <p:cTn id="129" presetID="10" presetClass="entr" presetSubtype="0" fill="hold" grpId="0" nodeType="withEffect">
                                  <p:stCondLst>
                                    <p:cond delay="0"/>
                                  </p:stCondLst>
                                  <p:childTnLst>
                                    <p:set>
                                      <p:cBhvr>
                                        <p:cTn id="126" dur="1" fill="hold">
                                          <p:stCondLst>
                                            <p:cond delay="0"/>
                                          </p:stCondLst>
                                        </p:cTn>
                                        <p:tgtEl>
                                          <p:spTgt spid="8"/>
                                        </p:tgtEl>
                                        <p:attrNameLst>
                                          <p:attrName>style.visibility</p:attrName>
                                        </p:attrNameLst>
                                      </p:cBhvr>
                                      <p:to>
                                        <p:strVal val="visible"/>
                                      </p:to>
                                    </p:set>
                                    <p:animEffect transition="in" filter="fade">
                                      <p:cBhvr>
                                        <p:cTn id="127" dur="600"/>
                                        <p:tgtEl>
                                          <p:spTgt spid="8"/>
                                        </p:tgtEl>
                                      </p:cBhvr>
                                    </p:animEffect>
                                    <p:anim calcmode="lin" valueType="num">
                                      <p:cBhvr additive="base">
                                        <p:cTn id="128" dur="600" fill="hold"/>
                                        <p:tgtEl>
                                          <p:spTgt spid="8"/>
                                        </p:tgtEl>
                                        <p:attrNameLst>
                                          <p:attrName>ppt_y</p:attrName>
                                        </p:attrNameLst>
                                      </p:cBhvr>
                                      <p:tavLst>
                                        <p:tav tm="0">
                                          <p:val>
                                            <p:strVal val="#ppt_y+0.045"/>
                                          </p:val>
                                        </p:tav>
                                        <p:tav tm="100000">
                                          <p:val>
                                            <p:strVal val="#ppt_y"/>
                                          </p:val>
                                        </p:tav>
                                      </p:tavLst>
                                    </p:anim>
                                  </p:childTnLst>
                                </p:cTn>
                              </p:par>
                              <p:par>
                                <p:cTn id="133" presetID="10" presetClass="entr" presetSubtype="0" fill="hold" grpId="0" nodeType="withEffect">
                                  <p:stCondLst>
                                    <p:cond delay="0"/>
                                  </p:stCondLst>
                                  <p:childTnLst>
                                    <p:set>
                                      <p:cBhvr>
                                        <p:cTn id="130" dur="1" fill="hold">
                                          <p:stCondLst>
                                            <p:cond delay="0"/>
                                          </p:stCondLst>
                                        </p:cTn>
                                        <p:tgtEl>
                                          <p:spTgt spid="9"/>
                                        </p:tgtEl>
                                        <p:attrNameLst>
                                          <p:attrName>style.visibility</p:attrName>
                                        </p:attrNameLst>
                                      </p:cBhvr>
                                      <p:to>
                                        <p:strVal val="visible"/>
                                      </p:to>
                                    </p:set>
                                    <p:animEffect transition="in" filter="fade">
                                      <p:cBhvr>
                                        <p:cTn id="131" dur="600"/>
                                        <p:tgtEl>
                                          <p:spTgt spid="9"/>
                                        </p:tgtEl>
                                      </p:cBhvr>
                                    </p:animEffect>
                                    <p:anim calcmode="lin" valueType="num">
                                      <p:cBhvr additive="base">
                                        <p:cTn id="132" dur="600" fill="hold"/>
                                        <p:tgtEl>
                                          <p:spTgt spid="9"/>
                                        </p:tgtEl>
                                        <p:attrNameLst>
                                          <p:attrName>ppt_y</p:attrName>
                                        </p:attrNameLst>
                                      </p:cBhvr>
                                      <p:tavLst>
                                        <p:tav tm="0">
                                          <p:val>
                                            <p:strVal val="#ppt_y+0.045"/>
                                          </p:val>
                                        </p:tav>
                                        <p:tav tm="100000">
                                          <p:val>
                                            <p:strVal val="#ppt_y"/>
                                          </p:val>
                                        </p:tav>
                                      </p:tavLst>
                                    </p:anim>
                                  </p:childTnLst>
                                </p:cTn>
                              </p:par>
                              <p:par>
                                <p:cTn id="137" presetID="10" presetClass="entr" presetSubtype="0" fill="hold" grpId="0" nodeType="withEffect">
                                  <p:stCondLst>
                                    <p:cond delay="0"/>
                                  </p:stCondLst>
                                  <p:childTnLst>
                                    <p:set>
                                      <p:cBhvr>
                                        <p:cTn id="134" dur="1" fill="hold">
                                          <p:stCondLst>
                                            <p:cond delay="0"/>
                                          </p:stCondLst>
                                        </p:cTn>
                                        <p:tgtEl>
                                          <p:spTgt spid="10"/>
                                        </p:tgtEl>
                                        <p:attrNameLst>
                                          <p:attrName>style.visibility</p:attrName>
                                        </p:attrNameLst>
                                      </p:cBhvr>
                                      <p:to>
                                        <p:strVal val="visible"/>
                                      </p:to>
                                    </p:set>
                                    <p:animEffect transition="in" filter="fade">
                                      <p:cBhvr>
                                        <p:cTn id="135" dur="600"/>
                                        <p:tgtEl>
                                          <p:spTgt spid="10"/>
                                        </p:tgtEl>
                                      </p:cBhvr>
                                    </p:animEffect>
                                    <p:anim calcmode="lin" valueType="num">
                                      <p:cBhvr additive="base">
                                        <p:cTn id="136" dur="600" fill="hold"/>
                                        <p:tgtEl>
                                          <p:spTgt spid="10"/>
                                        </p:tgtEl>
                                        <p:attrNameLst>
                                          <p:attrName>ppt_y</p:attrName>
                                        </p:attrNameLst>
                                      </p:cBhvr>
                                      <p:tavLst>
                                        <p:tav tm="0">
                                          <p:val>
                                            <p:strVal val="#ppt_y+0.045"/>
                                          </p:val>
                                        </p:tav>
                                        <p:tav tm="100000">
                                          <p:val>
                                            <p:strVal val="#ppt_y"/>
                                          </p:val>
                                        </p:tav>
                                      </p:tavLst>
                                    </p:anim>
                                  </p:childTnLst>
                                </p:cTn>
                              </p:par>
                              <p:par>
                                <p:cTn id="141" presetID="10" presetClass="entr" presetSubtype="0" fill="hold" grpId="0" nodeType="withEffect">
                                  <p:stCondLst>
                                    <p:cond delay="0"/>
                                  </p:stCondLst>
                                  <p:childTnLst>
                                    <p:set>
                                      <p:cBhvr>
                                        <p:cTn id="138" dur="1" fill="hold">
                                          <p:stCondLst>
                                            <p:cond delay="0"/>
                                          </p:stCondLst>
                                        </p:cTn>
                                        <p:tgtEl>
                                          <p:spTgt spid="11"/>
                                        </p:tgtEl>
                                        <p:attrNameLst>
                                          <p:attrName>style.visibility</p:attrName>
                                        </p:attrNameLst>
                                      </p:cBhvr>
                                      <p:to>
                                        <p:strVal val="visible"/>
                                      </p:to>
                                    </p:set>
                                    <p:animEffect transition="in" filter="fade">
                                      <p:cBhvr>
                                        <p:cTn id="139" dur="600"/>
                                        <p:tgtEl>
                                          <p:spTgt spid="11"/>
                                        </p:tgtEl>
                                      </p:cBhvr>
                                    </p:animEffect>
                                    <p:anim calcmode="lin" valueType="num">
                                      <p:cBhvr additive="base">
                                        <p:cTn id="140" dur="600" fill="hold"/>
                                        <p:tgtEl>
                                          <p:spTgt spid="11"/>
                                        </p:tgtEl>
                                        <p:attrNameLst>
                                          <p:attrName>ppt_y</p:attrName>
                                        </p:attrNameLst>
                                      </p:cBhvr>
                                      <p:tavLst>
                                        <p:tav tm="0">
                                          <p:val>
                                            <p:strVal val="#ppt_y+0.045"/>
                                          </p:val>
                                        </p:tav>
                                        <p:tav tm="100000">
                                          <p:val>
                                            <p:strVal val="#ppt_y"/>
                                          </p:val>
                                        </p:tav>
                                      </p:tavLst>
                                    </p:anim>
                                  </p:childTnLst>
                                </p:cTn>
                              </p:par>
                              <p:par>
                                <p:cTn id="145" presetID="10" presetClass="entr" presetSubtype="0" fill="hold" grpId="0" nodeType="withEffect">
                                  <p:stCondLst>
                                    <p:cond delay="0"/>
                                  </p:stCondLst>
                                  <p:childTnLst>
                                    <p:set>
                                      <p:cBhvr>
                                        <p:cTn id="142" dur="1" fill="hold">
                                          <p:stCondLst>
                                            <p:cond delay="0"/>
                                          </p:stCondLst>
                                        </p:cTn>
                                        <p:tgtEl>
                                          <p:spTgt spid="12"/>
                                        </p:tgtEl>
                                        <p:attrNameLst>
                                          <p:attrName>style.visibility</p:attrName>
                                        </p:attrNameLst>
                                      </p:cBhvr>
                                      <p:to>
                                        <p:strVal val="visible"/>
                                      </p:to>
                                    </p:set>
                                    <p:animEffect transition="in" filter="fade">
                                      <p:cBhvr>
                                        <p:cTn id="143" dur="600"/>
                                        <p:tgtEl>
                                          <p:spTgt spid="12"/>
                                        </p:tgtEl>
                                      </p:cBhvr>
                                    </p:animEffect>
                                    <p:anim calcmode="lin" valueType="num">
                                      <p:cBhvr additive="base">
                                        <p:cTn id="144" dur="600" fill="hold"/>
                                        <p:tgtEl>
                                          <p:spTgt spid="12"/>
                                        </p:tgtEl>
                                        <p:attrNameLst>
                                          <p:attrName>ppt_y</p:attrName>
                                        </p:attrNameLst>
                                      </p:cBhvr>
                                      <p:tavLst>
                                        <p:tav tm="0">
                                          <p:val>
                                            <p:strVal val="#ppt_y+0.045"/>
                                          </p:val>
                                        </p:tav>
                                        <p:tav tm="100000">
                                          <p:val>
                                            <p:strVal val="#ppt_y"/>
                                          </p:val>
                                        </p:tav>
                                      </p:tavLst>
                                    </p:anim>
                                  </p:childTnLst>
                                </p:cTn>
                              </p:par>
                              <p:par>
                                <p:cTn id="149" presetID="10" presetClass="entr" presetSubtype="0" fill="hold" grpId="0" nodeType="withEffect">
                                  <p:stCondLst>
                                    <p:cond delay="0"/>
                                  </p:stCondLst>
                                  <p:childTnLst>
                                    <p:set>
                                      <p:cBhvr>
                                        <p:cTn id="146" dur="1" fill="hold">
                                          <p:stCondLst>
                                            <p:cond delay="0"/>
                                          </p:stCondLst>
                                        </p:cTn>
                                        <p:tgtEl>
                                          <p:spTgt spid="13"/>
                                        </p:tgtEl>
                                        <p:attrNameLst>
                                          <p:attrName>style.visibility</p:attrName>
                                        </p:attrNameLst>
                                      </p:cBhvr>
                                      <p:to>
                                        <p:strVal val="visible"/>
                                      </p:to>
                                    </p:set>
                                    <p:animEffect transition="in" filter="fade">
                                      <p:cBhvr>
                                        <p:cTn id="147" dur="600"/>
                                        <p:tgtEl>
                                          <p:spTgt spid="13"/>
                                        </p:tgtEl>
                                      </p:cBhvr>
                                    </p:animEffect>
                                    <p:anim calcmode="lin" valueType="num">
                                      <p:cBhvr additive="base">
                                        <p:cTn id="148" dur="600" fill="hold"/>
                                        <p:tgtEl>
                                          <p:spTgt spid="13"/>
                                        </p:tgtEl>
                                        <p:attrNameLst>
                                          <p:attrName>ppt_y</p:attrName>
                                        </p:attrNameLst>
                                      </p:cBhvr>
                                      <p:tavLst>
                                        <p:tav tm="0">
                                          <p:val>
                                            <p:strVal val="#ppt_y+0.045"/>
                                          </p:val>
                                        </p:tav>
                                        <p:tav tm="100000">
                                          <p:val>
                                            <p:strVal val="#ppt_y"/>
                                          </p:val>
                                        </p:tav>
                                      </p:tavLst>
                                    </p:anim>
                                  </p:childTnLst>
                                </p:cTn>
                              </p:par>
                              <p:par>
                                <p:cTn id="153" presetID="10" presetClass="entr" presetSubtype="0" fill="hold" grpId="0" nodeType="withEffect">
                                  <p:stCondLst>
                                    <p:cond delay="0"/>
                                  </p:stCondLst>
                                  <p:childTnLst>
                                    <p:set>
                                      <p:cBhvr>
                                        <p:cTn id="150" dur="1" fill="hold">
                                          <p:stCondLst>
                                            <p:cond delay="0"/>
                                          </p:stCondLst>
                                        </p:cTn>
                                        <p:tgtEl>
                                          <p:spTgt spid="14"/>
                                        </p:tgtEl>
                                        <p:attrNameLst>
                                          <p:attrName>style.visibility</p:attrName>
                                        </p:attrNameLst>
                                      </p:cBhvr>
                                      <p:to>
                                        <p:strVal val="visible"/>
                                      </p:to>
                                    </p:set>
                                    <p:animEffect transition="in" filter="fade">
                                      <p:cBhvr>
                                        <p:cTn id="151" dur="600"/>
                                        <p:tgtEl>
                                          <p:spTgt spid="14"/>
                                        </p:tgtEl>
                                      </p:cBhvr>
                                    </p:animEffect>
                                    <p:anim calcmode="lin" valueType="num">
                                      <p:cBhvr additive="base">
                                        <p:cTn id="152" dur="600" fill="hold"/>
                                        <p:tgtEl>
                                          <p:spTgt spid="14"/>
                                        </p:tgtEl>
                                        <p:attrNameLst>
                                          <p:attrName>ppt_y</p:attrName>
                                        </p:attrNameLst>
                                      </p:cBhvr>
                                      <p:tavLst>
                                        <p:tav tm="0">
                                          <p:val>
                                            <p:strVal val="#ppt_y+0.045"/>
                                          </p:val>
                                        </p:tav>
                                        <p:tav tm="100000">
                                          <p:val>
                                            <p:strVal val="#ppt_y"/>
                                          </p:val>
                                        </p:tav>
                                      </p:tavLst>
                                    </p:anim>
                                  </p:childTnLst>
                                </p:cTn>
                              </p:par>
                            </p:childTnLst>
                          </p:cTn>
                        </p:par>
                        <p:par>
                          <p:cTn id="195" fill="hold">
                            <p:stCondLst>
                              <p:cond delay="720"/>
                            </p:stCondLst>
                            <p:childTnLst>
                              <p:par>
                                <p:cTn id="158" presetID="10" presetClass="entr" presetSubtype="0" fill="hold" grpId="0" nodeType="withEffect">
                                  <p:stCondLst>
                                    <p:cond delay="0"/>
                                  </p:stCondLst>
                                  <p:childTnLst>
                                    <p:set>
                                      <p:cBhvr>
                                        <p:cTn id="155" dur="1" fill="hold">
                                          <p:stCondLst>
                                            <p:cond delay="0"/>
                                          </p:stCondLst>
                                        </p:cTn>
                                        <p:tgtEl>
                                          <p:spTgt spid="15"/>
                                        </p:tgtEl>
                                        <p:attrNameLst>
                                          <p:attrName>style.visibility</p:attrName>
                                        </p:attrNameLst>
                                      </p:cBhvr>
                                      <p:to>
                                        <p:strVal val="visible"/>
                                      </p:to>
                                    </p:set>
                                    <p:animEffect transition="in" filter="fade">
                                      <p:cBhvr>
                                        <p:cTn id="156" dur="600"/>
                                        <p:tgtEl>
                                          <p:spTgt spid="15"/>
                                        </p:tgtEl>
                                      </p:cBhvr>
                                    </p:animEffect>
                                    <p:anim calcmode="lin" valueType="num">
                                      <p:cBhvr additive="base">
                                        <p:cTn id="157" dur="600" fill="hold"/>
                                        <p:tgtEl>
                                          <p:spTgt spid="15"/>
                                        </p:tgtEl>
                                        <p:attrNameLst>
                                          <p:attrName>ppt_y</p:attrName>
                                        </p:attrNameLst>
                                      </p:cBhvr>
                                      <p:tavLst>
                                        <p:tav tm="0">
                                          <p:val>
                                            <p:strVal val="#ppt_y+0.045"/>
                                          </p:val>
                                        </p:tav>
                                        <p:tav tm="100000">
                                          <p:val>
                                            <p:strVal val="#ppt_y"/>
                                          </p:val>
                                        </p:tav>
                                      </p:tavLst>
                                    </p:anim>
                                  </p:childTnLst>
                                </p:cTn>
                              </p:par>
                              <p:par>
                                <p:cTn id="162" presetID="10" presetClass="entr" presetSubtype="0" fill="hold" grpId="0" nodeType="withEffect">
                                  <p:stCondLst>
                                    <p:cond delay="0"/>
                                  </p:stCondLst>
                                  <p:childTnLst>
                                    <p:set>
                                      <p:cBhvr>
                                        <p:cTn id="159" dur="1" fill="hold">
                                          <p:stCondLst>
                                            <p:cond delay="0"/>
                                          </p:stCondLst>
                                        </p:cTn>
                                        <p:tgtEl>
                                          <p:spTgt spid="16"/>
                                        </p:tgtEl>
                                        <p:attrNameLst>
                                          <p:attrName>style.visibility</p:attrName>
                                        </p:attrNameLst>
                                      </p:cBhvr>
                                      <p:to>
                                        <p:strVal val="visible"/>
                                      </p:to>
                                    </p:set>
                                    <p:animEffect transition="in" filter="fade">
                                      <p:cBhvr>
                                        <p:cTn id="160" dur="600"/>
                                        <p:tgtEl>
                                          <p:spTgt spid="16"/>
                                        </p:tgtEl>
                                      </p:cBhvr>
                                    </p:animEffect>
                                    <p:anim calcmode="lin" valueType="num">
                                      <p:cBhvr additive="base">
                                        <p:cTn id="161" dur="600" fill="hold"/>
                                        <p:tgtEl>
                                          <p:spTgt spid="16"/>
                                        </p:tgtEl>
                                        <p:attrNameLst>
                                          <p:attrName>ppt_y</p:attrName>
                                        </p:attrNameLst>
                                      </p:cBhvr>
                                      <p:tavLst>
                                        <p:tav tm="0">
                                          <p:val>
                                            <p:strVal val="#ppt_y+0.045"/>
                                          </p:val>
                                        </p:tav>
                                        <p:tav tm="100000">
                                          <p:val>
                                            <p:strVal val="#ppt_y"/>
                                          </p:val>
                                        </p:tav>
                                      </p:tavLst>
                                    </p:anim>
                                  </p:childTnLst>
                                </p:cTn>
                              </p:par>
                              <p:par>
                                <p:cTn id="166" presetID="10" presetClass="entr" presetSubtype="0" fill="hold" grpId="0" nodeType="withEffect">
                                  <p:stCondLst>
                                    <p:cond delay="0"/>
                                  </p:stCondLst>
                                  <p:childTnLst>
                                    <p:set>
                                      <p:cBhvr>
                                        <p:cTn id="163" dur="1" fill="hold">
                                          <p:stCondLst>
                                            <p:cond delay="0"/>
                                          </p:stCondLst>
                                        </p:cTn>
                                        <p:tgtEl>
                                          <p:spTgt spid="17"/>
                                        </p:tgtEl>
                                        <p:attrNameLst>
                                          <p:attrName>style.visibility</p:attrName>
                                        </p:attrNameLst>
                                      </p:cBhvr>
                                      <p:to>
                                        <p:strVal val="visible"/>
                                      </p:to>
                                    </p:set>
                                    <p:animEffect transition="in" filter="fade">
                                      <p:cBhvr>
                                        <p:cTn id="164" dur="600"/>
                                        <p:tgtEl>
                                          <p:spTgt spid="17"/>
                                        </p:tgtEl>
                                      </p:cBhvr>
                                    </p:animEffect>
                                    <p:anim calcmode="lin" valueType="num">
                                      <p:cBhvr additive="base">
                                        <p:cTn id="165" dur="600" fill="hold"/>
                                        <p:tgtEl>
                                          <p:spTgt spid="17"/>
                                        </p:tgtEl>
                                        <p:attrNameLst>
                                          <p:attrName>ppt_y</p:attrName>
                                        </p:attrNameLst>
                                      </p:cBhvr>
                                      <p:tavLst>
                                        <p:tav tm="0">
                                          <p:val>
                                            <p:strVal val="#ppt_y+0.045"/>
                                          </p:val>
                                        </p:tav>
                                        <p:tav tm="100000">
                                          <p:val>
                                            <p:strVal val="#ppt_y"/>
                                          </p:val>
                                        </p:tav>
                                      </p:tavLst>
                                    </p:anim>
                                  </p:childTnLst>
                                </p:cTn>
                              </p:par>
                              <p:par>
                                <p:cTn id="170" presetID="10" presetClass="entr" presetSubtype="0" fill="hold" grpId="0" nodeType="withEffect">
                                  <p:stCondLst>
                                    <p:cond delay="0"/>
                                  </p:stCondLst>
                                  <p:childTnLst>
                                    <p:set>
                                      <p:cBhvr>
                                        <p:cTn id="167" dur="1" fill="hold">
                                          <p:stCondLst>
                                            <p:cond delay="0"/>
                                          </p:stCondLst>
                                        </p:cTn>
                                        <p:tgtEl>
                                          <p:spTgt spid="18"/>
                                        </p:tgtEl>
                                        <p:attrNameLst>
                                          <p:attrName>style.visibility</p:attrName>
                                        </p:attrNameLst>
                                      </p:cBhvr>
                                      <p:to>
                                        <p:strVal val="visible"/>
                                      </p:to>
                                    </p:set>
                                    <p:animEffect transition="in" filter="fade">
                                      <p:cBhvr>
                                        <p:cTn id="168" dur="600"/>
                                        <p:tgtEl>
                                          <p:spTgt spid="18"/>
                                        </p:tgtEl>
                                      </p:cBhvr>
                                    </p:animEffect>
                                    <p:anim calcmode="lin" valueType="num">
                                      <p:cBhvr additive="base">
                                        <p:cTn id="169" dur="600" fill="hold"/>
                                        <p:tgtEl>
                                          <p:spTgt spid="18"/>
                                        </p:tgtEl>
                                        <p:attrNameLst>
                                          <p:attrName>ppt_y</p:attrName>
                                        </p:attrNameLst>
                                      </p:cBhvr>
                                      <p:tavLst>
                                        <p:tav tm="0">
                                          <p:val>
                                            <p:strVal val="#ppt_y+0.045"/>
                                          </p:val>
                                        </p:tav>
                                        <p:tav tm="100000">
                                          <p:val>
                                            <p:strVal val="#ppt_y"/>
                                          </p:val>
                                        </p:tav>
                                      </p:tavLst>
                                    </p:anim>
                                  </p:childTnLst>
                                </p:cTn>
                              </p:par>
                              <p:par>
                                <p:cTn id="174" presetID="10" presetClass="entr" presetSubtype="0" fill="hold" grpId="0" nodeType="withEffect">
                                  <p:stCondLst>
                                    <p:cond delay="0"/>
                                  </p:stCondLst>
                                  <p:childTnLst>
                                    <p:set>
                                      <p:cBhvr>
                                        <p:cTn id="171" dur="1" fill="hold">
                                          <p:stCondLst>
                                            <p:cond delay="0"/>
                                          </p:stCondLst>
                                        </p:cTn>
                                        <p:tgtEl>
                                          <p:spTgt spid="19"/>
                                        </p:tgtEl>
                                        <p:attrNameLst>
                                          <p:attrName>style.visibility</p:attrName>
                                        </p:attrNameLst>
                                      </p:cBhvr>
                                      <p:to>
                                        <p:strVal val="visible"/>
                                      </p:to>
                                    </p:set>
                                    <p:animEffect transition="in" filter="fade">
                                      <p:cBhvr>
                                        <p:cTn id="172" dur="600"/>
                                        <p:tgtEl>
                                          <p:spTgt spid="19"/>
                                        </p:tgtEl>
                                      </p:cBhvr>
                                    </p:animEffect>
                                    <p:anim calcmode="lin" valueType="num">
                                      <p:cBhvr additive="base">
                                        <p:cTn id="173" dur="600" fill="hold"/>
                                        <p:tgtEl>
                                          <p:spTgt spid="19"/>
                                        </p:tgtEl>
                                        <p:attrNameLst>
                                          <p:attrName>ppt_y</p:attrName>
                                        </p:attrNameLst>
                                      </p:cBhvr>
                                      <p:tavLst>
                                        <p:tav tm="0">
                                          <p:val>
                                            <p:strVal val="#ppt_y+0.045"/>
                                          </p:val>
                                        </p:tav>
                                        <p:tav tm="100000">
                                          <p:val>
                                            <p:strVal val="#ppt_y"/>
                                          </p:val>
                                        </p:tav>
                                      </p:tavLst>
                                    </p:anim>
                                  </p:childTnLst>
                                </p:cTn>
                              </p:par>
                              <p:par>
                                <p:cTn id="178" presetID="10" presetClass="entr" presetSubtype="0" fill="hold" grpId="0" nodeType="withEffect">
                                  <p:stCondLst>
                                    <p:cond delay="0"/>
                                  </p:stCondLst>
                                  <p:childTnLst>
                                    <p:set>
                                      <p:cBhvr>
                                        <p:cTn id="175" dur="1" fill="hold">
                                          <p:stCondLst>
                                            <p:cond delay="0"/>
                                          </p:stCondLst>
                                        </p:cTn>
                                        <p:tgtEl>
                                          <p:spTgt spid="20"/>
                                        </p:tgtEl>
                                        <p:attrNameLst>
                                          <p:attrName>style.visibility</p:attrName>
                                        </p:attrNameLst>
                                      </p:cBhvr>
                                      <p:to>
                                        <p:strVal val="visible"/>
                                      </p:to>
                                    </p:set>
                                    <p:animEffect transition="in" filter="fade">
                                      <p:cBhvr>
                                        <p:cTn id="176" dur="600"/>
                                        <p:tgtEl>
                                          <p:spTgt spid="20"/>
                                        </p:tgtEl>
                                      </p:cBhvr>
                                    </p:animEffect>
                                    <p:anim calcmode="lin" valueType="num">
                                      <p:cBhvr additive="base">
                                        <p:cTn id="177" dur="600" fill="hold"/>
                                        <p:tgtEl>
                                          <p:spTgt spid="20"/>
                                        </p:tgtEl>
                                        <p:attrNameLst>
                                          <p:attrName>ppt_y</p:attrName>
                                        </p:attrNameLst>
                                      </p:cBhvr>
                                      <p:tavLst>
                                        <p:tav tm="0">
                                          <p:val>
                                            <p:strVal val="#ppt_y+0.045"/>
                                          </p:val>
                                        </p:tav>
                                        <p:tav tm="100000">
                                          <p:val>
                                            <p:strVal val="#ppt_y"/>
                                          </p:val>
                                        </p:tav>
                                      </p:tavLst>
                                    </p:anim>
                                  </p:childTnLst>
                                </p:cTn>
                              </p:par>
                              <p:par>
                                <p:cTn id="182" presetID="10" presetClass="entr" presetSubtype="0" fill="hold" grpId="0" nodeType="withEffect">
                                  <p:stCondLst>
                                    <p:cond delay="0"/>
                                  </p:stCondLst>
                                  <p:childTnLst>
                                    <p:set>
                                      <p:cBhvr>
                                        <p:cTn id="179" dur="1" fill="hold">
                                          <p:stCondLst>
                                            <p:cond delay="0"/>
                                          </p:stCondLst>
                                        </p:cTn>
                                        <p:tgtEl>
                                          <p:spTgt spid="21"/>
                                        </p:tgtEl>
                                        <p:attrNameLst>
                                          <p:attrName>style.visibility</p:attrName>
                                        </p:attrNameLst>
                                      </p:cBhvr>
                                      <p:to>
                                        <p:strVal val="visible"/>
                                      </p:to>
                                    </p:set>
                                    <p:animEffect transition="in" filter="fade">
                                      <p:cBhvr>
                                        <p:cTn id="180" dur="600"/>
                                        <p:tgtEl>
                                          <p:spTgt spid="21"/>
                                        </p:tgtEl>
                                      </p:cBhvr>
                                    </p:animEffect>
                                    <p:anim calcmode="lin" valueType="num">
                                      <p:cBhvr additive="base">
                                        <p:cTn id="181" dur="600" fill="hold"/>
                                        <p:tgtEl>
                                          <p:spTgt spid="21"/>
                                        </p:tgtEl>
                                        <p:attrNameLst>
                                          <p:attrName>ppt_y</p:attrName>
                                        </p:attrNameLst>
                                      </p:cBhvr>
                                      <p:tavLst>
                                        <p:tav tm="0">
                                          <p:val>
                                            <p:strVal val="#ppt_y+0.045"/>
                                          </p:val>
                                        </p:tav>
                                        <p:tav tm="100000">
                                          <p:val>
                                            <p:strVal val="#ppt_y"/>
                                          </p:val>
                                        </p:tav>
                                      </p:tavLst>
                                    </p:anim>
                                  </p:childTnLst>
                                </p:cTn>
                              </p:par>
                              <p:par>
                                <p:cTn id="186" presetID="10" presetClass="entr" presetSubtype="0" fill="hold" grpId="0" nodeType="withEffect">
                                  <p:stCondLst>
                                    <p:cond delay="0"/>
                                  </p:stCondLst>
                                  <p:childTnLst>
                                    <p:set>
                                      <p:cBhvr>
                                        <p:cTn id="183" dur="1" fill="hold">
                                          <p:stCondLst>
                                            <p:cond delay="0"/>
                                          </p:stCondLst>
                                        </p:cTn>
                                        <p:tgtEl>
                                          <p:spTgt spid="22"/>
                                        </p:tgtEl>
                                        <p:attrNameLst>
                                          <p:attrName>style.visibility</p:attrName>
                                        </p:attrNameLst>
                                      </p:cBhvr>
                                      <p:to>
                                        <p:strVal val="visible"/>
                                      </p:to>
                                    </p:set>
                                    <p:animEffect transition="in" filter="fade">
                                      <p:cBhvr>
                                        <p:cTn id="184" dur="600"/>
                                        <p:tgtEl>
                                          <p:spTgt spid="22"/>
                                        </p:tgtEl>
                                      </p:cBhvr>
                                    </p:animEffect>
                                    <p:anim calcmode="lin" valueType="num">
                                      <p:cBhvr additive="base">
                                        <p:cTn id="185" dur="600" fill="hold"/>
                                        <p:tgtEl>
                                          <p:spTgt spid="22"/>
                                        </p:tgtEl>
                                        <p:attrNameLst>
                                          <p:attrName>ppt_y</p:attrName>
                                        </p:attrNameLst>
                                      </p:cBhvr>
                                      <p:tavLst>
                                        <p:tav tm="0">
                                          <p:val>
                                            <p:strVal val="#ppt_y+0.045"/>
                                          </p:val>
                                        </p:tav>
                                        <p:tav tm="100000">
                                          <p:val>
                                            <p:strVal val="#ppt_y"/>
                                          </p:val>
                                        </p:tav>
                                      </p:tavLst>
                                    </p:anim>
                                  </p:childTnLst>
                                </p:cTn>
                              </p:par>
                              <p:par>
                                <p:cTn id="190" presetID="10" presetClass="entr" presetSubtype="0" fill="hold" grpId="0" nodeType="withEffect">
                                  <p:stCondLst>
                                    <p:cond delay="0"/>
                                  </p:stCondLst>
                                  <p:childTnLst>
                                    <p:set>
                                      <p:cBhvr>
                                        <p:cTn id="187" dur="1" fill="hold">
                                          <p:stCondLst>
                                            <p:cond delay="0"/>
                                          </p:stCondLst>
                                        </p:cTn>
                                        <p:tgtEl>
                                          <p:spTgt spid="23"/>
                                        </p:tgtEl>
                                        <p:attrNameLst>
                                          <p:attrName>style.visibility</p:attrName>
                                        </p:attrNameLst>
                                      </p:cBhvr>
                                      <p:to>
                                        <p:strVal val="visible"/>
                                      </p:to>
                                    </p:set>
                                    <p:animEffect transition="in" filter="fade">
                                      <p:cBhvr>
                                        <p:cTn id="188" dur="600"/>
                                        <p:tgtEl>
                                          <p:spTgt spid="23"/>
                                        </p:tgtEl>
                                      </p:cBhvr>
                                    </p:animEffect>
                                    <p:anim calcmode="lin" valueType="num">
                                      <p:cBhvr additive="base">
                                        <p:cTn id="189" dur="600" fill="hold"/>
                                        <p:tgtEl>
                                          <p:spTgt spid="23"/>
                                        </p:tgtEl>
                                        <p:attrNameLst>
                                          <p:attrName>ppt_y</p:attrName>
                                        </p:attrNameLst>
                                      </p:cBhvr>
                                      <p:tavLst>
                                        <p:tav tm="0">
                                          <p:val>
                                            <p:strVal val="#ppt_y+0.045"/>
                                          </p:val>
                                        </p:tav>
                                        <p:tav tm="100000">
                                          <p:val>
                                            <p:strVal val="#ppt_y"/>
                                          </p:val>
                                        </p:tav>
                                      </p:tavLst>
                                    </p:anim>
                                  </p:childTnLst>
                                </p:cTn>
                              </p:par>
                              <p:par>
                                <p:cTn id="194" presetID="10" presetClass="entr" presetSubtype="0" fill="hold" grpId="0" nodeType="withEffect">
                                  <p:stCondLst>
                                    <p:cond delay="0"/>
                                  </p:stCondLst>
                                  <p:childTnLst>
                                    <p:set>
                                      <p:cBhvr>
                                        <p:cTn id="191" dur="1" fill="hold">
                                          <p:stCondLst>
                                            <p:cond delay="0"/>
                                          </p:stCondLst>
                                        </p:cTn>
                                        <p:tgtEl>
                                          <p:spTgt spid="24"/>
                                        </p:tgtEl>
                                        <p:attrNameLst>
                                          <p:attrName>style.visibility</p:attrName>
                                        </p:attrNameLst>
                                      </p:cBhvr>
                                      <p:to>
                                        <p:strVal val="visible"/>
                                      </p:to>
                                    </p:set>
                                    <p:animEffect transition="in" filter="fade">
                                      <p:cBhvr>
                                        <p:cTn id="192" dur="600"/>
                                        <p:tgtEl>
                                          <p:spTgt spid="24"/>
                                        </p:tgtEl>
                                      </p:cBhvr>
                                    </p:animEffect>
                                    <p:anim calcmode="lin" valueType="num">
                                      <p:cBhvr additive="base">
                                        <p:cTn id="193" dur="600" fill="hold"/>
                                        <p:tgtEl>
                                          <p:spTgt spid="24"/>
                                        </p:tgtEl>
                                        <p:attrNameLst>
                                          <p:attrName>ppt_y</p:attrName>
                                        </p:attrNameLst>
                                      </p:cBhvr>
                                      <p:tavLst>
                                        <p:tav tm="0">
                                          <p:val>
                                            <p:strVal val="#ppt_y+0.045"/>
                                          </p:val>
                                        </p:tav>
                                        <p:tav tm="100000">
                                          <p:val>
                                            <p:strVal val="#ppt_y"/>
                                          </p:val>
                                        </p:tav>
                                      </p:tavLst>
                                    </p:anim>
                                  </p:childTnLst>
                                </p:cTn>
                              </p:par>
                            </p:childTnLst>
                          </p:cTn>
                        </p:par>
                        <p:par>
                          <p:cTn id="236" fill="hold">
                            <p:stCondLst>
                              <p:cond delay="900"/>
                            </p:stCondLst>
                            <p:childTnLst>
                              <p:par>
                                <p:cTn id="199" presetID="10" presetClass="entr" presetSubtype="0" fill="hold" grpId="0" nodeType="withEffect">
                                  <p:stCondLst>
                                    <p:cond delay="0"/>
                                  </p:stCondLst>
                                  <p:childTnLst>
                                    <p:set>
                                      <p:cBhvr>
                                        <p:cTn id="196" dur="1" fill="hold">
                                          <p:stCondLst>
                                            <p:cond delay="0"/>
                                          </p:stCondLst>
                                        </p:cTn>
                                        <p:tgtEl>
                                          <p:spTgt spid="25"/>
                                        </p:tgtEl>
                                        <p:attrNameLst>
                                          <p:attrName>style.visibility</p:attrName>
                                        </p:attrNameLst>
                                      </p:cBhvr>
                                      <p:to>
                                        <p:strVal val="visible"/>
                                      </p:to>
                                    </p:set>
                                    <p:animEffect transition="in" filter="fade">
                                      <p:cBhvr>
                                        <p:cTn id="197" dur="600"/>
                                        <p:tgtEl>
                                          <p:spTgt spid="25"/>
                                        </p:tgtEl>
                                      </p:cBhvr>
                                    </p:animEffect>
                                    <p:anim calcmode="lin" valueType="num">
                                      <p:cBhvr additive="base">
                                        <p:cTn id="198" dur="600" fill="hold"/>
                                        <p:tgtEl>
                                          <p:spTgt spid="25"/>
                                        </p:tgtEl>
                                        <p:attrNameLst>
                                          <p:attrName>ppt_y</p:attrName>
                                        </p:attrNameLst>
                                      </p:cBhvr>
                                      <p:tavLst>
                                        <p:tav tm="0">
                                          <p:val>
                                            <p:strVal val="#ppt_y+0.045"/>
                                          </p:val>
                                        </p:tav>
                                        <p:tav tm="100000">
                                          <p:val>
                                            <p:strVal val="#ppt_y"/>
                                          </p:val>
                                        </p:tav>
                                      </p:tavLst>
                                    </p:anim>
                                  </p:childTnLst>
                                </p:cTn>
                              </p:par>
                              <p:par>
                                <p:cTn id="203" presetID="10" presetClass="entr" presetSubtype="0" fill="hold" grpId="0" nodeType="withEffect">
                                  <p:stCondLst>
                                    <p:cond delay="0"/>
                                  </p:stCondLst>
                                  <p:childTnLst>
                                    <p:set>
                                      <p:cBhvr>
                                        <p:cTn id="200" dur="1" fill="hold">
                                          <p:stCondLst>
                                            <p:cond delay="0"/>
                                          </p:stCondLst>
                                        </p:cTn>
                                        <p:tgtEl>
                                          <p:spTgt spid="26"/>
                                        </p:tgtEl>
                                        <p:attrNameLst>
                                          <p:attrName>style.visibility</p:attrName>
                                        </p:attrNameLst>
                                      </p:cBhvr>
                                      <p:to>
                                        <p:strVal val="visible"/>
                                      </p:to>
                                    </p:set>
                                    <p:animEffect transition="in" filter="fade">
                                      <p:cBhvr>
                                        <p:cTn id="201" dur="600"/>
                                        <p:tgtEl>
                                          <p:spTgt spid="26"/>
                                        </p:tgtEl>
                                      </p:cBhvr>
                                    </p:animEffect>
                                    <p:anim calcmode="lin" valueType="num">
                                      <p:cBhvr additive="base">
                                        <p:cTn id="202" dur="600" fill="hold"/>
                                        <p:tgtEl>
                                          <p:spTgt spid="26"/>
                                        </p:tgtEl>
                                        <p:attrNameLst>
                                          <p:attrName>ppt_y</p:attrName>
                                        </p:attrNameLst>
                                      </p:cBhvr>
                                      <p:tavLst>
                                        <p:tav tm="0">
                                          <p:val>
                                            <p:strVal val="#ppt_y+0.045"/>
                                          </p:val>
                                        </p:tav>
                                        <p:tav tm="100000">
                                          <p:val>
                                            <p:strVal val="#ppt_y"/>
                                          </p:val>
                                        </p:tav>
                                      </p:tavLst>
                                    </p:anim>
                                  </p:childTnLst>
                                </p:cTn>
                              </p:par>
                              <p:par>
                                <p:cTn id="207" presetID="10" presetClass="entr" presetSubtype="0" fill="hold" grpId="0" nodeType="withEffect">
                                  <p:stCondLst>
                                    <p:cond delay="0"/>
                                  </p:stCondLst>
                                  <p:childTnLst>
                                    <p:set>
                                      <p:cBhvr>
                                        <p:cTn id="204" dur="1" fill="hold">
                                          <p:stCondLst>
                                            <p:cond delay="0"/>
                                          </p:stCondLst>
                                        </p:cTn>
                                        <p:tgtEl>
                                          <p:spTgt spid="27"/>
                                        </p:tgtEl>
                                        <p:attrNameLst>
                                          <p:attrName>style.visibility</p:attrName>
                                        </p:attrNameLst>
                                      </p:cBhvr>
                                      <p:to>
                                        <p:strVal val="visible"/>
                                      </p:to>
                                    </p:set>
                                    <p:animEffect transition="in" filter="fade">
                                      <p:cBhvr>
                                        <p:cTn id="205" dur="600"/>
                                        <p:tgtEl>
                                          <p:spTgt spid="27"/>
                                        </p:tgtEl>
                                      </p:cBhvr>
                                    </p:animEffect>
                                    <p:anim calcmode="lin" valueType="num">
                                      <p:cBhvr additive="base">
                                        <p:cTn id="206" dur="600" fill="hold"/>
                                        <p:tgtEl>
                                          <p:spTgt spid="27"/>
                                        </p:tgtEl>
                                        <p:attrNameLst>
                                          <p:attrName>ppt_y</p:attrName>
                                        </p:attrNameLst>
                                      </p:cBhvr>
                                      <p:tavLst>
                                        <p:tav tm="0">
                                          <p:val>
                                            <p:strVal val="#ppt_y+0.045"/>
                                          </p:val>
                                        </p:tav>
                                        <p:tav tm="100000">
                                          <p:val>
                                            <p:strVal val="#ppt_y"/>
                                          </p:val>
                                        </p:tav>
                                      </p:tavLst>
                                    </p:anim>
                                  </p:childTnLst>
                                </p:cTn>
                              </p:par>
                              <p:par>
                                <p:cTn id="211" presetID="10" presetClass="entr" presetSubtype="0" fill="hold" grpId="0" nodeType="withEffect">
                                  <p:stCondLst>
                                    <p:cond delay="0"/>
                                  </p:stCondLst>
                                  <p:childTnLst>
                                    <p:set>
                                      <p:cBhvr>
                                        <p:cTn id="208" dur="1" fill="hold">
                                          <p:stCondLst>
                                            <p:cond delay="0"/>
                                          </p:stCondLst>
                                        </p:cTn>
                                        <p:tgtEl>
                                          <p:spTgt spid="28"/>
                                        </p:tgtEl>
                                        <p:attrNameLst>
                                          <p:attrName>style.visibility</p:attrName>
                                        </p:attrNameLst>
                                      </p:cBhvr>
                                      <p:to>
                                        <p:strVal val="visible"/>
                                      </p:to>
                                    </p:set>
                                    <p:animEffect transition="in" filter="fade">
                                      <p:cBhvr>
                                        <p:cTn id="209" dur="600"/>
                                        <p:tgtEl>
                                          <p:spTgt spid="28"/>
                                        </p:tgtEl>
                                      </p:cBhvr>
                                    </p:animEffect>
                                    <p:anim calcmode="lin" valueType="num">
                                      <p:cBhvr additive="base">
                                        <p:cTn id="210" dur="600" fill="hold"/>
                                        <p:tgtEl>
                                          <p:spTgt spid="28"/>
                                        </p:tgtEl>
                                        <p:attrNameLst>
                                          <p:attrName>ppt_y</p:attrName>
                                        </p:attrNameLst>
                                      </p:cBhvr>
                                      <p:tavLst>
                                        <p:tav tm="0">
                                          <p:val>
                                            <p:strVal val="#ppt_y+0.045"/>
                                          </p:val>
                                        </p:tav>
                                        <p:tav tm="100000">
                                          <p:val>
                                            <p:strVal val="#ppt_y"/>
                                          </p:val>
                                        </p:tav>
                                      </p:tavLst>
                                    </p:anim>
                                  </p:childTnLst>
                                </p:cTn>
                              </p:par>
                              <p:par>
                                <p:cTn id="215" presetID="10" presetClass="entr" presetSubtype="0" fill="hold" grpId="0" nodeType="withEffect">
                                  <p:stCondLst>
                                    <p:cond delay="0"/>
                                  </p:stCondLst>
                                  <p:childTnLst>
                                    <p:set>
                                      <p:cBhvr>
                                        <p:cTn id="212" dur="1" fill="hold">
                                          <p:stCondLst>
                                            <p:cond delay="0"/>
                                          </p:stCondLst>
                                        </p:cTn>
                                        <p:tgtEl>
                                          <p:spTgt spid="29"/>
                                        </p:tgtEl>
                                        <p:attrNameLst>
                                          <p:attrName>style.visibility</p:attrName>
                                        </p:attrNameLst>
                                      </p:cBhvr>
                                      <p:to>
                                        <p:strVal val="visible"/>
                                      </p:to>
                                    </p:set>
                                    <p:animEffect transition="in" filter="fade">
                                      <p:cBhvr>
                                        <p:cTn id="213" dur="600"/>
                                        <p:tgtEl>
                                          <p:spTgt spid="29"/>
                                        </p:tgtEl>
                                      </p:cBhvr>
                                    </p:animEffect>
                                    <p:anim calcmode="lin" valueType="num">
                                      <p:cBhvr additive="base">
                                        <p:cTn id="214" dur="600" fill="hold"/>
                                        <p:tgtEl>
                                          <p:spTgt spid="29"/>
                                        </p:tgtEl>
                                        <p:attrNameLst>
                                          <p:attrName>ppt_y</p:attrName>
                                        </p:attrNameLst>
                                      </p:cBhvr>
                                      <p:tavLst>
                                        <p:tav tm="0">
                                          <p:val>
                                            <p:strVal val="#ppt_y+0.045"/>
                                          </p:val>
                                        </p:tav>
                                        <p:tav tm="100000">
                                          <p:val>
                                            <p:strVal val="#ppt_y"/>
                                          </p:val>
                                        </p:tav>
                                      </p:tavLst>
                                    </p:anim>
                                  </p:childTnLst>
                                </p:cTn>
                              </p:par>
                              <p:par>
                                <p:cTn id="219" presetID="10" presetClass="entr" presetSubtype="0" fill="hold" grpId="0" nodeType="withEffect">
                                  <p:stCondLst>
                                    <p:cond delay="0"/>
                                  </p:stCondLst>
                                  <p:childTnLst>
                                    <p:set>
                                      <p:cBhvr>
                                        <p:cTn id="216" dur="1" fill="hold">
                                          <p:stCondLst>
                                            <p:cond delay="0"/>
                                          </p:stCondLst>
                                        </p:cTn>
                                        <p:tgtEl>
                                          <p:spTgt spid="30"/>
                                        </p:tgtEl>
                                        <p:attrNameLst>
                                          <p:attrName>style.visibility</p:attrName>
                                        </p:attrNameLst>
                                      </p:cBhvr>
                                      <p:to>
                                        <p:strVal val="visible"/>
                                      </p:to>
                                    </p:set>
                                    <p:animEffect transition="in" filter="fade">
                                      <p:cBhvr>
                                        <p:cTn id="217" dur="600"/>
                                        <p:tgtEl>
                                          <p:spTgt spid="30"/>
                                        </p:tgtEl>
                                      </p:cBhvr>
                                    </p:animEffect>
                                    <p:anim calcmode="lin" valueType="num">
                                      <p:cBhvr additive="base">
                                        <p:cTn id="218" dur="600" fill="hold"/>
                                        <p:tgtEl>
                                          <p:spTgt spid="30"/>
                                        </p:tgtEl>
                                        <p:attrNameLst>
                                          <p:attrName>ppt_y</p:attrName>
                                        </p:attrNameLst>
                                      </p:cBhvr>
                                      <p:tavLst>
                                        <p:tav tm="0">
                                          <p:val>
                                            <p:strVal val="#ppt_y+0.045"/>
                                          </p:val>
                                        </p:tav>
                                        <p:tav tm="100000">
                                          <p:val>
                                            <p:strVal val="#ppt_y"/>
                                          </p:val>
                                        </p:tav>
                                      </p:tavLst>
                                    </p:anim>
                                  </p:childTnLst>
                                </p:cTn>
                              </p:par>
                              <p:par>
                                <p:cTn id="223" presetID="10" presetClass="entr" presetSubtype="0" fill="hold" grpId="0" nodeType="withEffect">
                                  <p:stCondLst>
                                    <p:cond delay="0"/>
                                  </p:stCondLst>
                                  <p:childTnLst>
                                    <p:set>
                                      <p:cBhvr>
                                        <p:cTn id="220" dur="1" fill="hold">
                                          <p:stCondLst>
                                            <p:cond delay="0"/>
                                          </p:stCondLst>
                                        </p:cTn>
                                        <p:tgtEl>
                                          <p:spTgt spid="31"/>
                                        </p:tgtEl>
                                        <p:attrNameLst>
                                          <p:attrName>style.visibility</p:attrName>
                                        </p:attrNameLst>
                                      </p:cBhvr>
                                      <p:to>
                                        <p:strVal val="visible"/>
                                      </p:to>
                                    </p:set>
                                    <p:animEffect transition="in" filter="fade">
                                      <p:cBhvr>
                                        <p:cTn id="221" dur="600"/>
                                        <p:tgtEl>
                                          <p:spTgt spid="31"/>
                                        </p:tgtEl>
                                      </p:cBhvr>
                                    </p:animEffect>
                                    <p:anim calcmode="lin" valueType="num">
                                      <p:cBhvr additive="base">
                                        <p:cTn id="222" dur="600" fill="hold"/>
                                        <p:tgtEl>
                                          <p:spTgt spid="31"/>
                                        </p:tgtEl>
                                        <p:attrNameLst>
                                          <p:attrName>ppt_y</p:attrName>
                                        </p:attrNameLst>
                                      </p:cBhvr>
                                      <p:tavLst>
                                        <p:tav tm="0">
                                          <p:val>
                                            <p:strVal val="#ppt_y+0.045"/>
                                          </p:val>
                                        </p:tav>
                                        <p:tav tm="100000">
                                          <p:val>
                                            <p:strVal val="#ppt_y"/>
                                          </p:val>
                                        </p:tav>
                                      </p:tavLst>
                                    </p:anim>
                                  </p:childTnLst>
                                </p:cTn>
                              </p:par>
                              <p:par>
                                <p:cTn id="227" presetID="10" presetClass="entr" presetSubtype="0" fill="hold" grpId="0" nodeType="withEffect">
                                  <p:stCondLst>
                                    <p:cond delay="0"/>
                                  </p:stCondLst>
                                  <p:childTnLst>
                                    <p:set>
                                      <p:cBhvr>
                                        <p:cTn id="224" dur="1" fill="hold">
                                          <p:stCondLst>
                                            <p:cond delay="0"/>
                                          </p:stCondLst>
                                        </p:cTn>
                                        <p:tgtEl>
                                          <p:spTgt spid="32"/>
                                        </p:tgtEl>
                                        <p:attrNameLst>
                                          <p:attrName>style.visibility</p:attrName>
                                        </p:attrNameLst>
                                      </p:cBhvr>
                                      <p:to>
                                        <p:strVal val="visible"/>
                                      </p:to>
                                    </p:set>
                                    <p:animEffect transition="in" filter="fade">
                                      <p:cBhvr>
                                        <p:cTn id="225" dur="600"/>
                                        <p:tgtEl>
                                          <p:spTgt spid="32"/>
                                        </p:tgtEl>
                                      </p:cBhvr>
                                    </p:animEffect>
                                    <p:anim calcmode="lin" valueType="num">
                                      <p:cBhvr additive="base">
                                        <p:cTn id="226" dur="600" fill="hold"/>
                                        <p:tgtEl>
                                          <p:spTgt spid="32"/>
                                        </p:tgtEl>
                                        <p:attrNameLst>
                                          <p:attrName>ppt_y</p:attrName>
                                        </p:attrNameLst>
                                      </p:cBhvr>
                                      <p:tavLst>
                                        <p:tav tm="0">
                                          <p:val>
                                            <p:strVal val="#ppt_y+0.045"/>
                                          </p:val>
                                        </p:tav>
                                        <p:tav tm="100000">
                                          <p:val>
                                            <p:strVal val="#ppt_y"/>
                                          </p:val>
                                        </p:tav>
                                      </p:tavLst>
                                    </p:anim>
                                  </p:childTnLst>
                                </p:cTn>
                              </p:par>
                              <p:par>
                                <p:cTn id="231" presetID="10" presetClass="entr" presetSubtype="0" fill="hold" grpId="0" nodeType="withEffect">
                                  <p:stCondLst>
                                    <p:cond delay="0"/>
                                  </p:stCondLst>
                                  <p:childTnLst>
                                    <p:set>
                                      <p:cBhvr>
                                        <p:cTn id="228" dur="1" fill="hold">
                                          <p:stCondLst>
                                            <p:cond delay="0"/>
                                          </p:stCondLst>
                                        </p:cTn>
                                        <p:tgtEl>
                                          <p:spTgt spid="33"/>
                                        </p:tgtEl>
                                        <p:attrNameLst>
                                          <p:attrName>style.visibility</p:attrName>
                                        </p:attrNameLst>
                                      </p:cBhvr>
                                      <p:to>
                                        <p:strVal val="visible"/>
                                      </p:to>
                                    </p:set>
                                    <p:animEffect transition="in" filter="fade">
                                      <p:cBhvr>
                                        <p:cTn id="229" dur="600"/>
                                        <p:tgtEl>
                                          <p:spTgt spid="33"/>
                                        </p:tgtEl>
                                      </p:cBhvr>
                                    </p:animEffect>
                                    <p:anim calcmode="lin" valueType="num">
                                      <p:cBhvr additive="base">
                                        <p:cTn id="230" dur="600" fill="hold"/>
                                        <p:tgtEl>
                                          <p:spTgt spid="33"/>
                                        </p:tgtEl>
                                        <p:attrNameLst>
                                          <p:attrName>ppt_y</p:attrName>
                                        </p:attrNameLst>
                                      </p:cBhvr>
                                      <p:tavLst>
                                        <p:tav tm="0">
                                          <p:val>
                                            <p:strVal val="#ppt_y+0.045"/>
                                          </p:val>
                                        </p:tav>
                                        <p:tav tm="100000">
                                          <p:val>
                                            <p:strVal val="#ppt_y"/>
                                          </p:val>
                                        </p:tav>
                                      </p:tavLst>
                                    </p:anim>
                                  </p:childTnLst>
                                </p:cTn>
                              </p:par>
                              <p:par>
                                <p:cTn id="235" presetID="10" presetClass="entr" presetSubtype="0" fill="hold" grpId="0" nodeType="withEffect">
                                  <p:stCondLst>
                                    <p:cond delay="0"/>
                                  </p:stCondLst>
                                  <p:childTnLst>
                                    <p:set>
                                      <p:cBhvr>
                                        <p:cTn id="232" dur="1" fill="hold">
                                          <p:stCondLst>
                                            <p:cond delay="0"/>
                                          </p:stCondLst>
                                        </p:cTn>
                                        <p:tgtEl>
                                          <p:spTgt spid="34"/>
                                        </p:tgtEl>
                                        <p:attrNameLst>
                                          <p:attrName>style.visibility</p:attrName>
                                        </p:attrNameLst>
                                      </p:cBhvr>
                                      <p:to>
                                        <p:strVal val="visible"/>
                                      </p:to>
                                    </p:set>
                                    <p:animEffect transition="in" filter="fade">
                                      <p:cBhvr>
                                        <p:cTn id="233" dur="600"/>
                                        <p:tgtEl>
                                          <p:spTgt spid="34"/>
                                        </p:tgtEl>
                                      </p:cBhvr>
                                    </p:animEffect>
                                    <p:anim calcmode="lin" valueType="num">
                                      <p:cBhvr additive="base">
                                        <p:cTn id="234" dur="600" fill="hold"/>
                                        <p:tgtEl>
                                          <p:spTgt spid="34"/>
                                        </p:tgtEl>
                                        <p:attrNameLst>
                                          <p:attrName>ppt_y</p:attrName>
                                        </p:attrNameLst>
                                      </p:cBhvr>
                                      <p:tavLst>
                                        <p:tav tm="0">
                                          <p:val>
                                            <p:strVal val="#ppt_y+0.045"/>
                                          </p:val>
                                        </p:tav>
                                        <p:tav tm="100000">
                                          <p:val>
                                            <p:strVal val="#ppt_y"/>
                                          </p:val>
                                        </p:tav>
                                      </p:tavLst>
                                    </p:anim>
                                  </p:childTnLst>
                                </p:cTn>
                              </p:par>
                            </p:childTnLst>
                          </p:cTn>
                        </p:par>
                        <p:par>
                          <p:cTn id="277" fill="hold">
                            <p:stCondLst>
                              <p:cond delay="1080"/>
                            </p:stCondLst>
                            <p:childTnLst>
                              <p:par>
                                <p:cTn id="240" presetID="10" presetClass="entr" presetSubtype="0" fill="hold" grpId="0" nodeType="withEffect">
                                  <p:stCondLst>
                                    <p:cond delay="0"/>
                                  </p:stCondLst>
                                  <p:childTnLst>
                                    <p:set>
                                      <p:cBhvr>
                                        <p:cTn id="237" dur="1" fill="hold">
                                          <p:stCondLst>
                                            <p:cond delay="0"/>
                                          </p:stCondLst>
                                        </p:cTn>
                                        <p:tgtEl>
                                          <p:spTgt spid="35"/>
                                        </p:tgtEl>
                                        <p:attrNameLst>
                                          <p:attrName>style.visibility</p:attrName>
                                        </p:attrNameLst>
                                      </p:cBhvr>
                                      <p:to>
                                        <p:strVal val="visible"/>
                                      </p:to>
                                    </p:set>
                                    <p:animEffect transition="in" filter="fade">
                                      <p:cBhvr>
                                        <p:cTn id="238" dur="600"/>
                                        <p:tgtEl>
                                          <p:spTgt spid="35"/>
                                        </p:tgtEl>
                                      </p:cBhvr>
                                    </p:animEffect>
                                    <p:anim calcmode="lin" valueType="num">
                                      <p:cBhvr additive="base">
                                        <p:cTn id="239" dur="600" fill="hold"/>
                                        <p:tgtEl>
                                          <p:spTgt spid="35"/>
                                        </p:tgtEl>
                                        <p:attrNameLst>
                                          <p:attrName>ppt_y</p:attrName>
                                        </p:attrNameLst>
                                      </p:cBhvr>
                                      <p:tavLst>
                                        <p:tav tm="0">
                                          <p:val>
                                            <p:strVal val="#ppt_y+0.045"/>
                                          </p:val>
                                        </p:tav>
                                        <p:tav tm="100000">
                                          <p:val>
                                            <p:strVal val="#ppt_y"/>
                                          </p:val>
                                        </p:tav>
                                      </p:tavLst>
                                    </p:anim>
                                  </p:childTnLst>
                                </p:cTn>
                              </p:par>
                              <p:par>
                                <p:cTn id="244" presetID="10" presetClass="entr" presetSubtype="0" fill="hold" grpId="0" nodeType="withEffect">
                                  <p:stCondLst>
                                    <p:cond delay="0"/>
                                  </p:stCondLst>
                                  <p:childTnLst>
                                    <p:set>
                                      <p:cBhvr>
                                        <p:cTn id="241" dur="1" fill="hold">
                                          <p:stCondLst>
                                            <p:cond delay="0"/>
                                          </p:stCondLst>
                                        </p:cTn>
                                        <p:tgtEl>
                                          <p:spTgt spid="36"/>
                                        </p:tgtEl>
                                        <p:attrNameLst>
                                          <p:attrName>style.visibility</p:attrName>
                                        </p:attrNameLst>
                                      </p:cBhvr>
                                      <p:to>
                                        <p:strVal val="visible"/>
                                      </p:to>
                                    </p:set>
                                    <p:animEffect transition="in" filter="fade">
                                      <p:cBhvr>
                                        <p:cTn id="242" dur="600"/>
                                        <p:tgtEl>
                                          <p:spTgt spid="36"/>
                                        </p:tgtEl>
                                      </p:cBhvr>
                                    </p:animEffect>
                                    <p:anim calcmode="lin" valueType="num">
                                      <p:cBhvr additive="base">
                                        <p:cTn id="243" dur="600" fill="hold"/>
                                        <p:tgtEl>
                                          <p:spTgt spid="36"/>
                                        </p:tgtEl>
                                        <p:attrNameLst>
                                          <p:attrName>ppt_y</p:attrName>
                                        </p:attrNameLst>
                                      </p:cBhvr>
                                      <p:tavLst>
                                        <p:tav tm="0">
                                          <p:val>
                                            <p:strVal val="#ppt_y+0.045"/>
                                          </p:val>
                                        </p:tav>
                                        <p:tav tm="100000">
                                          <p:val>
                                            <p:strVal val="#ppt_y"/>
                                          </p:val>
                                        </p:tav>
                                      </p:tavLst>
                                    </p:anim>
                                  </p:childTnLst>
                                </p:cTn>
                              </p:par>
                              <p:par>
                                <p:cTn id="248" presetID="10" presetClass="entr" presetSubtype="0" fill="hold" grpId="0" nodeType="withEffect">
                                  <p:stCondLst>
                                    <p:cond delay="0"/>
                                  </p:stCondLst>
                                  <p:childTnLst>
                                    <p:set>
                                      <p:cBhvr>
                                        <p:cTn id="245" dur="1" fill="hold">
                                          <p:stCondLst>
                                            <p:cond delay="0"/>
                                          </p:stCondLst>
                                        </p:cTn>
                                        <p:tgtEl>
                                          <p:spTgt spid="37"/>
                                        </p:tgtEl>
                                        <p:attrNameLst>
                                          <p:attrName>style.visibility</p:attrName>
                                        </p:attrNameLst>
                                      </p:cBhvr>
                                      <p:to>
                                        <p:strVal val="visible"/>
                                      </p:to>
                                    </p:set>
                                    <p:animEffect transition="in" filter="fade">
                                      <p:cBhvr>
                                        <p:cTn id="246" dur="600"/>
                                        <p:tgtEl>
                                          <p:spTgt spid="37"/>
                                        </p:tgtEl>
                                      </p:cBhvr>
                                    </p:animEffect>
                                    <p:anim calcmode="lin" valueType="num">
                                      <p:cBhvr additive="base">
                                        <p:cTn id="247" dur="600" fill="hold"/>
                                        <p:tgtEl>
                                          <p:spTgt spid="37"/>
                                        </p:tgtEl>
                                        <p:attrNameLst>
                                          <p:attrName>ppt_y</p:attrName>
                                        </p:attrNameLst>
                                      </p:cBhvr>
                                      <p:tavLst>
                                        <p:tav tm="0">
                                          <p:val>
                                            <p:strVal val="#ppt_y+0.045"/>
                                          </p:val>
                                        </p:tav>
                                        <p:tav tm="100000">
                                          <p:val>
                                            <p:strVal val="#ppt_y"/>
                                          </p:val>
                                        </p:tav>
                                      </p:tavLst>
                                    </p:anim>
                                  </p:childTnLst>
                                </p:cTn>
                              </p:par>
                              <p:par>
                                <p:cTn id="252" presetID="10" presetClass="entr" presetSubtype="0" fill="hold" grpId="0" nodeType="withEffect">
                                  <p:stCondLst>
                                    <p:cond delay="0"/>
                                  </p:stCondLst>
                                  <p:childTnLst>
                                    <p:set>
                                      <p:cBhvr>
                                        <p:cTn id="249" dur="1" fill="hold">
                                          <p:stCondLst>
                                            <p:cond delay="0"/>
                                          </p:stCondLst>
                                        </p:cTn>
                                        <p:tgtEl>
                                          <p:spTgt spid="38"/>
                                        </p:tgtEl>
                                        <p:attrNameLst>
                                          <p:attrName>style.visibility</p:attrName>
                                        </p:attrNameLst>
                                      </p:cBhvr>
                                      <p:to>
                                        <p:strVal val="visible"/>
                                      </p:to>
                                    </p:set>
                                    <p:animEffect transition="in" filter="fade">
                                      <p:cBhvr>
                                        <p:cTn id="250" dur="600"/>
                                        <p:tgtEl>
                                          <p:spTgt spid="38"/>
                                        </p:tgtEl>
                                      </p:cBhvr>
                                    </p:animEffect>
                                    <p:anim calcmode="lin" valueType="num">
                                      <p:cBhvr additive="base">
                                        <p:cTn id="251" dur="600" fill="hold"/>
                                        <p:tgtEl>
                                          <p:spTgt spid="38"/>
                                        </p:tgtEl>
                                        <p:attrNameLst>
                                          <p:attrName>ppt_y</p:attrName>
                                        </p:attrNameLst>
                                      </p:cBhvr>
                                      <p:tavLst>
                                        <p:tav tm="0">
                                          <p:val>
                                            <p:strVal val="#ppt_y+0.045"/>
                                          </p:val>
                                        </p:tav>
                                        <p:tav tm="100000">
                                          <p:val>
                                            <p:strVal val="#ppt_y"/>
                                          </p:val>
                                        </p:tav>
                                      </p:tavLst>
                                    </p:anim>
                                  </p:childTnLst>
                                </p:cTn>
                              </p:par>
                              <p:par>
                                <p:cTn id="256" presetID="10" presetClass="entr" presetSubtype="0" fill="hold" grpId="0" nodeType="withEffect">
                                  <p:stCondLst>
                                    <p:cond delay="0"/>
                                  </p:stCondLst>
                                  <p:childTnLst>
                                    <p:set>
                                      <p:cBhvr>
                                        <p:cTn id="253" dur="1" fill="hold">
                                          <p:stCondLst>
                                            <p:cond delay="0"/>
                                          </p:stCondLst>
                                        </p:cTn>
                                        <p:tgtEl>
                                          <p:spTgt spid="39"/>
                                        </p:tgtEl>
                                        <p:attrNameLst>
                                          <p:attrName>style.visibility</p:attrName>
                                        </p:attrNameLst>
                                      </p:cBhvr>
                                      <p:to>
                                        <p:strVal val="visible"/>
                                      </p:to>
                                    </p:set>
                                    <p:animEffect transition="in" filter="fade">
                                      <p:cBhvr>
                                        <p:cTn id="254" dur="600"/>
                                        <p:tgtEl>
                                          <p:spTgt spid="39"/>
                                        </p:tgtEl>
                                      </p:cBhvr>
                                    </p:animEffect>
                                    <p:anim calcmode="lin" valueType="num">
                                      <p:cBhvr additive="base">
                                        <p:cTn id="255" dur="600" fill="hold"/>
                                        <p:tgtEl>
                                          <p:spTgt spid="39"/>
                                        </p:tgtEl>
                                        <p:attrNameLst>
                                          <p:attrName>ppt_y</p:attrName>
                                        </p:attrNameLst>
                                      </p:cBhvr>
                                      <p:tavLst>
                                        <p:tav tm="0">
                                          <p:val>
                                            <p:strVal val="#ppt_y+0.045"/>
                                          </p:val>
                                        </p:tav>
                                        <p:tav tm="100000">
                                          <p:val>
                                            <p:strVal val="#ppt_y"/>
                                          </p:val>
                                        </p:tav>
                                      </p:tavLst>
                                    </p:anim>
                                  </p:childTnLst>
                                </p:cTn>
                              </p:par>
                              <p:par>
                                <p:cTn id="260" presetID="10" presetClass="entr" presetSubtype="0" fill="hold" grpId="0" nodeType="withEffect">
                                  <p:stCondLst>
                                    <p:cond delay="0"/>
                                  </p:stCondLst>
                                  <p:childTnLst>
                                    <p:set>
                                      <p:cBhvr>
                                        <p:cTn id="257" dur="1" fill="hold">
                                          <p:stCondLst>
                                            <p:cond delay="0"/>
                                          </p:stCondLst>
                                        </p:cTn>
                                        <p:tgtEl>
                                          <p:spTgt spid="40"/>
                                        </p:tgtEl>
                                        <p:attrNameLst>
                                          <p:attrName>style.visibility</p:attrName>
                                        </p:attrNameLst>
                                      </p:cBhvr>
                                      <p:to>
                                        <p:strVal val="visible"/>
                                      </p:to>
                                    </p:set>
                                    <p:animEffect transition="in" filter="fade">
                                      <p:cBhvr>
                                        <p:cTn id="258" dur="600"/>
                                        <p:tgtEl>
                                          <p:spTgt spid="40"/>
                                        </p:tgtEl>
                                      </p:cBhvr>
                                    </p:animEffect>
                                    <p:anim calcmode="lin" valueType="num">
                                      <p:cBhvr additive="base">
                                        <p:cTn id="259" dur="600" fill="hold"/>
                                        <p:tgtEl>
                                          <p:spTgt spid="40"/>
                                        </p:tgtEl>
                                        <p:attrNameLst>
                                          <p:attrName>ppt_y</p:attrName>
                                        </p:attrNameLst>
                                      </p:cBhvr>
                                      <p:tavLst>
                                        <p:tav tm="0">
                                          <p:val>
                                            <p:strVal val="#ppt_y+0.045"/>
                                          </p:val>
                                        </p:tav>
                                        <p:tav tm="100000">
                                          <p:val>
                                            <p:strVal val="#ppt_y"/>
                                          </p:val>
                                        </p:tav>
                                      </p:tavLst>
                                    </p:anim>
                                  </p:childTnLst>
                                </p:cTn>
                              </p:par>
                              <p:par>
                                <p:cTn id="264" presetID="10" presetClass="entr" presetSubtype="0" fill="hold" grpId="0" nodeType="withEffect">
                                  <p:stCondLst>
                                    <p:cond delay="0"/>
                                  </p:stCondLst>
                                  <p:childTnLst>
                                    <p:set>
                                      <p:cBhvr>
                                        <p:cTn id="261" dur="1" fill="hold">
                                          <p:stCondLst>
                                            <p:cond delay="0"/>
                                          </p:stCondLst>
                                        </p:cTn>
                                        <p:tgtEl>
                                          <p:spTgt spid="41"/>
                                        </p:tgtEl>
                                        <p:attrNameLst>
                                          <p:attrName>style.visibility</p:attrName>
                                        </p:attrNameLst>
                                      </p:cBhvr>
                                      <p:to>
                                        <p:strVal val="visible"/>
                                      </p:to>
                                    </p:set>
                                    <p:animEffect transition="in" filter="fade">
                                      <p:cBhvr>
                                        <p:cTn id="262" dur="600"/>
                                        <p:tgtEl>
                                          <p:spTgt spid="41"/>
                                        </p:tgtEl>
                                      </p:cBhvr>
                                    </p:animEffect>
                                    <p:anim calcmode="lin" valueType="num">
                                      <p:cBhvr additive="base">
                                        <p:cTn id="263" dur="600" fill="hold"/>
                                        <p:tgtEl>
                                          <p:spTgt spid="41"/>
                                        </p:tgtEl>
                                        <p:attrNameLst>
                                          <p:attrName>ppt_y</p:attrName>
                                        </p:attrNameLst>
                                      </p:cBhvr>
                                      <p:tavLst>
                                        <p:tav tm="0">
                                          <p:val>
                                            <p:strVal val="#ppt_y+0.045"/>
                                          </p:val>
                                        </p:tav>
                                        <p:tav tm="100000">
                                          <p:val>
                                            <p:strVal val="#ppt_y"/>
                                          </p:val>
                                        </p:tav>
                                      </p:tavLst>
                                    </p:anim>
                                  </p:childTnLst>
                                </p:cTn>
                              </p:par>
                              <p:par>
                                <p:cTn id="268" presetID="10" presetClass="entr" presetSubtype="0" fill="hold" grpId="0" nodeType="withEffect">
                                  <p:stCondLst>
                                    <p:cond delay="0"/>
                                  </p:stCondLst>
                                  <p:childTnLst>
                                    <p:set>
                                      <p:cBhvr>
                                        <p:cTn id="265" dur="1" fill="hold">
                                          <p:stCondLst>
                                            <p:cond delay="0"/>
                                          </p:stCondLst>
                                        </p:cTn>
                                        <p:tgtEl>
                                          <p:spTgt spid="42"/>
                                        </p:tgtEl>
                                        <p:attrNameLst>
                                          <p:attrName>style.visibility</p:attrName>
                                        </p:attrNameLst>
                                      </p:cBhvr>
                                      <p:to>
                                        <p:strVal val="visible"/>
                                      </p:to>
                                    </p:set>
                                    <p:animEffect transition="in" filter="fade">
                                      <p:cBhvr>
                                        <p:cTn id="266" dur="600"/>
                                        <p:tgtEl>
                                          <p:spTgt spid="42"/>
                                        </p:tgtEl>
                                      </p:cBhvr>
                                    </p:animEffect>
                                    <p:anim calcmode="lin" valueType="num">
                                      <p:cBhvr additive="base">
                                        <p:cTn id="267" dur="600" fill="hold"/>
                                        <p:tgtEl>
                                          <p:spTgt spid="42"/>
                                        </p:tgtEl>
                                        <p:attrNameLst>
                                          <p:attrName>ppt_y</p:attrName>
                                        </p:attrNameLst>
                                      </p:cBhvr>
                                      <p:tavLst>
                                        <p:tav tm="0">
                                          <p:val>
                                            <p:strVal val="#ppt_y+0.045"/>
                                          </p:val>
                                        </p:tav>
                                        <p:tav tm="100000">
                                          <p:val>
                                            <p:strVal val="#ppt_y"/>
                                          </p:val>
                                        </p:tav>
                                      </p:tavLst>
                                    </p:anim>
                                  </p:childTnLst>
                                </p:cTn>
                              </p:par>
                              <p:par>
                                <p:cTn id="272" presetID="10" presetClass="entr" presetSubtype="0" fill="hold" grpId="0" nodeType="withEffect">
                                  <p:stCondLst>
                                    <p:cond delay="0"/>
                                  </p:stCondLst>
                                  <p:childTnLst>
                                    <p:set>
                                      <p:cBhvr>
                                        <p:cTn id="269" dur="1" fill="hold">
                                          <p:stCondLst>
                                            <p:cond delay="0"/>
                                          </p:stCondLst>
                                        </p:cTn>
                                        <p:tgtEl>
                                          <p:spTgt spid="43"/>
                                        </p:tgtEl>
                                        <p:attrNameLst>
                                          <p:attrName>style.visibility</p:attrName>
                                        </p:attrNameLst>
                                      </p:cBhvr>
                                      <p:to>
                                        <p:strVal val="visible"/>
                                      </p:to>
                                    </p:set>
                                    <p:animEffect transition="in" filter="fade">
                                      <p:cBhvr>
                                        <p:cTn id="270" dur="600"/>
                                        <p:tgtEl>
                                          <p:spTgt spid="43"/>
                                        </p:tgtEl>
                                      </p:cBhvr>
                                    </p:animEffect>
                                    <p:anim calcmode="lin" valueType="num">
                                      <p:cBhvr additive="base">
                                        <p:cTn id="271" dur="600" fill="hold"/>
                                        <p:tgtEl>
                                          <p:spTgt spid="43"/>
                                        </p:tgtEl>
                                        <p:attrNameLst>
                                          <p:attrName>ppt_y</p:attrName>
                                        </p:attrNameLst>
                                      </p:cBhvr>
                                      <p:tavLst>
                                        <p:tav tm="0">
                                          <p:val>
                                            <p:strVal val="#ppt_y+0.045"/>
                                          </p:val>
                                        </p:tav>
                                        <p:tav tm="100000">
                                          <p:val>
                                            <p:strVal val="#ppt_y"/>
                                          </p:val>
                                        </p:tav>
                                      </p:tavLst>
                                    </p:anim>
                                  </p:childTnLst>
                                </p:cTn>
                              </p:par>
                              <p:par>
                                <p:cTn id="276" presetID="10" presetClass="entr" presetSubtype="0" fill="hold" grpId="0" nodeType="withEffect">
                                  <p:stCondLst>
                                    <p:cond delay="0"/>
                                  </p:stCondLst>
                                  <p:childTnLst>
                                    <p:set>
                                      <p:cBhvr>
                                        <p:cTn id="273" dur="1" fill="hold">
                                          <p:stCondLst>
                                            <p:cond delay="0"/>
                                          </p:stCondLst>
                                        </p:cTn>
                                        <p:tgtEl>
                                          <p:spTgt spid="44"/>
                                        </p:tgtEl>
                                        <p:attrNameLst>
                                          <p:attrName>style.visibility</p:attrName>
                                        </p:attrNameLst>
                                      </p:cBhvr>
                                      <p:to>
                                        <p:strVal val="visible"/>
                                      </p:to>
                                    </p:set>
                                    <p:animEffect transition="in" filter="fade">
                                      <p:cBhvr>
                                        <p:cTn id="274" dur="600"/>
                                        <p:tgtEl>
                                          <p:spTgt spid="44"/>
                                        </p:tgtEl>
                                      </p:cBhvr>
                                    </p:animEffect>
                                    <p:anim calcmode="lin" valueType="num">
                                      <p:cBhvr additive="base">
                                        <p:cTn id="275" dur="600" fill="hold"/>
                                        <p:tgtEl>
                                          <p:spTgt spid="44"/>
                                        </p:tgtEl>
                                        <p:attrNameLst>
                                          <p:attrName>ppt_y</p:attrName>
                                        </p:attrNameLst>
                                      </p:cBhvr>
                                      <p:tavLst>
                                        <p:tav tm="0">
                                          <p:val>
                                            <p:strVal val="#ppt_y+0.045"/>
                                          </p:val>
                                        </p:tav>
                                        <p:tav tm="100000">
                                          <p:val>
                                            <p:strVal val="#ppt_y"/>
                                          </p:val>
                                        </p:tav>
                                      </p:tavLst>
                                    </p:anim>
                                  </p:childTnLst>
                                </p:cTn>
                              </p:par>
                            </p:childTnLst>
                          </p:cTn>
                        </p:par>
                        <p:par>
                          <p:cTn id="286" fill="hold">
                            <p:stCondLst>
                              <p:cond delay="1260"/>
                            </p:stCondLst>
                            <p:childTnLst>
                              <p:par>
                                <p:cTn id="281" presetID="10" presetClass="entr" presetSubtype="0" fill="hold" grpId="0" nodeType="withEffect">
                                  <p:stCondLst>
                                    <p:cond delay="0"/>
                                  </p:stCondLst>
                                  <p:childTnLst>
                                    <p:set>
                                      <p:cBhvr>
                                        <p:cTn id="278" dur="1" fill="hold">
                                          <p:stCondLst>
                                            <p:cond delay="0"/>
                                          </p:stCondLst>
                                        </p:cTn>
                                        <p:tgtEl>
                                          <p:spTgt spid="45"/>
                                        </p:tgtEl>
                                        <p:attrNameLst>
                                          <p:attrName>style.visibility</p:attrName>
                                        </p:attrNameLst>
                                      </p:cBhvr>
                                      <p:to>
                                        <p:strVal val="visible"/>
                                      </p:to>
                                    </p:set>
                                    <p:animEffect transition="in" filter="fade">
                                      <p:cBhvr>
                                        <p:cTn id="279" dur="600"/>
                                        <p:tgtEl>
                                          <p:spTgt spid="45"/>
                                        </p:tgtEl>
                                      </p:cBhvr>
                                    </p:animEffect>
                                    <p:anim calcmode="lin" valueType="num">
                                      <p:cBhvr additive="base">
                                        <p:cTn id="280" dur="600" fill="hold"/>
                                        <p:tgtEl>
                                          <p:spTgt spid="45"/>
                                        </p:tgtEl>
                                        <p:attrNameLst>
                                          <p:attrName>ppt_y</p:attrName>
                                        </p:attrNameLst>
                                      </p:cBhvr>
                                      <p:tavLst>
                                        <p:tav tm="0">
                                          <p:val>
                                            <p:strVal val="#ppt_y+0.045"/>
                                          </p:val>
                                        </p:tav>
                                        <p:tav tm="100000">
                                          <p:val>
                                            <p:strVal val="#ppt_y"/>
                                          </p:val>
                                        </p:tav>
                                      </p:tavLst>
                                    </p:anim>
                                  </p:childTnLst>
                                </p:cTn>
                              </p:par>
                              <p:par>
                                <p:cTn id="285" presetID="10" presetClass="entr" presetSubtype="0" fill="hold" grpId="0" nodeType="withEffect">
                                  <p:stCondLst>
                                    <p:cond delay="0"/>
                                  </p:stCondLst>
                                  <p:childTnLst>
                                    <p:set>
                                      <p:cBhvr>
                                        <p:cTn id="282" dur="1" fill="hold">
                                          <p:stCondLst>
                                            <p:cond delay="0"/>
                                          </p:stCondLst>
                                        </p:cTn>
                                        <p:tgtEl>
                                          <p:spTgt spid="46"/>
                                        </p:tgtEl>
                                        <p:attrNameLst>
                                          <p:attrName>style.visibility</p:attrName>
                                        </p:attrNameLst>
                                      </p:cBhvr>
                                      <p:to>
                                        <p:strVal val="visible"/>
                                      </p:to>
                                    </p:set>
                                    <p:animEffect transition="in" filter="fade">
                                      <p:cBhvr>
                                        <p:cTn id="283" dur="600"/>
                                        <p:tgtEl>
                                          <p:spTgt spid="46"/>
                                        </p:tgtEl>
                                      </p:cBhvr>
                                    </p:animEffect>
                                    <p:anim calcmode="lin" valueType="num">
                                      <p:cBhvr additive="base">
                                        <p:cTn id="284" dur="600" fill="hold"/>
                                        <p:tgtEl>
                                          <p:spTgt spid="46"/>
                                        </p:tgtEl>
                                        <p:attrNameLst>
                                          <p:attrName>ppt_y</p:attrName>
                                        </p:attrNameLst>
                                      </p:cBhvr>
                                      <p:tavLst>
                                        <p:tav tm="0">
                                          <p:val>
                                            <p:strVal val="#ppt_y+0.04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512064"/>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WHY IT HOLDS UP</a:t>
            </a:r>
            <a:endParaRPr lang="en-US" sz="1100" dirty="0"/>
          </a:p>
        </p:txBody>
      </p:sp>
      <p:sp>
        <p:nvSpPr>
          <p:cNvPr id="3" name="anim02u"/>
          <p:cNvSpPr txBox="1"/>
          <p:nvPr/>
        </p:nvSpPr>
        <p:spPr>
          <a:xfrm>
            <a:off x="566928" y="841248"/>
            <a:ext cx="8229600" cy="548640"/>
          </a:xfrm>
          <a:prstGeom prst="rect">
            <a:avLst/>
          </a:prstGeom>
          <a:noFill/>
          <a:ln/>
        </p:spPr>
        <p:txBody>
          <a:bodyPr wrap="square" lIns="0" tIns="0" rIns="0" bIns="0" rtlCol="0" anchor="t"/>
          <a:lstStyle/>
          <a:p>
            <a:pPr indent="0" marL="0">
              <a:lnSpc>
                <a:spcPct val="108000"/>
              </a:lnSpc>
              <a:buNone/>
            </a:pPr>
            <a:r>
              <a:rPr lang="en-US" sz="3200" b="1" dirty="0">
                <a:solidFill>
                  <a:srgbClr val="1B1140"/>
                </a:solidFill>
                <a:latin typeface="Arial" pitchFamily="34" charset="0"/>
                <a:ea typeface="Arial" pitchFamily="34" charset="-122"/>
                <a:cs typeface="Arial" pitchFamily="34" charset="-120"/>
              </a:rPr>
              <a:t>Fast, role-bound and auditable.</a:t>
            </a:r>
            <a:endParaRPr lang="en-US" sz="3200" dirty="0"/>
          </a:p>
        </p:txBody>
      </p:sp>
      <p:sp>
        <p:nvSpPr>
          <p:cNvPr id="4" name="anim03u"/>
          <p:cNvSpPr/>
          <p:nvPr/>
        </p:nvSpPr>
        <p:spPr>
          <a:xfrm>
            <a:off x="566928" y="1920240"/>
            <a:ext cx="3547872" cy="2487168"/>
          </a:xfrm>
          <a:prstGeom prst="roundRect">
            <a:avLst>
              <a:gd name="adj" fmla="val 5147"/>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5" name="anim03u"/>
          <p:cNvSpPr/>
          <p:nvPr/>
        </p:nvSpPr>
        <p:spPr>
          <a:xfrm>
            <a:off x="841248" y="2176272"/>
            <a:ext cx="457200" cy="457200"/>
          </a:xfrm>
          <a:prstGeom prst="roundRect">
            <a:avLst>
              <a:gd name="adj" fmla="val 30000"/>
            </a:avLst>
          </a:prstGeom>
          <a:solidFill>
            <a:srgbClr val="5B21B6"/>
          </a:solidFill>
          <a:ln/>
          <a:effectLst>
            <a:outerShdw sx="100000" sy="100000" kx="0" ky="0" algn="bl" rotWithShape="0" blurRad="152400" dist="38100" dir="5400000">
              <a:srgbClr val="5B21B6">
                <a:alpha val="22000"/>
              </a:srgbClr>
            </a:outerShdw>
          </a:effectLst>
        </p:spPr>
      </p:sp>
      <p:pic>
        <p:nvPicPr>
          <p:cNvPr id="6" name="anim03u" descr="/home/claude/assets/icons/Zap_w.png">    </p:cNvPr>
          <p:cNvPicPr>
            <a:picLocks noChangeAspect="1"/>
          </p:cNvPicPr>
          <p:nvPr/>
        </p:nvPicPr>
        <p:blipFill>
          <a:blip r:embed="rId2"/>
          <a:stretch>
            <a:fillRect/>
          </a:stretch>
        </p:blipFill>
        <p:spPr>
          <a:xfrm>
            <a:off x="950976" y="2286000"/>
            <a:ext cx="237744" cy="237744"/>
          </a:xfrm>
          <a:prstGeom prst="rect">
            <a:avLst/>
          </a:prstGeom>
        </p:spPr>
      </p:pic>
      <p:sp>
        <p:nvSpPr>
          <p:cNvPr id="7" name="anim03u"/>
          <p:cNvSpPr txBox="1"/>
          <p:nvPr/>
        </p:nvSpPr>
        <p:spPr>
          <a:xfrm>
            <a:off x="841248" y="2779776"/>
            <a:ext cx="2999232" cy="548640"/>
          </a:xfrm>
          <a:prstGeom prst="rect">
            <a:avLst/>
          </a:prstGeom>
          <a:noFill/>
          <a:ln/>
        </p:spPr>
        <p:txBody>
          <a:bodyPr wrap="square" lIns="0" tIns="0" rIns="0" bIns="0" rtlCol="0" anchor="ctr"/>
          <a:lstStyle/>
          <a:p>
            <a:pPr indent="0" marL="0">
              <a:lnSpc>
                <a:spcPct val="106000"/>
              </a:lnSpc>
              <a:buNone/>
            </a:pPr>
            <a:r>
              <a:rPr lang="en-US" sz="1450" b="1" dirty="0">
                <a:solidFill>
                  <a:srgbClr val="1B1140"/>
                </a:solidFill>
                <a:latin typeface="Arial" pitchFamily="34" charset="0"/>
                <a:ea typeface="Arial" pitchFamily="34" charset="-122"/>
                <a:cs typeface="Arial" pitchFamily="34" charset="-120"/>
              </a:rPr>
              <a:t>Measured in milliseconds</a:t>
            </a:r>
            <a:endParaRPr lang="en-US" sz="1450" dirty="0"/>
          </a:p>
        </p:txBody>
      </p:sp>
      <p:sp>
        <p:nvSpPr>
          <p:cNvPr id="8" name="anim03u"/>
          <p:cNvSpPr txBox="1"/>
          <p:nvPr/>
        </p:nvSpPr>
        <p:spPr>
          <a:xfrm>
            <a:off x="841248" y="3401568"/>
            <a:ext cx="2999232" cy="841248"/>
          </a:xfrm>
          <a:prstGeom prst="rect">
            <a:avLst/>
          </a:prstGeom>
          <a:noFill/>
          <a:ln/>
        </p:spPr>
        <p:txBody>
          <a:bodyPr wrap="square" lIns="0" tIns="0" rIns="0" bIns="0" rtlCol="0" anchor="t"/>
          <a:lstStyle/>
          <a:p>
            <a:pPr indent="0" marL="0">
              <a:lnSpc>
                <a:spcPct val="120000"/>
              </a:lnSpc>
              <a:buNone/>
            </a:pPr>
            <a:r>
              <a:rPr lang="en-US" sz="1100" dirty="0">
                <a:solidFill>
                  <a:srgbClr val="4E476E"/>
                </a:solidFill>
                <a:latin typeface="Calibri" pitchFamily="34" charset="0"/>
                <a:ea typeface="Calibri" pitchFamily="34" charset="-122"/>
                <a:cs typeface="Calibri" pitchFamily="34" charset="-120"/>
              </a:rPr>
              <a:t>Every screen reports its own response time in the header. Across the screens in this deck the demonstration instance answered between 36 and 232 ms.</a:t>
            </a:r>
            <a:endParaRPr lang="en-US" sz="1100" dirty="0"/>
          </a:p>
        </p:txBody>
      </p:sp>
      <p:sp>
        <p:nvSpPr>
          <p:cNvPr id="9" name="anim04u"/>
          <p:cNvSpPr/>
          <p:nvPr/>
        </p:nvSpPr>
        <p:spPr>
          <a:xfrm>
            <a:off x="4315968" y="1920240"/>
            <a:ext cx="3547872" cy="2487168"/>
          </a:xfrm>
          <a:prstGeom prst="roundRect">
            <a:avLst>
              <a:gd name="adj" fmla="val 5147"/>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10" name="anim04u"/>
          <p:cNvSpPr/>
          <p:nvPr/>
        </p:nvSpPr>
        <p:spPr>
          <a:xfrm>
            <a:off x="4590288" y="2176272"/>
            <a:ext cx="457200" cy="457200"/>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11" name="anim04u" descr="/home/claude/assets/icons/ShieldCheck_w.png">    </p:cNvPr>
          <p:cNvPicPr>
            <a:picLocks noChangeAspect="1"/>
          </p:cNvPicPr>
          <p:nvPr/>
        </p:nvPicPr>
        <p:blipFill>
          <a:blip r:embed="rId3"/>
          <a:stretch>
            <a:fillRect/>
          </a:stretch>
        </p:blipFill>
        <p:spPr>
          <a:xfrm>
            <a:off x="4700016" y="2286000"/>
            <a:ext cx="237744" cy="237744"/>
          </a:xfrm>
          <a:prstGeom prst="rect">
            <a:avLst/>
          </a:prstGeom>
        </p:spPr>
      </p:pic>
      <p:sp>
        <p:nvSpPr>
          <p:cNvPr id="12" name="anim04u"/>
          <p:cNvSpPr txBox="1"/>
          <p:nvPr/>
        </p:nvSpPr>
        <p:spPr>
          <a:xfrm>
            <a:off x="4590288" y="2779776"/>
            <a:ext cx="2999232" cy="548640"/>
          </a:xfrm>
          <a:prstGeom prst="rect">
            <a:avLst/>
          </a:prstGeom>
          <a:noFill/>
          <a:ln/>
        </p:spPr>
        <p:txBody>
          <a:bodyPr wrap="square" lIns="0" tIns="0" rIns="0" bIns="0" rtlCol="0" anchor="ctr"/>
          <a:lstStyle/>
          <a:p>
            <a:pPr indent="0" marL="0">
              <a:lnSpc>
                <a:spcPct val="106000"/>
              </a:lnSpc>
              <a:buNone/>
            </a:pPr>
            <a:r>
              <a:rPr lang="en-US" sz="1450" b="1" dirty="0">
                <a:solidFill>
                  <a:srgbClr val="1B1140"/>
                </a:solidFill>
                <a:latin typeface="Arial" pitchFamily="34" charset="0"/>
                <a:ea typeface="Arial" pitchFamily="34" charset="-122"/>
                <a:cs typeface="Arial" pitchFamily="34" charset="-120"/>
              </a:rPr>
              <a:t>Role-bound by design</a:t>
            </a:r>
            <a:endParaRPr lang="en-US" sz="1450" dirty="0"/>
          </a:p>
        </p:txBody>
      </p:sp>
      <p:sp>
        <p:nvSpPr>
          <p:cNvPr id="13" name="anim04u"/>
          <p:cNvSpPr txBox="1"/>
          <p:nvPr/>
        </p:nvSpPr>
        <p:spPr>
          <a:xfrm>
            <a:off x="4590288" y="3401568"/>
            <a:ext cx="2999232" cy="841248"/>
          </a:xfrm>
          <a:prstGeom prst="rect">
            <a:avLst/>
          </a:prstGeom>
          <a:noFill/>
          <a:ln/>
        </p:spPr>
        <p:txBody>
          <a:bodyPr wrap="square" lIns="0" tIns="0" rIns="0" bIns="0" rtlCol="0" anchor="t"/>
          <a:lstStyle/>
          <a:p>
            <a:pPr indent="0" marL="0">
              <a:lnSpc>
                <a:spcPct val="120000"/>
              </a:lnSpc>
              <a:buNone/>
            </a:pPr>
            <a:r>
              <a:rPr lang="en-US" sz="1100" dirty="0">
                <a:solidFill>
                  <a:srgbClr val="4E476E"/>
                </a:solidFill>
                <a:latin typeface="Calibri" pitchFamily="34" charset="0"/>
                <a:ea typeface="Calibri" pitchFamily="34" charset="-122"/>
                <a:cs typeface="Calibri" pitchFamily="34" charset="-120"/>
              </a:rPr>
              <a:t>Roles, streams and deanery scope decide what loads — access is a property of the account, not something hidden in the interface.</a:t>
            </a:r>
            <a:endParaRPr lang="en-US" sz="1100" dirty="0"/>
          </a:p>
        </p:txBody>
      </p:sp>
      <p:sp>
        <p:nvSpPr>
          <p:cNvPr id="14" name="anim05u"/>
          <p:cNvSpPr/>
          <p:nvPr/>
        </p:nvSpPr>
        <p:spPr>
          <a:xfrm>
            <a:off x="8065008" y="1920240"/>
            <a:ext cx="3547872" cy="2487168"/>
          </a:xfrm>
          <a:prstGeom prst="roundRect">
            <a:avLst>
              <a:gd name="adj" fmla="val 5147"/>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15" name="anim05u"/>
          <p:cNvSpPr/>
          <p:nvPr/>
        </p:nvSpPr>
        <p:spPr>
          <a:xfrm>
            <a:off x="8339328" y="2176272"/>
            <a:ext cx="457200" cy="457200"/>
          </a:xfrm>
          <a:prstGeom prst="roundRect">
            <a:avLst>
              <a:gd name="adj" fmla="val 30000"/>
            </a:avLst>
          </a:prstGeom>
          <a:solidFill>
            <a:srgbClr val="0E9F6E"/>
          </a:solidFill>
          <a:ln/>
          <a:effectLst>
            <a:outerShdw sx="100000" sy="100000" kx="0" ky="0" algn="bl" rotWithShape="0" blurRad="152400" dist="38100" dir="5400000">
              <a:srgbClr val="0E9F6E">
                <a:alpha val="22000"/>
              </a:srgbClr>
            </a:outerShdw>
          </a:effectLst>
        </p:spPr>
      </p:sp>
      <p:pic>
        <p:nvPicPr>
          <p:cNvPr id="16" name="anim05u" descr="/home/claude/assets/icons/Database_w.png">    </p:cNvPr>
          <p:cNvPicPr>
            <a:picLocks noChangeAspect="1"/>
          </p:cNvPicPr>
          <p:nvPr/>
        </p:nvPicPr>
        <p:blipFill>
          <a:blip r:embed="rId4"/>
          <a:stretch>
            <a:fillRect/>
          </a:stretch>
        </p:blipFill>
        <p:spPr>
          <a:xfrm>
            <a:off x="8449056" y="2286000"/>
            <a:ext cx="237744" cy="237744"/>
          </a:xfrm>
          <a:prstGeom prst="rect">
            <a:avLst/>
          </a:prstGeom>
        </p:spPr>
      </p:pic>
      <p:sp>
        <p:nvSpPr>
          <p:cNvPr id="17" name="anim05u"/>
          <p:cNvSpPr txBox="1"/>
          <p:nvPr/>
        </p:nvSpPr>
        <p:spPr>
          <a:xfrm>
            <a:off x="8339328" y="2779776"/>
            <a:ext cx="2999232" cy="548640"/>
          </a:xfrm>
          <a:prstGeom prst="rect">
            <a:avLst/>
          </a:prstGeom>
          <a:noFill/>
          <a:ln/>
        </p:spPr>
        <p:txBody>
          <a:bodyPr wrap="square" lIns="0" tIns="0" rIns="0" bIns="0" rtlCol="0" anchor="ctr"/>
          <a:lstStyle/>
          <a:p>
            <a:pPr indent="0" marL="0">
              <a:lnSpc>
                <a:spcPct val="106000"/>
              </a:lnSpc>
              <a:buNone/>
            </a:pPr>
            <a:r>
              <a:rPr lang="en-US" sz="1450" b="1" dirty="0">
                <a:solidFill>
                  <a:srgbClr val="1B1140"/>
                </a:solidFill>
                <a:latin typeface="Arial" pitchFamily="34" charset="0"/>
                <a:ea typeface="Arial" pitchFamily="34" charset="-122"/>
                <a:cs typeface="Arial" pitchFamily="34" charset="-120"/>
              </a:rPr>
              <a:t>One database, always audited</a:t>
            </a:r>
            <a:endParaRPr lang="en-US" sz="1450" dirty="0"/>
          </a:p>
        </p:txBody>
      </p:sp>
      <p:sp>
        <p:nvSpPr>
          <p:cNvPr id="18" name="anim05u"/>
          <p:cNvSpPr txBox="1"/>
          <p:nvPr/>
        </p:nvSpPr>
        <p:spPr>
          <a:xfrm>
            <a:off x="8339328" y="3401568"/>
            <a:ext cx="2999232" cy="841248"/>
          </a:xfrm>
          <a:prstGeom prst="rect">
            <a:avLst/>
          </a:prstGeom>
          <a:noFill/>
          <a:ln/>
        </p:spPr>
        <p:txBody>
          <a:bodyPr wrap="square" lIns="0" tIns="0" rIns="0" bIns="0" rtlCol="0" anchor="t"/>
          <a:lstStyle/>
          <a:p>
            <a:pPr indent="0" marL="0">
              <a:lnSpc>
                <a:spcPct val="120000"/>
              </a:lnSpc>
              <a:buNone/>
            </a:pPr>
            <a:r>
              <a:rPr lang="en-US" sz="1100" dirty="0">
                <a:solidFill>
                  <a:srgbClr val="4E476E"/>
                </a:solidFill>
                <a:latin typeface="Calibri" pitchFamily="34" charset="0"/>
                <a:ea typeface="Calibri" pitchFamily="34" charset="-122"/>
                <a:cs typeface="Calibri" pitchFamily="34" charset="-120"/>
              </a:rPr>
              <a:t>Draft, submitted, verified and approved are states on the record, each carrying who acted and when.</a:t>
            </a:r>
            <a:endParaRPr lang="en-US" sz="1100" dirty="0"/>
          </a:p>
        </p:txBody>
      </p:sp>
      <p:sp>
        <p:nvSpPr>
          <p:cNvPr id="19" name="anim06u"/>
          <p:cNvSpPr/>
          <p:nvPr/>
        </p:nvSpPr>
        <p:spPr>
          <a:xfrm>
            <a:off x="566928" y="4718304"/>
            <a:ext cx="11064240" cy="1298448"/>
          </a:xfrm>
          <a:prstGeom prst="roundRect">
            <a:avLst>
              <a:gd name="adj" fmla="val 9859"/>
            </a:avLst>
          </a:prstGeom>
          <a:solidFill>
            <a:srgbClr val="150A38"/>
          </a:solidFill>
          <a:ln/>
          <a:effectLst>
            <a:outerShdw sx="100000" sy="100000" kx="0" ky="0" algn="bl" rotWithShape="0" blurRad="254000" dist="76200" dir="5400000">
              <a:srgbClr val="2A1B54">
                <a:alpha val="13000"/>
              </a:srgbClr>
            </a:outerShdw>
          </a:effectLst>
        </p:spPr>
      </p:sp>
      <p:sp>
        <p:nvSpPr>
          <p:cNvPr id="20" name="anim07f"/>
          <p:cNvSpPr/>
          <p:nvPr/>
        </p:nvSpPr>
        <p:spPr>
          <a:xfrm>
            <a:off x="896112" y="5047488"/>
            <a:ext cx="365760" cy="365760"/>
          </a:xfrm>
          <a:prstGeom prst="roundRect">
            <a:avLst>
              <a:gd name="adj" fmla="val 30000"/>
            </a:avLst>
          </a:prstGeom>
          <a:solidFill>
            <a:srgbClr val="7C3AED"/>
          </a:solidFill>
          <a:ln/>
          <a:effectLst>
            <a:outerShdw sx="100000" sy="100000" kx="0" ky="0" algn="bl" rotWithShape="0" blurRad="152400" dist="38100" dir="5400000">
              <a:srgbClr val="7C3AED">
                <a:alpha val="22000"/>
              </a:srgbClr>
            </a:outerShdw>
          </a:effectLst>
        </p:spPr>
      </p:sp>
      <p:pic>
        <p:nvPicPr>
          <p:cNvPr id="21" name="anim07f" descr="/home/claude/assets/icons/Cloud_w.png">    </p:cNvPr>
          <p:cNvPicPr>
            <a:picLocks noChangeAspect="1"/>
          </p:cNvPicPr>
          <p:nvPr/>
        </p:nvPicPr>
        <p:blipFill>
          <a:blip r:embed="rId5"/>
          <a:stretch>
            <a:fillRect/>
          </a:stretch>
        </p:blipFill>
        <p:spPr>
          <a:xfrm>
            <a:off x="983894" y="5135270"/>
            <a:ext cx="190195" cy="190195"/>
          </a:xfrm>
          <a:prstGeom prst="rect">
            <a:avLst/>
          </a:prstGeom>
        </p:spPr>
      </p:pic>
      <p:sp>
        <p:nvSpPr>
          <p:cNvPr id="22" name="anim07f"/>
          <p:cNvSpPr txBox="1"/>
          <p:nvPr/>
        </p:nvSpPr>
        <p:spPr>
          <a:xfrm>
            <a:off x="1371600" y="5029200"/>
            <a:ext cx="3017520" cy="237744"/>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ISO 27001 certified cloud</a:t>
            </a:r>
            <a:endParaRPr lang="en-US" sz="1200" dirty="0"/>
          </a:p>
        </p:txBody>
      </p:sp>
      <p:sp>
        <p:nvSpPr>
          <p:cNvPr id="23" name="anim07f"/>
          <p:cNvSpPr txBox="1"/>
          <p:nvPr/>
        </p:nvSpPr>
        <p:spPr>
          <a:xfrm>
            <a:off x="1371600" y="5285232"/>
            <a:ext cx="3017520" cy="512064"/>
          </a:xfrm>
          <a:prstGeom prst="rect">
            <a:avLst/>
          </a:prstGeom>
          <a:noFill/>
          <a:ln/>
        </p:spPr>
        <p:txBody>
          <a:bodyPr wrap="square" lIns="0" tIns="0" rIns="0" bIns="0" rtlCol="0" anchor="t"/>
          <a:lstStyle/>
          <a:p>
            <a:pPr indent="0" marL="0">
              <a:lnSpc>
                <a:spcPct val="110000"/>
              </a:lnSpc>
              <a:buNone/>
            </a:pPr>
            <a:r>
              <a:rPr lang="en-US" sz="1000" dirty="0">
                <a:solidFill>
                  <a:srgbClr val="BEAEE8"/>
                </a:solidFill>
                <a:latin typeface="Calibri" pitchFamily="34" charset="0"/>
                <a:ea typeface="Calibri" pitchFamily="34" charset="-122"/>
                <a:cs typeface="Calibri" pitchFamily="34" charset="-120"/>
              </a:rPr>
              <a:t>Nothing to install — a browser and the Android app.</a:t>
            </a:r>
            <a:endParaRPr lang="en-US" sz="1000" dirty="0"/>
          </a:p>
        </p:txBody>
      </p:sp>
      <p:sp>
        <p:nvSpPr>
          <p:cNvPr id="24" name="anim07f"/>
          <p:cNvSpPr/>
          <p:nvPr/>
        </p:nvSpPr>
        <p:spPr>
          <a:xfrm>
            <a:off x="4498848" y="5047488"/>
            <a:ext cx="365760" cy="365760"/>
          </a:xfrm>
          <a:prstGeom prst="roundRect">
            <a:avLst>
              <a:gd name="adj" fmla="val 30000"/>
            </a:avLst>
          </a:prstGeom>
          <a:solidFill>
            <a:srgbClr val="7C3AED"/>
          </a:solidFill>
          <a:ln/>
          <a:effectLst>
            <a:outerShdw sx="100000" sy="100000" kx="0" ky="0" algn="bl" rotWithShape="0" blurRad="152400" dist="38100" dir="5400000">
              <a:srgbClr val="7C3AED">
                <a:alpha val="22000"/>
              </a:srgbClr>
            </a:outerShdw>
          </a:effectLst>
        </p:spPr>
      </p:sp>
      <p:pic>
        <p:nvPicPr>
          <p:cNvPr id="25" name="anim07f" descr="/home/claude/assets/icons/Lock_w.png">    </p:cNvPr>
          <p:cNvPicPr>
            <a:picLocks noChangeAspect="1"/>
          </p:cNvPicPr>
          <p:nvPr/>
        </p:nvPicPr>
        <p:blipFill>
          <a:blip r:embed="rId6"/>
          <a:stretch>
            <a:fillRect/>
          </a:stretch>
        </p:blipFill>
        <p:spPr>
          <a:xfrm>
            <a:off x="4586630" y="5135270"/>
            <a:ext cx="190195" cy="190195"/>
          </a:xfrm>
          <a:prstGeom prst="rect">
            <a:avLst/>
          </a:prstGeom>
        </p:spPr>
      </p:pic>
      <p:sp>
        <p:nvSpPr>
          <p:cNvPr id="26" name="anim07f"/>
          <p:cNvSpPr txBox="1"/>
          <p:nvPr/>
        </p:nvSpPr>
        <p:spPr>
          <a:xfrm>
            <a:off x="4974336" y="5029200"/>
            <a:ext cx="3017520" cy="237744"/>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DPDP Act 2023 compliant</a:t>
            </a:r>
            <a:endParaRPr lang="en-US" sz="1200" dirty="0"/>
          </a:p>
        </p:txBody>
      </p:sp>
      <p:sp>
        <p:nvSpPr>
          <p:cNvPr id="27" name="anim07f"/>
          <p:cNvSpPr txBox="1"/>
          <p:nvPr/>
        </p:nvSpPr>
        <p:spPr>
          <a:xfrm>
            <a:off x="4974336" y="5285232"/>
            <a:ext cx="3017520" cy="512064"/>
          </a:xfrm>
          <a:prstGeom prst="rect">
            <a:avLst/>
          </a:prstGeom>
          <a:noFill/>
          <a:ln/>
        </p:spPr>
        <p:txBody>
          <a:bodyPr wrap="square" lIns="0" tIns="0" rIns="0" bIns="0" rtlCol="0" anchor="t"/>
          <a:lstStyle/>
          <a:p>
            <a:pPr indent="0" marL="0">
              <a:lnSpc>
                <a:spcPct val="110000"/>
              </a:lnSpc>
              <a:buNone/>
            </a:pPr>
            <a:r>
              <a:rPr lang="en-US" sz="1000" dirty="0">
                <a:solidFill>
                  <a:srgbClr val="BEAEE8"/>
                </a:solidFill>
                <a:latin typeface="Calibri" pitchFamily="34" charset="0"/>
                <a:ea typeface="Calibri" pitchFamily="34" charset="-122"/>
                <a:cs typeface="Calibri" pitchFamily="34" charset="-120"/>
              </a:rPr>
              <a:t>Built for institutions holding sensitive student data.</a:t>
            </a:r>
            <a:endParaRPr lang="en-US" sz="1000" dirty="0"/>
          </a:p>
        </p:txBody>
      </p:sp>
      <p:sp>
        <p:nvSpPr>
          <p:cNvPr id="28" name="anim07f"/>
          <p:cNvSpPr/>
          <p:nvPr/>
        </p:nvSpPr>
        <p:spPr>
          <a:xfrm>
            <a:off x="8101584" y="5047488"/>
            <a:ext cx="365760" cy="365760"/>
          </a:xfrm>
          <a:prstGeom prst="roundRect">
            <a:avLst>
              <a:gd name="adj" fmla="val 30000"/>
            </a:avLst>
          </a:prstGeom>
          <a:solidFill>
            <a:srgbClr val="7C3AED"/>
          </a:solidFill>
          <a:ln/>
          <a:effectLst>
            <a:outerShdw sx="100000" sy="100000" kx="0" ky="0" algn="bl" rotWithShape="0" blurRad="152400" dist="38100" dir="5400000">
              <a:srgbClr val="7C3AED">
                <a:alpha val="22000"/>
              </a:srgbClr>
            </a:outerShdw>
          </a:effectLst>
        </p:spPr>
      </p:sp>
      <p:pic>
        <p:nvPicPr>
          <p:cNvPr id="29" name="anim07f" descr="/home/claude/assets/icons/RefreshCw_w.png">    </p:cNvPr>
          <p:cNvPicPr>
            <a:picLocks noChangeAspect="1"/>
          </p:cNvPicPr>
          <p:nvPr/>
        </p:nvPicPr>
        <p:blipFill>
          <a:blip r:embed="rId7"/>
          <a:stretch>
            <a:fillRect/>
          </a:stretch>
        </p:blipFill>
        <p:spPr>
          <a:xfrm>
            <a:off x="8189366" y="5135270"/>
            <a:ext cx="190195" cy="190195"/>
          </a:xfrm>
          <a:prstGeom prst="rect">
            <a:avLst/>
          </a:prstGeom>
        </p:spPr>
      </p:pic>
      <p:sp>
        <p:nvSpPr>
          <p:cNvPr id="30" name="anim07f"/>
          <p:cNvSpPr txBox="1"/>
          <p:nvPr/>
        </p:nvSpPr>
        <p:spPr>
          <a:xfrm>
            <a:off x="8577072" y="5029200"/>
            <a:ext cx="3017520" cy="237744"/>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Versioned releases</a:t>
            </a:r>
            <a:endParaRPr lang="en-US" sz="1200" dirty="0"/>
          </a:p>
        </p:txBody>
      </p:sp>
      <p:sp>
        <p:nvSpPr>
          <p:cNvPr id="31" name="anim07f"/>
          <p:cNvSpPr txBox="1"/>
          <p:nvPr/>
        </p:nvSpPr>
        <p:spPr>
          <a:xfrm>
            <a:off x="8577072" y="5285232"/>
            <a:ext cx="3017520" cy="512064"/>
          </a:xfrm>
          <a:prstGeom prst="rect">
            <a:avLst/>
          </a:prstGeom>
          <a:noFill/>
          <a:ln/>
        </p:spPr>
        <p:txBody>
          <a:bodyPr wrap="square" lIns="0" tIns="0" rIns="0" bIns="0" rtlCol="0" anchor="t"/>
          <a:lstStyle/>
          <a:p>
            <a:pPr indent="0" marL="0">
              <a:lnSpc>
                <a:spcPct val="110000"/>
              </a:lnSpc>
              <a:buNone/>
            </a:pPr>
            <a:r>
              <a:rPr lang="en-US" sz="1000" dirty="0">
                <a:solidFill>
                  <a:srgbClr val="BEAEE8"/>
                </a:solidFill>
                <a:latin typeface="Calibri" pitchFamily="34" charset="0"/>
                <a:ea typeface="Calibri" pitchFamily="34" charset="-122"/>
                <a:cs typeface="Calibri" pitchFamily="34" charset="-120"/>
              </a:rPr>
              <a:t>Version 2026.06 today, with updates for every customer.</a:t>
            </a:r>
            <a:endParaRPr lang="en-US" sz="1000" dirty="0"/>
          </a:p>
        </p:txBody>
      </p:sp>
      <p:sp>
        <p:nvSpPr>
          <p:cNvPr id="32" name="Text 24"/>
          <p:cNvSpPr txBox="1"/>
          <p:nvPr/>
        </p:nvSpPr>
        <p:spPr>
          <a:xfrm>
            <a:off x="566928" y="6144768"/>
            <a:ext cx="10607040" cy="274320"/>
          </a:xfrm>
          <a:prstGeom prst="rect">
            <a:avLst/>
          </a:prstGeom>
          <a:noFill/>
          <a:ln/>
        </p:spPr>
        <p:txBody>
          <a:bodyPr wrap="square" lIns="0" tIns="0" rIns="0" bIns="0" rtlCol="0" anchor="ctr"/>
          <a:lstStyle/>
          <a:p>
            <a:pPr indent="0" marL="0">
              <a:buNone/>
            </a:pPr>
            <a:r>
              <a:rPr lang="en-US" sz="950" i="1" dirty="0">
                <a:solidFill>
                  <a:srgbClr val="7B7398"/>
                </a:solidFill>
                <a:latin typeface="Calibri" pitchFamily="34" charset="0"/>
                <a:ea typeface="Calibri" pitchFamily="34" charset="-122"/>
                <a:cs typeface="Calibri" pitchFamily="34" charset="-120"/>
              </a:rPr>
              <a:t>Response figures are the in-app measurements visible on the screenshots in this deck, not a benchmark claim.</a:t>
            </a:r>
            <a:endParaRPr lang="en-US" sz="950" dirty="0"/>
          </a:p>
        </p:txBody>
      </p:sp>
      <p:pic>
        <p:nvPicPr>
          <p:cNvPr id="33" name="Image 6" descr="/home/claude/assets/brand_mark_sm.png">    </p:cNvPr>
          <p:cNvPicPr>
            <a:picLocks noChangeAspect="1"/>
          </p:cNvPicPr>
          <p:nvPr/>
        </p:nvPicPr>
        <p:blipFill>
          <a:blip r:embed="rId8"/>
          <a:stretch>
            <a:fillRect/>
          </a:stretch>
        </p:blipFill>
        <p:spPr>
          <a:xfrm>
            <a:off x="11277295" y="6446520"/>
            <a:ext cx="210312" cy="243230"/>
          </a:xfrm>
          <a:prstGeom prst="rect">
            <a:avLst/>
          </a:prstGeom>
        </p:spPr>
      </p:pic>
      <p:sp>
        <p:nvSpPr>
          <p:cNvPr id="34" name="Text 25"/>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23</a:t>
            </a:r>
            <a:endParaRPr lang="en-US" sz="1000" dirty="0"/>
          </a:p>
        </p:txBody>
      </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30" fill="hold">
                            <p:stCondLst>
                              <p:cond delay="360"/>
                            </p:stCondLst>
                            <p:childTnLst>
                              <p:par>
                                <p:cTn id="113"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600"/>
                                        <p:tgtEl>
                                          <p:spTgt spid="4"/>
                                        </p:tgtEl>
                                      </p:cBhvr>
                                    </p:animEffect>
                                    <p:anim calcmode="lin" valueType="num">
                                      <p:cBhvr additive="base">
                                        <p:cTn id="112" dur="600" fill="hold"/>
                                        <p:tgtEl>
                                          <p:spTgt spid="4"/>
                                        </p:tgtEl>
                                        <p:attrNameLst>
                                          <p:attrName>ppt_y</p:attrName>
                                        </p:attrNameLst>
                                      </p:cBhvr>
                                      <p:tavLst>
                                        <p:tav tm="0">
                                          <p:val>
                                            <p:strVal val="#ppt_y+0.045"/>
                                          </p:val>
                                        </p:tav>
                                        <p:tav tm="100000">
                                          <p:val>
                                            <p:strVal val="#ppt_y"/>
                                          </p:val>
                                        </p:tav>
                                      </p:tavLst>
                                    </p:anim>
                                  </p:childTnLst>
                                </p:cTn>
                              </p:par>
                              <p:par>
                                <p:cTn id="117" presetID="10" presetClass="entr" presetSubtype="0" fill="hold" grpId="0" nodeType="withEffect">
                                  <p:stCondLst>
                                    <p:cond delay="0"/>
                                  </p:stCondLst>
                                  <p:childTnLst>
                                    <p:set>
                                      <p:cBhvr>
                                        <p:cTn id="114" dur="1" fill="hold">
                                          <p:stCondLst>
                                            <p:cond delay="0"/>
                                          </p:stCondLst>
                                        </p:cTn>
                                        <p:tgtEl>
                                          <p:spTgt spid="5"/>
                                        </p:tgtEl>
                                        <p:attrNameLst>
                                          <p:attrName>style.visibility</p:attrName>
                                        </p:attrNameLst>
                                      </p:cBhvr>
                                      <p:to>
                                        <p:strVal val="visible"/>
                                      </p:to>
                                    </p:set>
                                    <p:animEffect transition="in" filter="fade">
                                      <p:cBhvr>
                                        <p:cTn id="115" dur="600"/>
                                        <p:tgtEl>
                                          <p:spTgt spid="5"/>
                                        </p:tgtEl>
                                      </p:cBhvr>
                                    </p:animEffect>
                                    <p:anim calcmode="lin" valueType="num">
                                      <p:cBhvr additive="base">
                                        <p:cTn id="116" dur="600" fill="hold"/>
                                        <p:tgtEl>
                                          <p:spTgt spid="5"/>
                                        </p:tgtEl>
                                        <p:attrNameLst>
                                          <p:attrName>ppt_y</p:attrName>
                                        </p:attrNameLst>
                                      </p:cBhvr>
                                      <p:tavLst>
                                        <p:tav tm="0">
                                          <p:val>
                                            <p:strVal val="#ppt_y+0.045"/>
                                          </p:val>
                                        </p:tav>
                                        <p:tav tm="100000">
                                          <p:val>
                                            <p:strVal val="#ppt_y"/>
                                          </p:val>
                                        </p:tav>
                                      </p:tavLst>
                                    </p:anim>
                                  </p:childTnLst>
                                </p:cTn>
                              </p:par>
                              <p:par>
                                <p:cTn id="121" presetID="10" presetClass="entr" presetSubtype="0" fill="hold" grpId="0" nodeType="withEffect">
                                  <p:stCondLst>
                                    <p:cond delay="0"/>
                                  </p:stCondLst>
                                  <p:childTnLst>
                                    <p:set>
                                      <p:cBhvr>
                                        <p:cTn id="118" dur="1" fill="hold">
                                          <p:stCondLst>
                                            <p:cond delay="0"/>
                                          </p:stCondLst>
                                        </p:cTn>
                                        <p:tgtEl>
                                          <p:spTgt spid="6"/>
                                        </p:tgtEl>
                                        <p:attrNameLst>
                                          <p:attrName>style.visibility</p:attrName>
                                        </p:attrNameLst>
                                      </p:cBhvr>
                                      <p:to>
                                        <p:strVal val="visible"/>
                                      </p:to>
                                    </p:set>
                                    <p:animEffect transition="in" filter="fade">
                                      <p:cBhvr>
                                        <p:cTn id="119" dur="600"/>
                                        <p:tgtEl>
                                          <p:spTgt spid="6"/>
                                        </p:tgtEl>
                                      </p:cBhvr>
                                    </p:animEffect>
                                    <p:anim calcmode="lin" valueType="num">
                                      <p:cBhvr additive="base">
                                        <p:cTn id="120" dur="600" fill="hold"/>
                                        <p:tgtEl>
                                          <p:spTgt spid="6"/>
                                        </p:tgtEl>
                                        <p:attrNameLst>
                                          <p:attrName>ppt_y</p:attrName>
                                        </p:attrNameLst>
                                      </p:cBhvr>
                                      <p:tavLst>
                                        <p:tav tm="0">
                                          <p:val>
                                            <p:strVal val="#ppt_y+0.045"/>
                                          </p:val>
                                        </p:tav>
                                        <p:tav tm="100000">
                                          <p:val>
                                            <p:strVal val="#ppt_y"/>
                                          </p:val>
                                        </p:tav>
                                      </p:tavLst>
                                    </p:anim>
                                  </p:childTnLst>
                                </p:cTn>
                              </p:par>
                              <p:par>
                                <p:cTn id="125" presetID="10" presetClass="entr" presetSubtype="0" fill="hold" grpId="0" nodeType="withEffect">
                                  <p:stCondLst>
                                    <p:cond delay="0"/>
                                  </p:stCondLst>
                                  <p:childTnLst>
                                    <p:set>
                                      <p:cBhvr>
                                        <p:cTn id="122" dur="1" fill="hold">
                                          <p:stCondLst>
                                            <p:cond delay="0"/>
                                          </p:stCondLst>
                                        </p:cTn>
                                        <p:tgtEl>
                                          <p:spTgt spid="7"/>
                                        </p:tgtEl>
                                        <p:attrNameLst>
                                          <p:attrName>style.visibility</p:attrName>
                                        </p:attrNameLst>
                                      </p:cBhvr>
                                      <p:to>
                                        <p:strVal val="visible"/>
                                      </p:to>
                                    </p:set>
                                    <p:animEffect transition="in" filter="fade">
                                      <p:cBhvr>
                                        <p:cTn id="123" dur="600"/>
                                        <p:tgtEl>
                                          <p:spTgt spid="7"/>
                                        </p:tgtEl>
                                      </p:cBhvr>
                                    </p:animEffect>
                                    <p:anim calcmode="lin" valueType="num">
                                      <p:cBhvr additive="base">
                                        <p:cTn id="124" dur="600" fill="hold"/>
                                        <p:tgtEl>
                                          <p:spTgt spid="7"/>
                                        </p:tgtEl>
                                        <p:attrNameLst>
                                          <p:attrName>ppt_y</p:attrName>
                                        </p:attrNameLst>
                                      </p:cBhvr>
                                      <p:tavLst>
                                        <p:tav tm="0">
                                          <p:val>
                                            <p:strVal val="#ppt_y+0.045"/>
                                          </p:val>
                                        </p:tav>
                                        <p:tav tm="100000">
                                          <p:val>
                                            <p:strVal val="#ppt_y"/>
                                          </p:val>
                                        </p:tav>
                                      </p:tavLst>
                                    </p:anim>
                                  </p:childTnLst>
                                </p:cTn>
                              </p:par>
                              <p:par>
                                <p:cTn id="129" presetID="10" presetClass="entr" presetSubtype="0" fill="hold" grpId="0" nodeType="withEffect">
                                  <p:stCondLst>
                                    <p:cond delay="0"/>
                                  </p:stCondLst>
                                  <p:childTnLst>
                                    <p:set>
                                      <p:cBhvr>
                                        <p:cTn id="126" dur="1" fill="hold">
                                          <p:stCondLst>
                                            <p:cond delay="0"/>
                                          </p:stCondLst>
                                        </p:cTn>
                                        <p:tgtEl>
                                          <p:spTgt spid="8"/>
                                        </p:tgtEl>
                                        <p:attrNameLst>
                                          <p:attrName>style.visibility</p:attrName>
                                        </p:attrNameLst>
                                      </p:cBhvr>
                                      <p:to>
                                        <p:strVal val="visible"/>
                                      </p:to>
                                    </p:set>
                                    <p:animEffect transition="in" filter="fade">
                                      <p:cBhvr>
                                        <p:cTn id="127" dur="600"/>
                                        <p:tgtEl>
                                          <p:spTgt spid="8"/>
                                        </p:tgtEl>
                                      </p:cBhvr>
                                    </p:animEffect>
                                    <p:anim calcmode="lin" valueType="num">
                                      <p:cBhvr additive="base">
                                        <p:cTn id="128" dur="600" fill="hold"/>
                                        <p:tgtEl>
                                          <p:spTgt spid="8"/>
                                        </p:tgtEl>
                                        <p:attrNameLst>
                                          <p:attrName>ppt_y</p:attrName>
                                        </p:attrNameLst>
                                      </p:cBhvr>
                                      <p:tavLst>
                                        <p:tav tm="0">
                                          <p:val>
                                            <p:strVal val="#ppt_y+0.045"/>
                                          </p:val>
                                        </p:tav>
                                        <p:tav tm="100000">
                                          <p:val>
                                            <p:strVal val="#ppt_y"/>
                                          </p:val>
                                        </p:tav>
                                      </p:tavLst>
                                    </p:anim>
                                  </p:childTnLst>
                                </p:cTn>
                              </p:par>
                            </p:childTnLst>
                          </p:cTn>
                        </p:par>
                        <p:par>
                          <p:cTn id="151" fill="hold">
                            <p:stCondLst>
                              <p:cond delay="540"/>
                            </p:stCondLst>
                            <p:childTnLst>
                              <p:par>
                                <p:cTn id="134" presetID="10" presetClass="entr" presetSubtype="0" fill="hold" grpId="0" nodeType="withEffect">
                                  <p:stCondLst>
                                    <p:cond delay="0"/>
                                  </p:stCondLst>
                                  <p:childTnLst>
                                    <p:set>
                                      <p:cBhvr>
                                        <p:cTn id="131" dur="1" fill="hold">
                                          <p:stCondLst>
                                            <p:cond delay="0"/>
                                          </p:stCondLst>
                                        </p:cTn>
                                        <p:tgtEl>
                                          <p:spTgt spid="9"/>
                                        </p:tgtEl>
                                        <p:attrNameLst>
                                          <p:attrName>style.visibility</p:attrName>
                                        </p:attrNameLst>
                                      </p:cBhvr>
                                      <p:to>
                                        <p:strVal val="visible"/>
                                      </p:to>
                                    </p:set>
                                    <p:animEffect transition="in" filter="fade">
                                      <p:cBhvr>
                                        <p:cTn id="132" dur="600"/>
                                        <p:tgtEl>
                                          <p:spTgt spid="9"/>
                                        </p:tgtEl>
                                      </p:cBhvr>
                                    </p:animEffect>
                                    <p:anim calcmode="lin" valueType="num">
                                      <p:cBhvr additive="base">
                                        <p:cTn id="133" dur="600" fill="hold"/>
                                        <p:tgtEl>
                                          <p:spTgt spid="9"/>
                                        </p:tgtEl>
                                        <p:attrNameLst>
                                          <p:attrName>ppt_y</p:attrName>
                                        </p:attrNameLst>
                                      </p:cBhvr>
                                      <p:tavLst>
                                        <p:tav tm="0">
                                          <p:val>
                                            <p:strVal val="#ppt_y+0.045"/>
                                          </p:val>
                                        </p:tav>
                                        <p:tav tm="100000">
                                          <p:val>
                                            <p:strVal val="#ppt_y"/>
                                          </p:val>
                                        </p:tav>
                                      </p:tavLst>
                                    </p:anim>
                                  </p:childTnLst>
                                </p:cTn>
                              </p:par>
                              <p:par>
                                <p:cTn id="138" presetID="10" presetClass="entr" presetSubtype="0" fill="hold" grpId="0" nodeType="withEffect">
                                  <p:stCondLst>
                                    <p:cond delay="0"/>
                                  </p:stCondLst>
                                  <p:childTnLst>
                                    <p:set>
                                      <p:cBhvr>
                                        <p:cTn id="135" dur="1" fill="hold">
                                          <p:stCondLst>
                                            <p:cond delay="0"/>
                                          </p:stCondLst>
                                        </p:cTn>
                                        <p:tgtEl>
                                          <p:spTgt spid="10"/>
                                        </p:tgtEl>
                                        <p:attrNameLst>
                                          <p:attrName>style.visibility</p:attrName>
                                        </p:attrNameLst>
                                      </p:cBhvr>
                                      <p:to>
                                        <p:strVal val="visible"/>
                                      </p:to>
                                    </p:set>
                                    <p:animEffect transition="in" filter="fade">
                                      <p:cBhvr>
                                        <p:cTn id="136" dur="600"/>
                                        <p:tgtEl>
                                          <p:spTgt spid="10"/>
                                        </p:tgtEl>
                                      </p:cBhvr>
                                    </p:animEffect>
                                    <p:anim calcmode="lin" valueType="num">
                                      <p:cBhvr additive="base">
                                        <p:cTn id="137" dur="600" fill="hold"/>
                                        <p:tgtEl>
                                          <p:spTgt spid="10"/>
                                        </p:tgtEl>
                                        <p:attrNameLst>
                                          <p:attrName>ppt_y</p:attrName>
                                        </p:attrNameLst>
                                      </p:cBhvr>
                                      <p:tavLst>
                                        <p:tav tm="0">
                                          <p:val>
                                            <p:strVal val="#ppt_y+0.045"/>
                                          </p:val>
                                        </p:tav>
                                        <p:tav tm="100000">
                                          <p:val>
                                            <p:strVal val="#ppt_y"/>
                                          </p:val>
                                        </p:tav>
                                      </p:tavLst>
                                    </p:anim>
                                  </p:childTnLst>
                                </p:cTn>
                              </p:par>
                              <p:par>
                                <p:cTn id="142" presetID="10" presetClass="entr" presetSubtype="0" fill="hold" grpId="0" nodeType="withEffect">
                                  <p:stCondLst>
                                    <p:cond delay="0"/>
                                  </p:stCondLst>
                                  <p:childTnLst>
                                    <p:set>
                                      <p:cBhvr>
                                        <p:cTn id="139" dur="1" fill="hold">
                                          <p:stCondLst>
                                            <p:cond delay="0"/>
                                          </p:stCondLst>
                                        </p:cTn>
                                        <p:tgtEl>
                                          <p:spTgt spid="11"/>
                                        </p:tgtEl>
                                        <p:attrNameLst>
                                          <p:attrName>style.visibility</p:attrName>
                                        </p:attrNameLst>
                                      </p:cBhvr>
                                      <p:to>
                                        <p:strVal val="visible"/>
                                      </p:to>
                                    </p:set>
                                    <p:animEffect transition="in" filter="fade">
                                      <p:cBhvr>
                                        <p:cTn id="140" dur="600"/>
                                        <p:tgtEl>
                                          <p:spTgt spid="11"/>
                                        </p:tgtEl>
                                      </p:cBhvr>
                                    </p:animEffect>
                                    <p:anim calcmode="lin" valueType="num">
                                      <p:cBhvr additive="base">
                                        <p:cTn id="141" dur="600" fill="hold"/>
                                        <p:tgtEl>
                                          <p:spTgt spid="11"/>
                                        </p:tgtEl>
                                        <p:attrNameLst>
                                          <p:attrName>ppt_y</p:attrName>
                                        </p:attrNameLst>
                                      </p:cBhvr>
                                      <p:tavLst>
                                        <p:tav tm="0">
                                          <p:val>
                                            <p:strVal val="#ppt_y+0.045"/>
                                          </p:val>
                                        </p:tav>
                                        <p:tav tm="100000">
                                          <p:val>
                                            <p:strVal val="#ppt_y"/>
                                          </p:val>
                                        </p:tav>
                                      </p:tavLst>
                                    </p:anim>
                                  </p:childTnLst>
                                </p:cTn>
                              </p:par>
                              <p:par>
                                <p:cTn id="146" presetID="10" presetClass="entr" presetSubtype="0" fill="hold" grpId="0" nodeType="withEffect">
                                  <p:stCondLst>
                                    <p:cond delay="0"/>
                                  </p:stCondLst>
                                  <p:childTnLst>
                                    <p:set>
                                      <p:cBhvr>
                                        <p:cTn id="143" dur="1" fill="hold">
                                          <p:stCondLst>
                                            <p:cond delay="0"/>
                                          </p:stCondLst>
                                        </p:cTn>
                                        <p:tgtEl>
                                          <p:spTgt spid="12"/>
                                        </p:tgtEl>
                                        <p:attrNameLst>
                                          <p:attrName>style.visibility</p:attrName>
                                        </p:attrNameLst>
                                      </p:cBhvr>
                                      <p:to>
                                        <p:strVal val="visible"/>
                                      </p:to>
                                    </p:set>
                                    <p:animEffect transition="in" filter="fade">
                                      <p:cBhvr>
                                        <p:cTn id="144" dur="600"/>
                                        <p:tgtEl>
                                          <p:spTgt spid="12"/>
                                        </p:tgtEl>
                                      </p:cBhvr>
                                    </p:animEffect>
                                    <p:anim calcmode="lin" valueType="num">
                                      <p:cBhvr additive="base">
                                        <p:cTn id="145" dur="600" fill="hold"/>
                                        <p:tgtEl>
                                          <p:spTgt spid="12"/>
                                        </p:tgtEl>
                                        <p:attrNameLst>
                                          <p:attrName>ppt_y</p:attrName>
                                        </p:attrNameLst>
                                      </p:cBhvr>
                                      <p:tavLst>
                                        <p:tav tm="0">
                                          <p:val>
                                            <p:strVal val="#ppt_y+0.045"/>
                                          </p:val>
                                        </p:tav>
                                        <p:tav tm="100000">
                                          <p:val>
                                            <p:strVal val="#ppt_y"/>
                                          </p:val>
                                        </p:tav>
                                      </p:tavLst>
                                    </p:anim>
                                  </p:childTnLst>
                                </p:cTn>
                              </p:par>
                              <p:par>
                                <p:cTn id="150" presetID="10" presetClass="entr" presetSubtype="0" fill="hold" grpId="0" nodeType="withEffect">
                                  <p:stCondLst>
                                    <p:cond delay="0"/>
                                  </p:stCondLst>
                                  <p:childTnLst>
                                    <p:set>
                                      <p:cBhvr>
                                        <p:cTn id="147" dur="1" fill="hold">
                                          <p:stCondLst>
                                            <p:cond delay="0"/>
                                          </p:stCondLst>
                                        </p:cTn>
                                        <p:tgtEl>
                                          <p:spTgt spid="13"/>
                                        </p:tgtEl>
                                        <p:attrNameLst>
                                          <p:attrName>style.visibility</p:attrName>
                                        </p:attrNameLst>
                                      </p:cBhvr>
                                      <p:to>
                                        <p:strVal val="visible"/>
                                      </p:to>
                                    </p:set>
                                    <p:animEffect transition="in" filter="fade">
                                      <p:cBhvr>
                                        <p:cTn id="148" dur="600"/>
                                        <p:tgtEl>
                                          <p:spTgt spid="13"/>
                                        </p:tgtEl>
                                      </p:cBhvr>
                                    </p:animEffect>
                                    <p:anim calcmode="lin" valueType="num">
                                      <p:cBhvr additive="base">
                                        <p:cTn id="149" dur="600" fill="hold"/>
                                        <p:tgtEl>
                                          <p:spTgt spid="13"/>
                                        </p:tgtEl>
                                        <p:attrNameLst>
                                          <p:attrName>ppt_y</p:attrName>
                                        </p:attrNameLst>
                                      </p:cBhvr>
                                      <p:tavLst>
                                        <p:tav tm="0">
                                          <p:val>
                                            <p:strVal val="#ppt_y+0.045"/>
                                          </p:val>
                                        </p:tav>
                                        <p:tav tm="100000">
                                          <p:val>
                                            <p:strVal val="#ppt_y"/>
                                          </p:val>
                                        </p:tav>
                                      </p:tavLst>
                                    </p:anim>
                                  </p:childTnLst>
                                </p:cTn>
                              </p:par>
                            </p:childTnLst>
                          </p:cTn>
                        </p:par>
                        <p:par>
                          <p:cTn id="172" fill="hold">
                            <p:stCondLst>
                              <p:cond delay="720"/>
                            </p:stCondLst>
                            <p:childTnLst>
                              <p:par>
                                <p:cTn id="155" presetID="10" presetClass="entr" presetSubtype="0" fill="hold" grpId="0" nodeType="withEffect">
                                  <p:stCondLst>
                                    <p:cond delay="0"/>
                                  </p:stCondLst>
                                  <p:childTnLst>
                                    <p:set>
                                      <p:cBhvr>
                                        <p:cTn id="152" dur="1" fill="hold">
                                          <p:stCondLst>
                                            <p:cond delay="0"/>
                                          </p:stCondLst>
                                        </p:cTn>
                                        <p:tgtEl>
                                          <p:spTgt spid="14"/>
                                        </p:tgtEl>
                                        <p:attrNameLst>
                                          <p:attrName>style.visibility</p:attrName>
                                        </p:attrNameLst>
                                      </p:cBhvr>
                                      <p:to>
                                        <p:strVal val="visible"/>
                                      </p:to>
                                    </p:set>
                                    <p:animEffect transition="in" filter="fade">
                                      <p:cBhvr>
                                        <p:cTn id="153" dur="600"/>
                                        <p:tgtEl>
                                          <p:spTgt spid="14"/>
                                        </p:tgtEl>
                                      </p:cBhvr>
                                    </p:animEffect>
                                    <p:anim calcmode="lin" valueType="num">
                                      <p:cBhvr additive="base">
                                        <p:cTn id="154" dur="600" fill="hold"/>
                                        <p:tgtEl>
                                          <p:spTgt spid="14"/>
                                        </p:tgtEl>
                                        <p:attrNameLst>
                                          <p:attrName>ppt_y</p:attrName>
                                        </p:attrNameLst>
                                      </p:cBhvr>
                                      <p:tavLst>
                                        <p:tav tm="0">
                                          <p:val>
                                            <p:strVal val="#ppt_y+0.045"/>
                                          </p:val>
                                        </p:tav>
                                        <p:tav tm="100000">
                                          <p:val>
                                            <p:strVal val="#ppt_y"/>
                                          </p:val>
                                        </p:tav>
                                      </p:tavLst>
                                    </p:anim>
                                  </p:childTnLst>
                                </p:cTn>
                              </p:par>
                              <p:par>
                                <p:cTn id="159" presetID="10" presetClass="entr" presetSubtype="0" fill="hold" grpId="0" nodeType="withEffect">
                                  <p:stCondLst>
                                    <p:cond delay="0"/>
                                  </p:stCondLst>
                                  <p:childTnLst>
                                    <p:set>
                                      <p:cBhvr>
                                        <p:cTn id="156" dur="1" fill="hold">
                                          <p:stCondLst>
                                            <p:cond delay="0"/>
                                          </p:stCondLst>
                                        </p:cTn>
                                        <p:tgtEl>
                                          <p:spTgt spid="15"/>
                                        </p:tgtEl>
                                        <p:attrNameLst>
                                          <p:attrName>style.visibility</p:attrName>
                                        </p:attrNameLst>
                                      </p:cBhvr>
                                      <p:to>
                                        <p:strVal val="visible"/>
                                      </p:to>
                                    </p:set>
                                    <p:animEffect transition="in" filter="fade">
                                      <p:cBhvr>
                                        <p:cTn id="157" dur="600"/>
                                        <p:tgtEl>
                                          <p:spTgt spid="15"/>
                                        </p:tgtEl>
                                      </p:cBhvr>
                                    </p:animEffect>
                                    <p:anim calcmode="lin" valueType="num">
                                      <p:cBhvr additive="base">
                                        <p:cTn id="158" dur="600" fill="hold"/>
                                        <p:tgtEl>
                                          <p:spTgt spid="15"/>
                                        </p:tgtEl>
                                        <p:attrNameLst>
                                          <p:attrName>ppt_y</p:attrName>
                                        </p:attrNameLst>
                                      </p:cBhvr>
                                      <p:tavLst>
                                        <p:tav tm="0">
                                          <p:val>
                                            <p:strVal val="#ppt_y+0.045"/>
                                          </p:val>
                                        </p:tav>
                                        <p:tav tm="100000">
                                          <p:val>
                                            <p:strVal val="#ppt_y"/>
                                          </p:val>
                                        </p:tav>
                                      </p:tavLst>
                                    </p:anim>
                                  </p:childTnLst>
                                </p:cTn>
                              </p:par>
                              <p:par>
                                <p:cTn id="163" presetID="10" presetClass="entr" presetSubtype="0" fill="hold" grpId="0" nodeType="withEffect">
                                  <p:stCondLst>
                                    <p:cond delay="0"/>
                                  </p:stCondLst>
                                  <p:childTnLst>
                                    <p:set>
                                      <p:cBhvr>
                                        <p:cTn id="160" dur="1" fill="hold">
                                          <p:stCondLst>
                                            <p:cond delay="0"/>
                                          </p:stCondLst>
                                        </p:cTn>
                                        <p:tgtEl>
                                          <p:spTgt spid="16"/>
                                        </p:tgtEl>
                                        <p:attrNameLst>
                                          <p:attrName>style.visibility</p:attrName>
                                        </p:attrNameLst>
                                      </p:cBhvr>
                                      <p:to>
                                        <p:strVal val="visible"/>
                                      </p:to>
                                    </p:set>
                                    <p:animEffect transition="in" filter="fade">
                                      <p:cBhvr>
                                        <p:cTn id="161" dur="600"/>
                                        <p:tgtEl>
                                          <p:spTgt spid="16"/>
                                        </p:tgtEl>
                                      </p:cBhvr>
                                    </p:animEffect>
                                    <p:anim calcmode="lin" valueType="num">
                                      <p:cBhvr additive="base">
                                        <p:cTn id="162" dur="600" fill="hold"/>
                                        <p:tgtEl>
                                          <p:spTgt spid="16"/>
                                        </p:tgtEl>
                                        <p:attrNameLst>
                                          <p:attrName>ppt_y</p:attrName>
                                        </p:attrNameLst>
                                      </p:cBhvr>
                                      <p:tavLst>
                                        <p:tav tm="0">
                                          <p:val>
                                            <p:strVal val="#ppt_y+0.045"/>
                                          </p:val>
                                        </p:tav>
                                        <p:tav tm="100000">
                                          <p:val>
                                            <p:strVal val="#ppt_y"/>
                                          </p:val>
                                        </p:tav>
                                      </p:tavLst>
                                    </p:anim>
                                  </p:childTnLst>
                                </p:cTn>
                              </p:par>
                              <p:par>
                                <p:cTn id="167" presetID="10" presetClass="entr" presetSubtype="0" fill="hold" grpId="0" nodeType="withEffect">
                                  <p:stCondLst>
                                    <p:cond delay="0"/>
                                  </p:stCondLst>
                                  <p:childTnLst>
                                    <p:set>
                                      <p:cBhvr>
                                        <p:cTn id="164" dur="1" fill="hold">
                                          <p:stCondLst>
                                            <p:cond delay="0"/>
                                          </p:stCondLst>
                                        </p:cTn>
                                        <p:tgtEl>
                                          <p:spTgt spid="17"/>
                                        </p:tgtEl>
                                        <p:attrNameLst>
                                          <p:attrName>style.visibility</p:attrName>
                                        </p:attrNameLst>
                                      </p:cBhvr>
                                      <p:to>
                                        <p:strVal val="visible"/>
                                      </p:to>
                                    </p:set>
                                    <p:animEffect transition="in" filter="fade">
                                      <p:cBhvr>
                                        <p:cTn id="165" dur="600"/>
                                        <p:tgtEl>
                                          <p:spTgt spid="17"/>
                                        </p:tgtEl>
                                      </p:cBhvr>
                                    </p:animEffect>
                                    <p:anim calcmode="lin" valueType="num">
                                      <p:cBhvr additive="base">
                                        <p:cTn id="166" dur="600" fill="hold"/>
                                        <p:tgtEl>
                                          <p:spTgt spid="17"/>
                                        </p:tgtEl>
                                        <p:attrNameLst>
                                          <p:attrName>ppt_y</p:attrName>
                                        </p:attrNameLst>
                                      </p:cBhvr>
                                      <p:tavLst>
                                        <p:tav tm="0">
                                          <p:val>
                                            <p:strVal val="#ppt_y+0.045"/>
                                          </p:val>
                                        </p:tav>
                                        <p:tav tm="100000">
                                          <p:val>
                                            <p:strVal val="#ppt_y"/>
                                          </p:val>
                                        </p:tav>
                                      </p:tavLst>
                                    </p:anim>
                                  </p:childTnLst>
                                </p:cTn>
                              </p:par>
                              <p:par>
                                <p:cTn id="171" presetID="10" presetClass="entr" presetSubtype="0" fill="hold" grpId="0" nodeType="withEffect">
                                  <p:stCondLst>
                                    <p:cond delay="0"/>
                                  </p:stCondLst>
                                  <p:childTnLst>
                                    <p:set>
                                      <p:cBhvr>
                                        <p:cTn id="168" dur="1" fill="hold">
                                          <p:stCondLst>
                                            <p:cond delay="0"/>
                                          </p:stCondLst>
                                        </p:cTn>
                                        <p:tgtEl>
                                          <p:spTgt spid="18"/>
                                        </p:tgtEl>
                                        <p:attrNameLst>
                                          <p:attrName>style.visibility</p:attrName>
                                        </p:attrNameLst>
                                      </p:cBhvr>
                                      <p:to>
                                        <p:strVal val="visible"/>
                                      </p:to>
                                    </p:set>
                                    <p:animEffect transition="in" filter="fade">
                                      <p:cBhvr>
                                        <p:cTn id="169" dur="600"/>
                                        <p:tgtEl>
                                          <p:spTgt spid="18"/>
                                        </p:tgtEl>
                                      </p:cBhvr>
                                    </p:animEffect>
                                    <p:anim calcmode="lin" valueType="num">
                                      <p:cBhvr additive="base">
                                        <p:cTn id="170" dur="600" fill="hold"/>
                                        <p:tgtEl>
                                          <p:spTgt spid="18"/>
                                        </p:tgtEl>
                                        <p:attrNameLst>
                                          <p:attrName>ppt_y</p:attrName>
                                        </p:attrNameLst>
                                      </p:cBhvr>
                                      <p:tavLst>
                                        <p:tav tm="0">
                                          <p:val>
                                            <p:strVal val="#ppt_y+0.045"/>
                                          </p:val>
                                        </p:tav>
                                        <p:tav tm="100000">
                                          <p:val>
                                            <p:strVal val="#ppt_y"/>
                                          </p:val>
                                        </p:tav>
                                      </p:tavLst>
                                    </p:anim>
                                  </p:childTnLst>
                                </p:cTn>
                              </p:par>
                            </p:childTnLst>
                          </p:cTn>
                        </p:par>
                        <p:par>
                          <p:cTn id="177" fill="hold">
                            <p:stCondLst>
                              <p:cond delay="900"/>
                            </p:stCondLst>
                            <p:childTnLst>
                              <p:par>
                                <p:cTn id="176" presetID="10" presetClass="entr" presetSubtype="0" fill="hold" grpId="0" nodeType="withEffect">
                                  <p:stCondLst>
                                    <p:cond delay="0"/>
                                  </p:stCondLst>
                                  <p:childTnLst>
                                    <p:set>
                                      <p:cBhvr>
                                        <p:cTn id="173" dur="1" fill="hold">
                                          <p:stCondLst>
                                            <p:cond delay="0"/>
                                          </p:stCondLst>
                                        </p:cTn>
                                        <p:tgtEl>
                                          <p:spTgt spid="19"/>
                                        </p:tgtEl>
                                        <p:attrNameLst>
                                          <p:attrName>style.visibility</p:attrName>
                                        </p:attrNameLst>
                                      </p:cBhvr>
                                      <p:to>
                                        <p:strVal val="visible"/>
                                      </p:to>
                                    </p:set>
                                    <p:animEffect transition="in" filter="fade">
                                      <p:cBhvr>
                                        <p:cTn id="174" dur="600"/>
                                        <p:tgtEl>
                                          <p:spTgt spid="19"/>
                                        </p:tgtEl>
                                      </p:cBhvr>
                                    </p:animEffect>
                                    <p:anim calcmode="lin" valueType="num">
                                      <p:cBhvr additive="base">
                                        <p:cTn id="175" dur="600" fill="hold"/>
                                        <p:tgtEl>
                                          <p:spTgt spid="19"/>
                                        </p:tgtEl>
                                        <p:attrNameLst>
                                          <p:attrName>ppt_y</p:attrName>
                                        </p:attrNameLst>
                                      </p:cBhvr>
                                      <p:tavLst>
                                        <p:tav tm="0">
                                          <p:val>
                                            <p:strVal val="#ppt_y+0.045"/>
                                          </p:val>
                                        </p:tav>
                                        <p:tav tm="100000">
                                          <p:val>
                                            <p:strVal val="#ppt_y"/>
                                          </p:val>
                                        </p:tav>
                                      </p:tavLst>
                                    </p:anim>
                                  </p:childTnLst>
                                </p:cTn>
                              </p:par>
                            </p:childTnLst>
                          </p:cTn>
                        </p:par>
                        <p:par>
                          <p:cTn id="214" fill="hold">
                            <p:stCondLst>
                              <p:cond delay="1080"/>
                            </p:stCondLst>
                            <p:childTnLst>
                              <p:par>
                                <p:cTn id="180" presetID="10" presetClass="entr" presetSubtype="0" fill="hold" grpId="0" nodeType="withEffect">
                                  <p:stCondLst>
                                    <p:cond delay="0"/>
                                  </p:stCondLst>
                                  <p:childTnLst>
                                    <p:set>
                                      <p:cBhvr>
                                        <p:cTn id="178" dur="1" fill="hold">
                                          <p:stCondLst>
                                            <p:cond delay="0"/>
                                          </p:stCondLst>
                                        </p:cTn>
                                        <p:tgtEl>
                                          <p:spTgt spid="20"/>
                                        </p:tgtEl>
                                        <p:attrNameLst>
                                          <p:attrName>style.visibility</p:attrName>
                                        </p:attrNameLst>
                                      </p:cBhvr>
                                      <p:to>
                                        <p:strVal val="visible"/>
                                      </p:to>
                                    </p:set>
                                    <p:animEffect transition="in" filter="fade">
                                      <p:cBhvr>
                                        <p:cTn id="179" dur="520"/>
                                        <p:tgtEl>
                                          <p:spTgt spid="20"/>
                                        </p:tgtEl>
                                      </p:cBhvr>
                                    </p:animEffect>
                                  </p:childTnLst>
                                </p:cTn>
                              </p:par>
                              <p:par>
                                <p:cTn id="183" presetID="10" presetClass="entr" presetSubtype="0" fill="hold" grpId="0" nodeType="withEffect">
                                  <p:stCondLst>
                                    <p:cond delay="0"/>
                                  </p:stCondLst>
                                  <p:childTnLst>
                                    <p:set>
                                      <p:cBhvr>
                                        <p:cTn id="181" dur="1" fill="hold">
                                          <p:stCondLst>
                                            <p:cond delay="0"/>
                                          </p:stCondLst>
                                        </p:cTn>
                                        <p:tgtEl>
                                          <p:spTgt spid="21"/>
                                        </p:tgtEl>
                                        <p:attrNameLst>
                                          <p:attrName>style.visibility</p:attrName>
                                        </p:attrNameLst>
                                      </p:cBhvr>
                                      <p:to>
                                        <p:strVal val="visible"/>
                                      </p:to>
                                    </p:set>
                                    <p:animEffect transition="in" filter="fade">
                                      <p:cBhvr>
                                        <p:cTn id="182" dur="520"/>
                                        <p:tgtEl>
                                          <p:spTgt spid="21"/>
                                        </p:tgtEl>
                                      </p:cBhvr>
                                    </p:animEffect>
                                  </p:childTnLst>
                                </p:cTn>
                              </p:par>
                              <p:par>
                                <p:cTn id="186" presetID="10" presetClass="entr" presetSubtype="0" fill="hold" grpId="0" nodeType="withEffect">
                                  <p:stCondLst>
                                    <p:cond delay="0"/>
                                  </p:stCondLst>
                                  <p:childTnLst>
                                    <p:set>
                                      <p:cBhvr>
                                        <p:cTn id="184" dur="1" fill="hold">
                                          <p:stCondLst>
                                            <p:cond delay="0"/>
                                          </p:stCondLst>
                                        </p:cTn>
                                        <p:tgtEl>
                                          <p:spTgt spid="22"/>
                                        </p:tgtEl>
                                        <p:attrNameLst>
                                          <p:attrName>style.visibility</p:attrName>
                                        </p:attrNameLst>
                                      </p:cBhvr>
                                      <p:to>
                                        <p:strVal val="visible"/>
                                      </p:to>
                                    </p:set>
                                    <p:animEffect transition="in" filter="fade">
                                      <p:cBhvr>
                                        <p:cTn id="185" dur="520"/>
                                        <p:tgtEl>
                                          <p:spTgt spid="22"/>
                                        </p:tgtEl>
                                      </p:cBhvr>
                                    </p:animEffect>
                                  </p:childTnLst>
                                </p:cTn>
                              </p:par>
                              <p:par>
                                <p:cTn id="189" presetID="10" presetClass="entr" presetSubtype="0" fill="hold" grpId="0" nodeType="withEffect">
                                  <p:stCondLst>
                                    <p:cond delay="0"/>
                                  </p:stCondLst>
                                  <p:childTnLst>
                                    <p:set>
                                      <p:cBhvr>
                                        <p:cTn id="187" dur="1" fill="hold">
                                          <p:stCondLst>
                                            <p:cond delay="0"/>
                                          </p:stCondLst>
                                        </p:cTn>
                                        <p:tgtEl>
                                          <p:spTgt spid="23"/>
                                        </p:tgtEl>
                                        <p:attrNameLst>
                                          <p:attrName>style.visibility</p:attrName>
                                        </p:attrNameLst>
                                      </p:cBhvr>
                                      <p:to>
                                        <p:strVal val="visible"/>
                                      </p:to>
                                    </p:set>
                                    <p:animEffect transition="in" filter="fade">
                                      <p:cBhvr>
                                        <p:cTn id="188" dur="520"/>
                                        <p:tgtEl>
                                          <p:spTgt spid="23"/>
                                        </p:tgtEl>
                                      </p:cBhvr>
                                    </p:animEffect>
                                  </p:childTnLst>
                                </p:cTn>
                              </p:par>
                              <p:par>
                                <p:cTn id="192" presetID="10" presetClass="entr" presetSubtype="0" fill="hold" grpId="0" nodeType="withEffect">
                                  <p:stCondLst>
                                    <p:cond delay="0"/>
                                  </p:stCondLst>
                                  <p:childTnLst>
                                    <p:set>
                                      <p:cBhvr>
                                        <p:cTn id="190" dur="1" fill="hold">
                                          <p:stCondLst>
                                            <p:cond delay="0"/>
                                          </p:stCondLst>
                                        </p:cTn>
                                        <p:tgtEl>
                                          <p:spTgt spid="24"/>
                                        </p:tgtEl>
                                        <p:attrNameLst>
                                          <p:attrName>style.visibility</p:attrName>
                                        </p:attrNameLst>
                                      </p:cBhvr>
                                      <p:to>
                                        <p:strVal val="visible"/>
                                      </p:to>
                                    </p:set>
                                    <p:animEffect transition="in" filter="fade">
                                      <p:cBhvr>
                                        <p:cTn id="191" dur="520"/>
                                        <p:tgtEl>
                                          <p:spTgt spid="24"/>
                                        </p:tgtEl>
                                      </p:cBhvr>
                                    </p:animEffect>
                                  </p:childTnLst>
                                </p:cTn>
                              </p:par>
                              <p:par>
                                <p:cTn id="195" presetID="10" presetClass="entr" presetSubtype="0" fill="hold" grpId="0" nodeType="withEffect">
                                  <p:stCondLst>
                                    <p:cond delay="0"/>
                                  </p:stCondLst>
                                  <p:childTnLst>
                                    <p:set>
                                      <p:cBhvr>
                                        <p:cTn id="193" dur="1" fill="hold">
                                          <p:stCondLst>
                                            <p:cond delay="0"/>
                                          </p:stCondLst>
                                        </p:cTn>
                                        <p:tgtEl>
                                          <p:spTgt spid="25"/>
                                        </p:tgtEl>
                                        <p:attrNameLst>
                                          <p:attrName>style.visibility</p:attrName>
                                        </p:attrNameLst>
                                      </p:cBhvr>
                                      <p:to>
                                        <p:strVal val="visible"/>
                                      </p:to>
                                    </p:set>
                                    <p:animEffect transition="in" filter="fade">
                                      <p:cBhvr>
                                        <p:cTn id="194" dur="520"/>
                                        <p:tgtEl>
                                          <p:spTgt spid="25"/>
                                        </p:tgtEl>
                                      </p:cBhvr>
                                    </p:animEffect>
                                  </p:childTnLst>
                                </p:cTn>
                              </p:par>
                              <p:par>
                                <p:cTn id="198" presetID="10" presetClass="entr" presetSubtype="0" fill="hold" grpId="0" nodeType="withEffect">
                                  <p:stCondLst>
                                    <p:cond delay="0"/>
                                  </p:stCondLst>
                                  <p:childTnLst>
                                    <p:set>
                                      <p:cBhvr>
                                        <p:cTn id="196" dur="1" fill="hold">
                                          <p:stCondLst>
                                            <p:cond delay="0"/>
                                          </p:stCondLst>
                                        </p:cTn>
                                        <p:tgtEl>
                                          <p:spTgt spid="26"/>
                                        </p:tgtEl>
                                        <p:attrNameLst>
                                          <p:attrName>style.visibility</p:attrName>
                                        </p:attrNameLst>
                                      </p:cBhvr>
                                      <p:to>
                                        <p:strVal val="visible"/>
                                      </p:to>
                                    </p:set>
                                    <p:animEffect transition="in" filter="fade">
                                      <p:cBhvr>
                                        <p:cTn id="197" dur="520"/>
                                        <p:tgtEl>
                                          <p:spTgt spid="26"/>
                                        </p:tgtEl>
                                      </p:cBhvr>
                                    </p:animEffect>
                                  </p:childTnLst>
                                </p:cTn>
                              </p:par>
                              <p:par>
                                <p:cTn id="201" presetID="10" presetClass="entr" presetSubtype="0" fill="hold" grpId="0" nodeType="withEffect">
                                  <p:stCondLst>
                                    <p:cond delay="0"/>
                                  </p:stCondLst>
                                  <p:childTnLst>
                                    <p:set>
                                      <p:cBhvr>
                                        <p:cTn id="199" dur="1" fill="hold">
                                          <p:stCondLst>
                                            <p:cond delay="0"/>
                                          </p:stCondLst>
                                        </p:cTn>
                                        <p:tgtEl>
                                          <p:spTgt spid="27"/>
                                        </p:tgtEl>
                                        <p:attrNameLst>
                                          <p:attrName>style.visibility</p:attrName>
                                        </p:attrNameLst>
                                      </p:cBhvr>
                                      <p:to>
                                        <p:strVal val="visible"/>
                                      </p:to>
                                    </p:set>
                                    <p:animEffect transition="in" filter="fade">
                                      <p:cBhvr>
                                        <p:cTn id="200" dur="520"/>
                                        <p:tgtEl>
                                          <p:spTgt spid="27"/>
                                        </p:tgtEl>
                                      </p:cBhvr>
                                    </p:animEffect>
                                  </p:childTnLst>
                                </p:cTn>
                              </p:par>
                              <p:par>
                                <p:cTn id="204" presetID="10" presetClass="entr" presetSubtype="0" fill="hold" grpId="0" nodeType="withEffect">
                                  <p:stCondLst>
                                    <p:cond delay="0"/>
                                  </p:stCondLst>
                                  <p:childTnLst>
                                    <p:set>
                                      <p:cBhvr>
                                        <p:cTn id="202" dur="1" fill="hold">
                                          <p:stCondLst>
                                            <p:cond delay="0"/>
                                          </p:stCondLst>
                                        </p:cTn>
                                        <p:tgtEl>
                                          <p:spTgt spid="28"/>
                                        </p:tgtEl>
                                        <p:attrNameLst>
                                          <p:attrName>style.visibility</p:attrName>
                                        </p:attrNameLst>
                                      </p:cBhvr>
                                      <p:to>
                                        <p:strVal val="visible"/>
                                      </p:to>
                                    </p:set>
                                    <p:animEffect transition="in" filter="fade">
                                      <p:cBhvr>
                                        <p:cTn id="203" dur="520"/>
                                        <p:tgtEl>
                                          <p:spTgt spid="28"/>
                                        </p:tgtEl>
                                      </p:cBhvr>
                                    </p:animEffect>
                                  </p:childTnLst>
                                </p:cTn>
                              </p:par>
                              <p:par>
                                <p:cTn id="207" presetID="10" presetClass="entr" presetSubtype="0" fill="hold" grpId="0" nodeType="withEffect">
                                  <p:stCondLst>
                                    <p:cond delay="0"/>
                                  </p:stCondLst>
                                  <p:childTnLst>
                                    <p:set>
                                      <p:cBhvr>
                                        <p:cTn id="205" dur="1" fill="hold">
                                          <p:stCondLst>
                                            <p:cond delay="0"/>
                                          </p:stCondLst>
                                        </p:cTn>
                                        <p:tgtEl>
                                          <p:spTgt spid="29"/>
                                        </p:tgtEl>
                                        <p:attrNameLst>
                                          <p:attrName>style.visibility</p:attrName>
                                        </p:attrNameLst>
                                      </p:cBhvr>
                                      <p:to>
                                        <p:strVal val="visible"/>
                                      </p:to>
                                    </p:set>
                                    <p:animEffect transition="in" filter="fade">
                                      <p:cBhvr>
                                        <p:cTn id="206" dur="520"/>
                                        <p:tgtEl>
                                          <p:spTgt spid="29"/>
                                        </p:tgtEl>
                                      </p:cBhvr>
                                    </p:animEffect>
                                  </p:childTnLst>
                                </p:cTn>
                              </p:par>
                              <p:par>
                                <p:cTn id="210" presetID="10" presetClass="entr" presetSubtype="0" fill="hold" grpId="0" nodeType="withEffect">
                                  <p:stCondLst>
                                    <p:cond delay="0"/>
                                  </p:stCondLst>
                                  <p:childTnLst>
                                    <p:set>
                                      <p:cBhvr>
                                        <p:cTn id="208" dur="1" fill="hold">
                                          <p:stCondLst>
                                            <p:cond delay="0"/>
                                          </p:stCondLst>
                                        </p:cTn>
                                        <p:tgtEl>
                                          <p:spTgt spid="30"/>
                                        </p:tgtEl>
                                        <p:attrNameLst>
                                          <p:attrName>style.visibility</p:attrName>
                                        </p:attrNameLst>
                                      </p:cBhvr>
                                      <p:to>
                                        <p:strVal val="visible"/>
                                      </p:to>
                                    </p:set>
                                    <p:animEffect transition="in" filter="fade">
                                      <p:cBhvr>
                                        <p:cTn id="209" dur="520"/>
                                        <p:tgtEl>
                                          <p:spTgt spid="30"/>
                                        </p:tgtEl>
                                      </p:cBhvr>
                                    </p:animEffect>
                                  </p:childTnLst>
                                </p:cTn>
                              </p:par>
                              <p:par>
                                <p:cTn id="213" presetID="10" presetClass="entr" presetSubtype="0" fill="hold" grpId="0" nodeType="withEffect">
                                  <p:stCondLst>
                                    <p:cond delay="0"/>
                                  </p:stCondLst>
                                  <p:childTnLst>
                                    <p:set>
                                      <p:cBhvr>
                                        <p:cTn id="211" dur="1" fill="hold">
                                          <p:stCondLst>
                                            <p:cond delay="0"/>
                                          </p:stCondLst>
                                        </p:cTn>
                                        <p:tgtEl>
                                          <p:spTgt spid="31"/>
                                        </p:tgtEl>
                                        <p:attrNameLst>
                                          <p:attrName>style.visibility</p:attrName>
                                        </p:attrNameLst>
                                      </p:cBhvr>
                                      <p:to>
                                        <p:strVal val="visible"/>
                                      </p:to>
                                    </p:set>
                                    <p:animEffect transition="in" filter="fade">
                                      <p:cBhvr>
                                        <p:cTn id="212" dur="52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512064"/>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GETTING LIVE</a:t>
            </a:r>
            <a:endParaRPr lang="en-US" sz="1100" dirty="0"/>
          </a:p>
        </p:txBody>
      </p:sp>
      <p:sp>
        <p:nvSpPr>
          <p:cNvPr id="3" name="anim02u"/>
          <p:cNvSpPr txBox="1"/>
          <p:nvPr/>
        </p:nvSpPr>
        <p:spPr>
          <a:xfrm>
            <a:off x="566928" y="841248"/>
            <a:ext cx="11064240" cy="548640"/>
          </a:xfrm>
          <a:prstGeom prst="rect">
            <a:avLst/>
          </a:prstGeom>
          <a:noFill/>
          <a:ln/>
        </p:spPr>
        <p:txBody>
          <a:bodyPr wrap="square" lIns="0" tIns="0" rIns="0" bIns="0" rtlCol="0" anchor="t"/>
          <a:lstStyle/>
          <a:p>
            <a:pPr indent="0" marL="0">
              <a:lnSpc>
                <a:spcPct val="108000"/>
              </a:lnSpc>
              <a:buNone/>
            </a:pPr>
            <a:r>
              <a:rPr lang="en-US" sz="3000" b="1" dirty="0">
                <a:solidFill>
                  <a:srgbClr val="1B1140"/>
                </a:solidFill>
                <a:latin typeface="Arial" pitchFamily="34" charset="0"/>
                <a:ea typeface="Arial" pitchFamily="34" charset="-122"/>
                <a:cs typeface="Arial" pitchFamily="34" charset="-120"/>
              </a:rPr>
              <a:t>Five steps from purchase order to full campus use.</a:t>
            </a:r>
            <a:endParaRPr lang="en-US" sz="3000" dirty="0"/>
          </a:p>
        </p:txBody>
      </p:sp>
      <p:sp>
        <p:nvSpPr>
          <p:cNvPr id="4" name="anim03u"/>
          <p:cNvSpPr/>
          <p:nvPr/>
        </p:nvSpPr>
        <p:spPr>
          <a:xfrm>
            <a:off x="566928" y="2139696"/>
            <a:ext cx="2103120" cy="2743200"/>
          </a:xfrm>
          <a:prstGeom prst="roundRect">
            <a:avLst>
              <a:gd name="adj" fmla="val 6087"/>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5" name="anim03u"/>
          <p:cNvSpPr/>
          <p:nvPr/>
        </p:nvSpPr>
        <p:spPr>
          <a:xfrm>
            <a:off x="822960" y="2395728"/>
            <a:ext cx="475488" cy="475488"/>
          </a:xfrm>
          <a:prstGeom prst="ellipse">
            <a:avLst/>
          </a:prstGeom>
          <a:solidFill>
            <a:srgbClr val="5B21B6"/>
          </a:solidFill>
          <a:ln/>
          <a:effectLst>
            <a:outerShdw sx="100000" sy="100000" kx="0" ky="0" algn="bl" rotWithShape="0" blurRad="152400" dist="38100" dir="5400000">
              <a:srgbClr val="5B21B6">
                <a:alpha val="25000"/>
              </a:srgbClr>
            </a:outerShdw>
          </a:effectLst>
        </p:spPr>
      </p:sp>
      <p:sp>
        <p:nvSpPr>
          <p:cNvPr id="6" name="anim03u"/>
          <p:cNvSpPr txBox="1"/>
          <p:nvPr/>
        </p:nvSpPr>
        <p:spPr>
          <a:xfrm>
            <a:off x="822960" y="2395728"/>
            <a:ext cx="475488" cy="475488"/>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1</a:t>
            </a:r>
            <a:endParaRPr lang="en-US" sz="1700" dirty="0"/>
          </a:p>
        </p:txBody>
      </p:sp>
      <p:pic>
        <p:nvPicPr>
          <p:cNvPr id="7" name="anim03u" descr="/home/claude/assets/icons/Search_v.png">    </p:cNvPr>
          <p:cNvPicPr>
            <a:picLocks noChangeAspect="1"/>
          </p:cNvPicPr>
          <p:nvPr/>
        </p:nvPicPr>
        <p:blipFill>
          <a:blip r:embed="rId2">
            <a:alphaModFix amt="45000"/>
          </a:blip>
          <a:stretch>
            <a:fillRect/>
          </a:stretch>
        </p:blipFill>
        <p:spPr>
          <a:xfrm>
            <a:off x="2066544" y="2432304"/>
            <a:ext cx="329184" cy="329184"/>
          </a:xfrm>
          <a:prstGeom prst="rect">
            <a:avLst/>
          </a:prstGeom>
        </p:spPr>
      </p:pic>
      <p:sp>
        <p:nvSpPr>
          <p:cNvPr id="8" name="anim03u"/>
          <p:cNvSpPr txBox="1"/>
          <p:nvPr/>
        </p:nvSpPr>
        <p:spPr>
          <a:xfrm>
            <a:off x="822960" y="3054096"/>
            <a:ext cx="1591056" cy="548640"/>
          </a:xfrm>
          <a:prstGeom prst="rect">
            <a:avLst/>
          </a:prstGeom>
          <a:noFill/>
          <a:ln/>
        </p:spPr>
        <p:txBody>
          <a:bodyPr wrap="square" lIns="0" tIns="0" rIns="0" bIns="0" rtlCol="0" anchor="ctr"/>
          <a:lstStyle/>
          <a:p>
            <a:pPr indent="0" marL="0">
              <a:lnSpc>
                <a:spcPct val="104000"/>
              </a:lnSpc>
              <a:buNone/>
            </a:pPr>
            <a:r>
              <a:rPr lang="en-US" sz="1400" b="1" dirty="0">
                <a:solidFill>
                  <a:srgbClr val="1B1140"/>
                </a:solidFill>
                <a:latin typeface="Arial" pitchFamily="34" charset="0"/>
                <a:ea typeface="Arial" pitchFamily="34" charset="-122"/>
                <a:cs typeface="Arial" pitchFamily="34" charset="-120"/>
              </a:rPr>
              <a:t>Discovery</a:t>
            </a:r>
            <a:endParaRPr lang="en-US" sz="1400" dirty="0"/>
          </a:p>
        </p:txBody>
      </p:sp>
      <p:sp>
        <p:nvSpPr>
          <p:cNvPr id="9" name="anim03u"/>
          <p:cNvSpPr txBox="1"/>
          <p:nvPr/>
        </p:nvSpPr>
        <p:spPr>
          <a:xfrm>
            <a:off x="822960" y="3657600"/>
            <a:ext cx="1591056" cy="1097280"/>
          </a:xfrm>
          <a:prstGeom prst="rect">
            <a:avLst/>
          </a:prstGeom>
          <a:noFill/>
          <a:ln/>
        </p:spPr>
        <p:txBody>
          <a:bodyPr wrap="square" lIns="0" tIns="0" rIns="0" bIns="0" rtlCol="0" anchor="t"/>
          <a:lstStyle/>
          <a:p>
            <a:pPr indent="0" marL="0">
              <a:lnSpc>
                <a:spcPct val="118000"/>
              </a:lnSpc>
              <a:buNone/>
            </a:pPr>
            <a:r>
              <a:rPr lang="en-US" sz="1050" dirty="0">
                <a:solidFill>
                  <a:srgbClr val="4E476E"/>
                </a:solidFill>
                <a:latin typeface="Calibri" pitchFamily="34" charset="0"/>
                <a:ea typeface="Calibri" pitchFamily="34" charset="-122"/>
                <a:cs typeface="Calibri" pitchFamily="34" charset="-120"/>
              </a:rPr>
              <a:t>We map your departments, deaneries, programmes, cadres and the registers you keep today.</a:t>
            </a:r>
            <a:endParaRPr lang="en-US" sz="1050" dirty="0"/>
          </a:p>
        </p:txBody>
      </p:sp>
      <p:sp>
        <p:nvSpPr>
          <p:cNvPr id="10" name="anim04u"/>
          <p:cNvSpPr/>
          <p:nvPr/>
        </p:nvSpPr>
        <p:spPr>
          <a:xfrm>
            <a:off x="2816352" y="2139696"/>
            <a:ext cx="2103120" cy="2743200"/>
          </a:xfrm>
          <a:prstGeom prst="roundRect">
            <a:avLst>
              <a:gd name="adj" fmla="val 6087"/>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11" name="anim04u"/>
          <p:cNvSpPr/>
          <p:nvPr/>
        </p:nvSpPr>
        <p:spPr>
          <a:xfrm>
            <a:off x="3072384" y="2395728"/>
            <a:ext cx="475488" cy="475488"/>
          </a:xfrm>
          <a:prstGeom prst="ellipse">
            <a:avLst/>
          </a:prstGeom>
          <a:solidFill>
            <a:srgbClr val="5B21B6"/>
          </a:solidFill>
          <a:ln/>
          <a:effectLst>
            <a:outerShdw sx="100000" sy="100000" kx="0" ky="0" algn="bl" rotWithShape="0" blurRad="152400" dist="38100" dir="5400000">
              <a:srgbClr val="5B21B6">
                <a:alpha val="25000"/>
              </a:srgbClr>
            </a:outerShdw>
          </a:effectLst>
        </p:spPr>
      </p:sp>
      <p:sp>
        <p:nvSpPr>
          <p:cNvPr id="12" name="anim04u"/>
          <p:cNvSpPr txBox="1"/>
          <p:nvPr/>
        </p:nvSpPr>
        <p:spPr>
          <a:xfrm>
            <a:off x="3072384" y="2395728"/>
            <a:ext cx="475488" cy="475488"/>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2</a:t>
            </a:r>
            <a:endParaRPr lang="en-US" sz="1700" dirty="0"/>
          </a:p>
        </p:txBody>
      </p:sp>
      <p:pic>
        <p:nvPicPr>
          <p:cNvPr id="13" name="anim04u" descr="/home/claude/assets/icons/Upload_v.png">    </p:cNvPr>
          <p:cNvPicPr>
            <a:picLocks noChangeAspect="1"/>
          </p:cNvPicPr>
          <p:nvPr/>
        </p:nvPicPr>
        <p:blipFill>
          <a:blip r:embed="rId3">
            <a:alphaModFix amt="45000"/>
          </a:blip>
          <a:stretch>
            <a:fillRect/>
          </a:stretch>
        </p:blipFill>
        <p:spPr>
          <a:xfrm>
            <a:off x="4315968" y="2432304"/>
            <a:ext cx="329184" cy="329184"/>
          </a:xfrm>
          <a:prstGeom prst="rect">
            <a:avLst/>
          </a:prstGeom>
        </p:spPr>
      </p:pic>
      <p:sp>
        <p:nvSpPr>
          <p:cNvPr id="14" name="anim04u"/>
          <p:cNvSpPr txBox="1"/>
          <p:nvPr/>
        </p:nvSpPr>
        <p:spPr>
          <a:xfrm>
            <a:off x="3072384" y="3054096"/>
            <a:ext cx="1591056" cy="548640"/>
          </a:xfrm>
          <a:prstGeom prst="rect">
            <a:avLst/>
          </a:prstGeom>
          <a:noFill/>
          <a:ln/>
        </p:spPr>
        <p:txBody>
          <a:bodyPr wrap="square" lIns="0" tIns="0" rIns="0" bIns="0" rtlCol="0" anchor="ctr"/>
          <a:lstStyle/>
          <a:p>
            <a:pPr indent="0" marL="0">
              <a:lnSpc>
                <a:spcPct val="104000"/>
              </a:lnSpc>
              <a:buNone/>
            </a:pPr>
            <a:r>
              <a:rPr lang="en-US" sz="1400" b="1" dirty="0">
                <a:solidFill>
                  <a:srgbClr val="1B1140"/>
                </a:solidFill>
                <a:latin typeface="Arial" pitchFamily="34" charset="0"/>
                <a:ea typeface="Arial" pitchFamily="34" charset="-122"/>
                <a:cs typeface="Arial" pitchFamily="34" charset="-120"/>
              </a:rPr>
              <a:t>Data migration</a:t>
            </a:r>
            <a:endParaRPr lang="en-US" sz="1400" dirty="0"/>
          </a:p>
        </p:txBody>
      </p:sp>
      <p:sp>
        <p:nvSpPr>
          <p:cNvPr id="15" name="anim04u"/>
          <p:cNvSpPr txBox="1"/>
          <p:nvPr/>
        </p:nvSpPr>
        <p:spPr>
          <a:xfrm>
            <a:off x="3072384" y="3657600"/>
            <a:ext cx="1591056" cy="1097280"/>
          </a:xfrm>
          <a:prstGeom prst="rect">
            <a:avLst/>
          </a:prstGeom>
          <a:noFill/>
          <a:ln/>
        </p:spPr>
        <p:txBody>
          <a:bodyPr wrap="square" lIns="0" tIns="0" rIns="0" bIns="0" rtlCol="0" anchor="t"/>
          <a:lstStyle/>
          <a:p>
            <a:pPr indent="0" marL="0">
              <a:lnSpc>
                <a:spcPct val="118000"/>
              </a:lnSpc>
              <a:buNone/>
            </a:pPr>
            <a:r>
              <a:rPr lang="en-US" sz="1050" dirty="0">
                <a:solidFill>
                  <a:srgbClr val="4E476E"/>
                </a:solidFill>
                <a:latin typeface="Calibri" pitchFamily="34" charset="0"/>
                <a:ea typeface="Calibri" pitchFamily="34" charset="-122"/>
                <a:cs typeface="Calibri" pitchFamily="34" charset="-120"/>
              </a:rPr>
              <a:t>Existing student, staff and course data is bulk-uploaded and reconciled with your office.</a:t>
            </a:r>
            <a:endParaRPr lang="en-US" sz="1050" dirty="0"/>
          </a:p>
        </p:txBody>
      </p:sp>
      <p:sp>
        <p:nvSpPr>
          <p:cNvPr id="16" name="anim05u"/>
          <p:cNvSpPr/>
          <p:nvPr/>
        </p:nvSpPr>
        <p:spPr>
          <a:xfrm>
            <a:off x="5065776" y="2139696"/>
            <a:ext cx="2103120" cy="2743200"/>
          </a:xfrm>
          <a:prstGeom prst="roundRect">
            <a:avLst>
              <a:gd name="adj" fmla="val 6087"/>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17" name="anim05u"/>
          <p:cNvSpPr/>
          <p:nvPr/>
        </p:nvSpPr>
        <p:spPr>
          <a:xfrm>
            <a:off x="5321808" y="2395728"/>
            <a:ext cx="475488" cy="475488"/>
          </a:xfrm>
          <a:prstGeom prst="ellipse">
            <a:avLst/>
          </a:prstGeom>
          <a:solidFill>
            <a:srgbClr val="5B21B6"/>
          </a:solidFill>
          <a:ln/>
          <a:effectLst>
            <a:outerShdw sx="100000" sy="100000" kx="0" ky="0" algn="bl" rotWithShape="0" blurRad="152400" dist="38100" dir="5400000">
              <a:srgbClr val="5B21B6">
                <a:alpha val="25000"/>
              </a:srgbClr>
            </a:outerShdw>
          </a:effectLst>
        </p:spPr>
      </p:sp>
      <p:sp>
        <p:nvSpPr>
          <p:cNvPr id="18" name="anim05u"/>
          <p:cNvSpPr txBox="1"/>
          <p:nvPr/>
        </p:nvSpPr>
        <p:spPr>
          <a:xfrm>
            <a:off x="5321808" y="2395728"/>
            <a:ext cx="475488" cy="475488"/>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3</a:t>
            </a:r>
            <a:endParaRPr lang="en-US" sz="1700" dirty="0"/>
          </a:p>
        </p:txBody>
      </p:sp>
      <p:pic>
        <p:nvPicPr>
          <p:cNvPr id="19" name="anim05u" descr="/home/claude/assets/icons/Settings_v.png">    </p:cNvPr>
          <p:cNvPicPr>
            <a:picLocks noChangeAspect="1"/>
          </p:cNvPicPr>
          <p:nvPr/>
        </p:nvPicPr>
        <p:blipFill>
          <a:blip r:embed="rId4">
            <a:alphaModFix amt="45000"/>
          </a:blip>
          <a:stretch>
            <a:fillRect/>
          </a:stretch>
        </p:blipFill>
        <p:spPr>
          <a:xfrm>
            <a:off x="6565392" y="2432304"/>
            <a:ext cx="329184" cy="329184"/>
          </a:xfrm>
          <a:prstGeom prst="rect">
            <a:avLst/>
          </a:prstGeom>
        </p:spPr>
      </p:pic>
      <p:sp>
        <p:nvSpPr>
          <p:cNvPr id="20" name="anim05u"/>
          <p:cNvSpPr txBox="1"/>
          <p:nvPr/>
        </p:nvSpPr>
        <p:spPr>
          <a:xfrm>
            <a:off x="5321808" y="3054096"/>
            <a:ext cx="1591056" cy="548640"/>
          </a:xfrm>
          <a:prstGeom prst="rect">
            <a:avLst/>
          </a:prstGeom>
          <a:noFill/>
          <a:ln/>
        </p:spPr>
        <p:txBody>
          <a:bodyPr wrap="square" lIns="0" tIns="0" rIns="0" bIns="0" rtlCol="0" anchor="ctr"/>
          <a:lstStyle/>
          <a:p>
            <a:pPr indent="0" marL="0">
              <a:lnSpc>
                <a:spcPct val="104000"/>
              </a:lnSpc>
              <a:buNone/>
            </a:pPr>
            <a:r>
              <a:rPr lang="en-US" sz="1400" b="1" dirty="0">
                <a:solidFill>
                  <a:srgbClr val="1B1140"/>
                </a:solidFill>
                <a:latin typeface="Arial" pitchFamily="34" charset="0"/>
                <a:ea typeface="Arial" pitchFamily="34" charset="-122"/>
                <a:cs typeface="Arial" pitchFamily="34" charset="-120"/>
              </a:rPr>
              <a:t>Configuration</a:t>
            </a:r>
            <a:endParaRPr lang="en-US" sz="1400" dirty="0"/>
          </a:p>
        </p:txBody>
      </p:sp>
      <p:sp>
        <p:nvSpPr>
          <p:cNvPr id="21" name="anim05u"/>
          <p:cNvSpPr txBox="1"/>
          <p:nvPr/>
        </p:nvSpPr>
        <p:spPr>
          <a:xfrm>
            <a:off x="5321808" y="3657600"/>
            <a:ext cx="1591056" cy="1097280"/>
          </a:xfrm>
          <a:prstGeom prst="rect">
            <a:avLst/>
          </a:prstGeom>
          <a:noFill/>
          <a:ln/>
        </p:spPr>
        <p:txBody>
          <a:bodyPr wrap="square" lIns="0" tIns="0" rIns="0" bIns="0" rtlCol="0" anchor="t"/>
          <a:lstStyle/>
          <a:p>
            <a:pPr indent="0" marL="0">
              <a:lnSpc>
                <a:spcPct val="118000"/>
              </a:lnSpc>
              <a:buNone/>
            </a:pPr>
            <a:r>
              <a:rPr lang="en-US" sz="1050" dirty="0">
                <a:solidFill>
                  <a:srgbClr val="4E476E"/>
                </a:solidFill>
                <a:latin typeface="Calibri" pitchFamily="34" charset="0"/>
                <a:ea typeface="Calibri" pitchFamily="34" charset="-122"/>
                <a:cs typeface="Calibri" pitchFamily="34" charset="-120"/>
              </a:rPr>
              <a:t>Roles, streams, scoring weightages, exam patterns and fee heads set to your own regulations.</a:t>
            </a:r>
            <a:endParaRPr lang="en-US" sz="1050" dirty="0"/>
          </a:p>
        </p:txBody>
      </p:sp>
      <p:sp>
        <p:nvSpPr>
          <p:cNvPr id="22" name="anim06u"/>
          <p:cNvSpPr/>
          <p:nvPr/>
        </p:nvSpPr>
        <p:spPr>
          <a:xfrm>
            <a:off x="7315200" y="2139696"/>
            <a:ext cx="2103120" cy="2743200"/>
          </a:xfrm>
          <a:prstGeom prst="roundRect">
            <a:avLst>
              <a:gd name="adj" fmla="val 6087"/>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23" name="anim06u"/>
          <p:cNvSpPr/>
          <p:nvPr/>
        </p:nvSpPr>
        <p:spPr>
          <a:xfrm>
            <a:off x="7571232" y="2395728"/>
            <a:ext cx="475488" cy="475488"/>
          </a:xfrm>
          <a:prstGeom prst="ellipse">
            <a:avLst/>
          </a:prstGeom>
          <a:solidFill>
            <a:srgbClr val="5B21B6"/>
          </a:solidFill>
          <a:ln/>
          <a:effectLst>
            <a:outerShdw sx="100000" sy="100000" kx="0" ky="0" algn="bl" rotWithShape="0" blurRad="152400" dist="38100" dir="5400000">
              <a:srgbClr val="5B21B6">
                <a:alpha val="25000"/>
              </a:srgbClr>
            </a:outerShdw>
          </a:effectLst>
        </p:spPr>
      </p:sp>
      <p:sp>
        <p:nvSpPr>
          <p:cNvPr id="24" name="anim06u"/>
          <p:cNvSpPr txBox="1"/>
          <p:nvPr/>
        </p:nvSpPr>
        <p:spPr>
          <a:xfrm>
            <a:off x="7571232" y="2395728"/>
            <a:ext cx="475488" cy="475488"/>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4</a:t>
            </a:r>
            <a:endParaRPr lang="en-US" sz="1700" dirty="0"/>
          </a:p>
        </p:txBody>
      </p:sp>
      <p:pic>
        <p:nvPicPr>
          <p:cNvPr id="25" name="anim06u" descr="/home/claude/assets/icons/Presentation_v.png">    </p:cNvPr>
          <p:cNvPicPr>
            <a:picLocks noChangeAspect="1"/>
          </p:cNvPicPr>
          <p:nvPr/>
        </p:nvPicPr>
        <p:blipFill>
          <a:blip r:embed="rId5">
            <a:alphaModFix amt="45000"/>
          </a:blip>
          <a:stretch>
            <a:fillRect/>
          </a:stretch>
        </p:blipFill>
        <p:spPr>
          <a:xfrm>
            <a:off x="8814816" y="2432304"/>
            <a:ext cx="329184" cy="329184"/>
          </a:xfrm>
          <a:prstGeom prst="rect">
            <a:avLst/>
          </a:prstGeom>
        </p:spPr>
      </p:pic>
      <p:sp>
        <p:nvSpPr>
          <p:cNvPr id="26" name="anim06u"/>
          <p:cNvSpPr txBox="1"/>
          <p:nvPr/>
        </p:nvSpPr>
        <p:spPr>
          <a:xfrm>
            <a:off x="7571232" y="3054096"/>
            <a:ext cx="1591056" cy="548640"/>
          </a:xfrm>
          <a:prstGeom prst="rect">
            <a:avLst/>
          </a:prstGeom>
          <a:noFill/>
          <a:ln/>
        </p:spPr>
        <p:txBody>
          <a:bodyPr wrap="square" lIns="0" tIns="0" rIns="0" bIns="0" rtlCol="0" anchor="ctr"/>
          <a:lstStyle/>
          <a:p>
            <a:pPr indent="0" marL="0">
              <a:lnSpc>
                <a:spcPct val="104000"/>
              </a:lnSpc>
              <a:buNone/>
            </a:pPr>
            <a:r>
              <a:rPr lang="en-US" sz="1400" b="1" dirty="0">
                <a:solidFill>
                  <a:srgbClr val="1B1140"/>
                </a:solidFill>
                <a:latin typeface="Arial" pitchFamily="34" charset="0"/>
                <a:ea typeface="Arial" pitchFamily="34" charset="-122"/>
                <a:cs typeface="Arial" pitchFamily="34" charset="-120"/>
              </a:rPr>
              <a:t>Training</a:t>
            </a:r>
            <a:endParaRPr lang="en-US" sz="1400" dirty="0"/>
          </a:p>
        </p:txBody>
      </p:sp>
      <p:sp>
        <p:nvSpPr>
          <p:cNvPr id="27" name="anim06u"/>
          <p:cNvSpPr txBox="1"/>
          <p:nvPr/>
        </p:nvSpPr>
        <p:spPr>
          <a:xfrm>
            <a:off x="7571232" y="3657600"/>
            <a:ext cx="1591056" cy="1097280"/>
          </a:xfrm>
          <a:prstGeom prst="rect">
            <a:avLst/>
          </a:prstGeom>
          <a:noFill/>
          <a:ln/>
        </p:spPr>
        <p:txBody>
          <a:bodyPr wrap="square" lIns="0" tIns="0" rIns="0" bIns="0" rtlCol="0" anchor="t"/>
          <a:lstStyle/>
          <a:p>
            <a:pPr indent="0" marL="0">
              <a:lnSpc>
                <a:spcPct val="118000"/>
              </a:lnSpc>
              <a:buNone/>
            </a:pPr>
            <a:r>
              <a:rPr lang="en-US" sz="1050" dirty="0">
                <a:solidFill>
                  <a:srgbClr val="4E476E"/>
                </a:solidFill>
                <a:latin typeface="Calibri" pitchFamily="34" charset="0"/>
                <a:ea typeface="Calibri" pitchFamily="34" charset="-122"/>
                <a:cs typeface="Calibri" pitchFamily="34" charset="-120"/>
              </a:rPr>
              <a:t>Role-wise sessions for office staff, faculty, HODs, the exam cell and the IQAC team.</a:t>
            </a:r>
            <a:endParaRPr lang="en-US" sz="1050" dirty="0"/>
          </a:p>
        </p:txBody>
      </p:sp>
      <p:sp>
        <p:nvSpPr>
          <p:cNvPr id="28" name="anim07u"/>
          <p:cNvSpPr/>
          <p:nvPr/>
        </p:nvSpPr>
        <p:spPr>
          <a:xfrm>
            <a:off x="9564624" y="2139696"/>
            <a:ext cx="2103120" cy="2743200"/>
          </a:xfrm>
          <a:prstGeom prst="roundRect">
            <a:avLst>
              <a:gd name="adj" fmla="val 6087"/>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29" name="anim07u"/>
          <p:cNvSpPr/>
          <p:nvPr/>
        </p:nvSpPr>
        <p:spPr>
          <a:xfrm>
            <a:off x="9820656" y="2395728"/>
            <a:ext cx="475488" cy="475488"/>
          </a:xfrm>
          <a:prstGeom prst="ellipse">
            <a:avLst/>
          </a:prstGeom>
          <a:solidFill>
            <a:srgbClr val="5B21B6"/>
          </a:solidFill>
          <a:ln/>
          <a:effectLst>
            <a:outerShdw sx="100000" sy="100000" kx="0" ky="0" algn="bl" rotWithShape="0" blurRad="152400" dist="38100" dir="5400000">
              <a:srgbClr val="5B21B6">
                <a:alpha val="25000"/>
              </a:srgbClr>
            </a:outerShdw>
          </a:effectLst>
        </p:spPr>
      </p:sp>
      <p:sp>
        <p:nvSpPr>
          <p:cNvPr id="30" name="anim07u"/>
          <p:cNvSpPr txBox="1"/>
          <p:nvPr/>
        </p:nvSpPr>
        <p:spPr>
          <a:xfrm>
            <a:off x="9820656" y="2395728"/>
            <a:ext cx="475488" cy="475488"/>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5</a:t>
            </a:r>
            <a:endParaRPr lang="en-US" sz="1700" dirty="0"/>
          </a:p>
        </p:txBody>
      </p:sp>
      <p:pic>
        <p:nvPicPr>
          <p:cNvPr id="31" name="anim07u" descr="/home/claude/assets/icons/Rocket_v.png">    </p:cNvPr>
          <p:cNvPicPr>
            <a:picLocks noChangeAspect="1"/>
          </p:cNvPicPr>
          <p:nvPr/>
        </p:nvPicPr>
        <p:blipFill>
          <a:blip r:embed="rId6">
            <a:alphaModFix amt="45000"/>
          </a:blip>
          <a:stretch>
            <a:fillRect/>
          </a:stretch>
        </p:blipFill>
        <p:spPr>
          <a:xfrm>
            <a:off x="11064240" y="2432304"/>
            <a:ext cx="329184" cy="329184"/>
          </a:xfrm>
          <a:prstGeom prst="rect">
            <a:avLst/>
          </a:prstGeom>
        </p:spPr>
      </p:pic>
      <p:sp>
        <p:nvSpPr>
          <p:cNvPr id="32" name="anim07u"/>
          <p:cNvSpPr txBox="1"/>
          <p:nvPr/>
        </p:nvSpPr>
        <p:spPr>
          <a:xfrm>
            <a:off x="9820656" y="3054096"/>
            <a:ext cx="1591056" cy="548640"/>
          </a:xfrm>
          <a:prstGeom prst="rect">
            <a:avLst/>
          </a:prstGeom>
          <a:noFill/>
          <a:ln/>
        </p:spPr>
        <p:txBody>
          <a:bodyPr wrap="square" lIns="0" tIns="0" rIns="0" bIns="0" rtlCol="0" anchor="ctr"/>
          <a:lstStyle/>
          <a:p>
            <a:pPr indent="0" marL="0">
              <a:lnSpc>
                <a:spcPct val="104000"/>
              </a:lnSpc>
              <a:buNone/>
            </a:pPr>
            <a:r>
              <a:rPr lang="en-US" sz="1400" b="1" dirty="0">
                <a:solidFill>
                  <a:srgbClr val="1B1140"/>
                </a:solidFill>
                <a:latin typeface="Arial" pitchFamily="34" charset="0"/>
                <a:ea typeface="Arial" pitchFamily="34" charset="-122"/>
                <a:cs typeface="Arial" pitchFamily="34" charset="-120"/>
              </a:rPr>
              <a:t>Go-live &amp; support</a:t>
            </a:r>
            <a:endParaRPr lang="en-US" sz="1400" dirty="0"/>
          </a:p>
        </p:txBody>
      </p:sp>
      <p:sp>
        <p:nvSpPr>
          <p:cNvPr id="33" name="anim07u"/>
          <p:cNvSpPr txBox="1"/>
          <p:nvPr/>
        </p:nvSpPr>
        <p:spPr>
          <a:xfrm>
            <a:off x="9820656" y="3657600"/>
            <a:ext cx="1591056" cy="1097280"/>
          </a:xfrm>
          <a:prstGeom prst="rect">
            <a:avLst/>
          </a:prstGeom>
          <a:noFill/>
          <a:ln/>
        </p:spPr>
        <p:txBody>
          <a:bodyPr wrap="square" lIns="0" tIns="0" rIns="0" bIns="0" rtlCol="0" anchor="t"/>
          <a:lstStyle/>
          <a:p>
            <a:pPr indent="0" marL="0">
              <a:lnSpc>
                <a:spcPct val="118000"/>
              </a:lnSpc>
              <a:buNone/>
            </a:pPr>
            <a:r>
              <a:rPr lang="en-US" sz="1050" dirty="0">
                <a:solidFill>
                  <a:srgbClr val="4E476E"/>
                </a:solidFill>
                <a:latin typeface="Calibri" pitchFamily="34" charset="0"/>
                <a:ea typeface="Calibri" pitchFamily="34" charset="-122"/>
                <a:cs typeface="Calibri" pitchFamily="34" charset="-120"/>
              </a:rPr>
              <a:t>Phased switch-on, then a monitored helpdesk and versioned updates.</a:t>
            </a:r>
            <a:endParaRPr lang="en-US" sz="1050" dirty="0"/>
          </a:p>
        </p:txBody>
      </p:sp>
      <p:sp>
        <p:nvSpPr>
          <p:cNvPr id="34" name="anim08f"/>
          <p:cNvSpPr txBox="1"/>
          <p:nvPr/>
        </p:nvSpPr>
        <p:spPr>
          <a:xfrm>
            <a:off x="566928" y="5138928"/>
            <a:ext cx="10607040" cy="457200"/>
          </a:xfrm>
          <a:prstGeom prst="rect">
            <a:avLst/>
          </a:prstGeom>
          <a:noFill/>
          <a:ln/>
        </p:spPr>
        <p:txBody>
          <a:bodyPr wrap="square" lIns="0" tIns="0" rIns="0" bIns="0" rtlCol="0" anchor="t"/>
          <a:lstStyle/>
          <a:p>
            <a:pPr indent="0" marL="0">
              <a:lnSpc>
                <a:spcPct val="124000"/>
              </a:lnSpc>
              <a:buNone/>
            </a:pPr>
            <a:r>
              <a:rPr lang="en-US" sz="1200" dirty="0">
                <a:solidFill>
                  <a:srgbClr val="4E476E"/>
                </a:solidFill>
                <a:latin typeface="Calibri" pitchFamily="34" charset="0"/>
                <a:ea typeface="Calibri" pitchFamily="34" charset="-122"/>
                <a:cs typeface="Calibri" pitchFamily="34" charset="-120"/>
              </a:rPr>
              <a:t>Timelines depend on how ready your existing data is — that is the first thing we scope in the discovery call, before any commitment.</a:t>
            </a:r>
            <a:endParaRPr lang="en-US" sz="1200" dirty="0"/>
          </a:p>
        </p:txBody>
      </p:sp>
      <p:pic>
        <p:nvPicPr>
          <p:cNvPr id="35" name="Image 5" descr="/home/claude/assets/brand_mark_sm.png">    </p:cNvPr>
          <p:cNvPicPr>
            <a:picLocks noChangeAspect="1"/>
          </p:cNvPicPr>
          <p:nvPr/>
        </p:nvPicPr>
        <p:blipFill>
          <a:blip r:embed="rId7"/>
          <a:stretch>
            <a:fillRect/>
          </a:stretch>
        </p:blipFill>
        <p:spPr>
          <a:xfrm>
            <a:off x="11277295" y="6446520"/>
            <a:ext cx="210312" cy="243230"/>
          </a:xfrm>
          <a:prstGeom prst="rect">
            <a:avLst/>
          </a:prstGeom>
        </p:spPr>
      </p:pic>
      <p:sp>
        <p:nvSpPr>
          <p:cNvPr id="36" name="Text 28"/>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24</a:t>
            </a:r>
            <a:endParaRPr lang="en-US" sz="10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34" fill="hold">
                            <p:stCondLst>
                              <p:cond delay="360"/>
                            </p:stCondLst>
                            <p:childTnLst>
                              <p:par>
                                <p:cTn id="113"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600"/>
                                        <p:tgtEl>
                                          <p:spTgt spid="4"/>
                                        </p:tgtEl>
                                      </p:cBhvr>
                                    </p:animEffect>
                                    <p:anim calcmode="lin" valueType="num">
                                      <p:cBhvr additive="base">
                                        <p:cTn id="112" dur="600" fill="hold"/>
                                        <p:tgtEl>
                                          <p:spTgt spid="4"/>
                                        </p:tgtEl>
                                        <p:attrNameLst>
                                          <p:attrName>ppt_y</p:attrName>
                                        </p:attrNameLst>
                                      </p:cBhvr>
                                      <p:tavLst>
                                        <p:tav tm="0">
                                          <p:val>
                                            <p:strVal val="#ppt_y+0.045"/>
                                          </p:val>
                                        </p:tav>
                                        <p:tav tm="100000">
                                          <p:val>
                                            <p:strVal val="#ppt_y"/>
                                          </p:val>
                                        </p:tav>
                                      </p:tavLst>
                                    </p:anim>
                                  </p:childTnLst>
                                </p:cTn>
                              </p:par>
                              <p:par>
                                <p:cTn id="117" presetID="10" presetClass="entr" presetSubtype="0" fill="hold" grpId="0" nodeType="withEffect">
                                  <p:stCondLst>
                                    <p:cond delay="0"/>
                                  </p:stCondLst>
                                  <p:childTnLst>
                                    <p:set>
                                      <p:cBhvr>
                                        <p:cTn id="114" dur="1" fill="hold">
                                          <p:stCondLst>
                                            <p:cond delay="0"/>
                                          </p:stCondLst>
                                        </p:cTn>
                                        <p:tgtEl>
                                          <p:spTgt spid="5"/>
                                        </p:tgtEl>
                                        <p:attrNameLst>
                                          <p:attrName>style.visibility</p:attrName>
                                        </p:attrNameLst>
                                      </p:cBhvr>
                                      <p:to>
                                        <p:strVal val="visible"/>
                                      </p:to>
                                    </p:set>
                                    <p:animEffect transition="in" filter="fade">
                                      <p:cBhvr>
                                        <p:cTn id="115" dur="600"/>
                                        <p:tgtEl>
                                          <p:spTgt spid="5"/>
                                        </p:tgtEl>
                                      </p:cBhvr>
                                    </p:animEffect>
                                    <p:anim calcmode="lin" valueType="num">
                                      <p:cBhvr additive="base">
                                        <p:cTn id="116" dur="600" fill="hold"/>
                                        <p:tgtEl>
                                          <p:spTgt spid="5"/>
                                        </p:tgtEl>
                                        <p:attrNameLst>
                                          <p:attrName>ppt_y</p:attrName>
                                        </p:attrNameLst>
                                      </p:cBhvr>
                                      <p:tavLst>
                                        <p:tav tm="0">
                                          <p:val>
                                            <p:strVal val="#ppt_y+0.045"/>
                                          </p:val>
                                        </p:tav>
                                        <p:tav tm="100000">
                                          <p:val>
                                            <p:strVal val="#ppt_y"/>
                                          </p:val>
                                        </p:tav>
                                      </p:tavLst>
                                    </p:anim>
                                  </p:childTnLst>
                                </p:cTn>
                              </p:par>
                              <p:par>
                                <p:cTn id="121" presetID="10" presetClass="entr" presetSubtype="0" fill="hold" grpId="0" nodeType="withEffect">
                                  <p:stCondLst>
                                    <p:cond delay="0"/>
                                  </p:stCondLst>
                                  <p:childTnLst>
                                    <p:set>
                                      <p:cBhvr>
                                        <p:cTn id="118" dur="1" fill="hold">
                                          <p:stCondLst>
                                            <p:cond delay="0"/>
                                          </p:stCondLst>
                                        </p:cTn>
                                        <p:tgtEl>
                                          <p:spTgt spid="6"/>
                                        </p:tgtEl>
                                        <p:attrNameLst>
                                          <p:attrName>style.visibility</p:attrName>
                                        </p:attrNameLst>
                                      </p:cBhvr>
                                      <p:to>
                                        <p:strVal val="visible"/>
                                      </p:to>
                                    </p:set>
                                    <p:animEffect transition="in" filter="fade">
                                      <p:cBhvr>
                                        <p:cTn id="119" dur="600"/>
                                        <p:tgtEl>
                                          <p:spTgt spid="6"/>
                                        </p:tgtEl>
                                      </p:cBhvr>
                                    </p:animEffect>
                                    <p:anim calcmode="lin" valueType="num">
                                      <p:cBhvr additive="base">
                                        <p:cTn id="120" dur="600" fill="hold"/>
                                        <p:tgtEl>
                                          <p:spTgt spid="6"/>
                                        </p:tgtEl>
                                        <p:attrNameLst>
                                          <p:attrName>ppt_y</p:attrName>
                                        </p:attrNameLst>
                                      </p:cBhvr>
                                      <p:tavLst>
                                        <p:tav tm="0">
                                          <p:val>
                                            <p:strVal val="#ppt_y+0.045"/>
                                          </p:val>
                                        </p:tav>
                                        <p:tav tm="100000">
                                          <p:val>
                                            <p:strVal val="#ppt_y"/>
                                          </p:val>
                                        </p:tav>
                                      </p:tavLst>
                                    </p:anim>
                                  </p:childTnLst>
                                </p:cTn>
                              </p:par>
                              <p:par>
                                <p:cTn id="125" presetID="10" presetClass="entr" presetSubtype="0" fill="hold" grpId="0" nodeType="withEffect">
                                  <p:stCondLst>
                                    <p:cond delay="0"/>
                                  </p:stCondLst>
                                  <p:childTnLst>
                                    <p:set>
                                      <p:cBhvr>
                                        <p:cTn id="122" dur="1" fill="hold">
                                          <p:stCondLst>
                                            <p:cond delay="0"/>
                                          </p:stCondLst>
                                        </p:cTn>
                                        <p:tgtEl>
                                          <p:spTgt spid="7"/>
                                        </p:tgtEl>
                                        <p:attrNameLst>
                                          <p:attrName>style.visibility</p:attrName>
                                        </p:attrNameLst>
                                      </p:cBhvr>
                                      <p:to>
                                        <p:strVal val="visible"/>
                                      </p:to>
                                    </p:set>
                                    <p:animEffect transition="in" filter="fade">
                                      <p:cBhvr>
                                        <p:cTn id="123" dur="600"/>
                                        <p:tgtEl>
                                          <p:spTgt spid="7"/>
                                        </p:tgtEl>
                                      </p:cBhvr>
                                    </p:animEffect>
                                    <p:anim calcmode="lin" valueType="num">
                                      <p:cBhvr additive="base">
                                        <p:cTn id="124" dur="600" fill="hold"/>
                                        <p:tgtEl>
                                          <p:spTgt spid="7"/>
                                        </p:tgtEl>
                                        <p:attrNameLst>
                                          <p:attrName>ppt_y</p:attrName>
                                        </p:attrNameLst>
                                      </p:cBhvr>
                                      <p:tavLst>
                                        <p:tav tm="0">
                                          <p:val>
                                            <p:strVal val="#ppt_y+0.045"/>
                                          </p:val>
                                        </p:tav>
                                        <p:tav tm="100000">
                                          <p:val>
                                            <p:strVal val="#ppt_y"/>
                                          </p:val>
                                        </p:tav>
                                      </p:tavLst>
                                    </p:anim>
                                  </p:childTnLst>
                                </p:cTn>
                              </p:par>
                              <p:par>
                                <p:cTn id="129" presetID="10" presetClass="entr" presetSubtype="0" fill="hold" grpId="0" nodeType="withEffect">
                                  <p:stCondLst>
                                    <p:cond delay="0"/>
                                  </p:stCondLst>
                                  <p:childTnLst>
                                    <p:set>
                                      <p:cBhvr>
                                        <p:cTn id="126" dur="1" fill="hold">
                                          <p:stCondLst>
                                            <p:cond delay="0"/>
                                          </p:stCondLst>
                                        </p:cTn>
                                        <p:tgtEl>
                                          <p:spTgt spid="8"/>
                                        </p:tgtEl>
                                        <p:attrNameLst>
                                          <p:attrName>style.visibility</p:attrName>
                                        </p:attrNameLst>
                                      </p:cBhvr>
                                      <p:to>
                                        <p:strVal val="visible"/>
                                      </p:to>
                                    </p:set>
                                    <p:animEffect transition="in" filter="fade">
                                      <p:cBhvr>
                                        <p:cTn id="127" dur="600"/>
                                        <p:tgtEl>
                                          <p:spTgt spid="8"/>
                                        </p:tgtEl>
                                      </p:cBhvr>
                                    </p:animEffect>
                                    <p:anim calcmode="lin" valueType="num">
                                      <p:cBhvr additive="base">
                                        <p:cTn id="128" dur="600" fill="hold"/>
                                        <p:tgtEl>
                                          <p:spTgt spid="8"/>
                                        </p:tgtEl>
                                        <p:attrNameLst>
                                          <p:attrName>ppt_y</p:attrName>
                                        </p:attrNameLst>
                                      </p:cBhvr>
                                      <p:tavLst>
                                        <p:tav tm="0">
                                          <p:val>
                                            <p:strVal val="#ppt_y+0.045"/>
                                          </p:val>
                                        </p:tav>
                                        <p:tav tm="100000">
                                          <p:val>
                                            <p:strVal val="#ppt_y"/>
                                          </p:val>
                                        </p:tav>
                                      </p:tavLst>
                                    </p:anim>
                                  </p:childTnLst>
                                </p:cTn>
                              </p:par>
                              <p:par>
                                <p:cTn id="133" presetID="10" presetClass="entr" presetSubtype="0" fill="hold" grpId="0" nodeType="withEffect">
                                  <p:stCondLst>
                                    <p:cond delay="0"/>
                                  </p:stCondLst>
                                  <p:childTnLst>
                                    <p:set>
                                      <p:cBhvr>
                                        <p:cTn id="130" dur="1" fill="hold">
                                          <p:stCondLst>
                                            <p:cond delay="0"/>
                                          </p:stCondLst>
                                        </p:cTn>
                                        <p:tgtEl>
                                          <p:spTgt spid="9"/>
                                        </p:tgtEl>
                                        <p:attrNameLst>
                                          <p:attrName>style.visibility</p:attrName>
                                        </p:attrNameLst>
                                      </p:cBhvr>
                                      <p:to>
                                        <p:strVal val="visible"/>
                                      </p:to>
                                    </p:set>
                                    <p:animEffect transition="in" filter="fade">
                                      <p:cBhvr>
                                        <p:cTn id="131" dur="600"/>
                                        <p:tgtEl>
                                          <p:spTgt spid="9"/>
                                        </p:tgtEl>
                                      </p:cBhvr>
                                    </p:animEffect>
                                    <p:anim calcmode="lin" valueType="num">
                                      <p:cBhvr additive="base">
                                        <p:cTn id="132" dur="600" fill="hold"/>
                                        <p:tgtEl>
                                          <p:spTgt spid="9"/>
                                        </p:tgtEl>
                                        <p:attrNameLst>
                                          <p:attrName>ppt_y</p:attrName>
                                        </p:attrNameLst>
                                      </p:cBhvr>
                                      <p:tavLst>
                                        <p:tav tm="0">
                                          <p:val>
                                            <p:strVal val="#ppt_y+0.045"/>
                                          </p:val>
                                        </p:tav>
                                        <p:tav tm="100000">
                                          <p:val>
                                            <p:strVal val="#ppt_y"/>
                                          </p:val>
                                        </p:tav>
                                      </p:tavLst>
                                    </p:anim>
                                  </p:childTnLst>
                                </p:cTn>
                              </p:par>
                            </p:childTnLst>
                          </p:cTn>
                        </p:par>
                        <p:par>
                          <p:cTn id="159" fill="hold">
                            <p:stCondLst>
                              <p:cond delay="540"/>
                            </p:stCondLst>
                            <p:childTnLst>
                              <p:par>
                                <p:cTn id="138" presetID="10" presetClass="entr" presetSubtype="0" fill="hold" grpId="0" nodeType="withEffect">
                                  <p:stCondLst>
                                    <p:cond delay="0"/>
                                  </p:stCondLst>
                                  <p:childTnLst>
                                    <p:set>
                                      <p:cBhvr>
                                        <p:cTn id="135" dur="1" fill="hold">
                                          <p:stCondLst>
                                            <p:cond delay="0"/>
                                          </p:stCondLst>
                                        </p:cTn>
                                        <p:tgtEl>
                                          <p:spTgt spid="10"/>
                                        </p:tgtEl>
                                        <p:attrNameLst>
                                          <p:attrName>style.visibility</p:attrName>
                                        </p:attrNameLst>
                                      </p:cBhvr>
                                      <p:to>
                                        <p:strVal val="visible"/>
                                      </p:to>
                                    </p:set>
                                    <p:animEffect transition="in" filter="fade">
                                      <p:cBhvr>
                                        <p:cTn id="136" dur="600"/>
                                        <p:tgtEl>
                                          <p:spTgt spid="10"/>
                                        </p:tgtEl>
                                      </p:cBhvr>
                                    </p:animEffect>
                                    <p:anim calcmode="lin" valueType="num">
                                      <p:cBhvr additive="base">
                                        <p:cTn id="137" dur="600" fill="hold"/>
                                        <p:tgtEl>
                                          <p:spTgt spid="10"/>
                                        </p:tgtEl>
                                        <p:attrNameLst>
                                          <p:attrName>ppt_y</p:attrName>
                                        </p:attrNameLst>
                                      </p:cBhvr>
                                      <p:tavLst>
                                        <p:tav tm="0">
                                          <p:val>
                                            <p:strVal val="#ppt_y+0.045"/>
                                          </p:val>
                                        </p:tav>
                                        <p:tav tm="100000">
                                          <p:val>
                                            <p:strVal val="#ppt_y"/>
                                          </p:val>
                                        </p:tav>
                                      </p:tavLst>
                                    </p:anim>
                                  </p:childTnLst>
                                </p:cTn>
                              </p:par>
                              <p:par>
                                <p:cTn id="142" presetID="10" presetClass="entr" presetSubtype="0" fill="hold" grpId="0" nodeType="withEffect">
                                  <p:stCondLst>
                                    <p:cond delay="0"/>
                                  </p:stCondLst>
                                  <p:childTnLst>
                                    <p:set>
                                      <p:cBhvr>
                                        <p:cTn id="139" dur="1" fill="hold">
                                          <p:stCondLst>
                                            <p:cond delay="0"/>
                                          </p:stCondLst>
                                        </p:cTn>
                                        <p:tgtEl>
                                          <p:spTgt spid="11"/>
                                        </p:tgtEl>
                                        <p:attrNameLst>
                                          <p:attrName>style.visibility</p:attrName>
                                        </p:attrNameLst>
                                      </p:cBhvr>
                                      <p:to>
                                        <p:strVal val="visible"/>
                                      </p:to>
                                    </p:set>
                                    <p:animEffect transition="in" filter="fade">
                                      <p:cBhvr>
                                        <p:cTn id="140" dur="600"/>
                                        <p:tgtEl>
                                          <p:spTgt spid="11"/>
                                        </p:tgtEl>
                                      </p:cBhvr>
                                    </p:animEffect>
                                    <p:anim calcmode="lin" valueType="num">
                                      <p:cBhvr additive="base">
                                        <p:cTn id="141" dur="600" fill="hold"/>
                                        <p:tgtEl>
                                          <p:spTgt spid="11"/>
                                        </p:tgtEl>
                                        <p:attrNameLst>
                                          <p:attrName>ppt_y</p:attrName>
                                        </p:attrNameLst>
                                      </p:cBhvr>
                                      <p:tavLst>
                                        <p:tav tm="0">
                                          <p:val>
                                            <p:strVal val="#ppt_y+0.045"/>
                                          </p:val>
                                        </p:tav>
                                        <p:tav tm="100000">
                                          <p:val>
                                            <p:strVal val="#ppt_y"/>
                                          </p:val>
                                        </p:tav>
                                      </p:tavLst>
                                    </p:anim>
                                  </p:childTnLst>
                                </p:cTn>
                              </p:par>
                              <p:par>
                                <p:cTn id="146" presetID="10" presetClass="entr" presetSubtype="0" fill="hold" grpId="0" nodeType="withEffect">
                                  <p:stCondLst>
                                    <p:cond delay="0"/>
                                  </p:stCondLst>
                                  <p:childTnLst>
                                    <p:set>
                                      <p:cBhvr>
                                        <p:cTn id="143" dur="1" fill="hold">
                                          <p:stCondLst>
                                            <p:cond delay="0"/>
                                          </p:stCondLst>
                                        </p:cTn>
                                        <p:tgtEl>
                                          <p:spTgt spid="12"/>
                                        </p:tgtEl>
                                        <p:attrNameLst>
                                          <p:attrName>style.visibility</p:attrName>
                                        </p:attrNameLst>
                                      </p:cBhvr>
                                      <p:to>
                                        <p:strVal val="visible"/>
                                      </p:to>
                                    </p:set>
                                    <p:animEffect transition="in" filter="fade">
                                      <p:cBhvr>
                                        <p:cTn id="144" dur="600"/>
                                        <p:tgtEl>
                                          <p:spTgt spid="12"/>
                                        </p:tgtEl>
                                      </p:cBhvr>
                                    </p:animEffect>
                                    <p:anim calcmode="lin" valueType="num">
                                      <p:cBhvr additive="base">
                                        <p:cTn id="145" dur="600" fill="hold"/>
                                        <p:tgtEl>
                                          <p:spTgt spid="12"/>
                                        </p:tgtEl>
                                        <p:attrNameLst>
                                          <p:attrName>ppt_y</p:attrName>
                                        </p:attrNameLst>
                                      </p:cBhvr>
                                      <p:tavLst>
                                        <p:tav tm="0">
                                          <p:val>
                                            <p:strVal val="#ppt_y+0.045"/>
                                          </p:val>
                                        </p:tav>
                                        <p:tav tm="100000">
                                          <p:val>
                                            <p:strVal val="#ppt_y"/>
                                          </p:val>
                                        </p:tav>
                                      </p:tavLst>
                                    </p:anim>
                                  </p:childTnLst>
                                </p:cTn>
                              </p:par>
                              <p:par>
                                <p:cTn id="150" presetID="10" presetClass="entr" presetSubtype="0" fill="hold" grpId="0" nodeType="withEffect">
                                  <p:stCondLst>
                                    <p:cond delay="0"/>
                                  </p:stCondLst>
                                  <p:childTnLst>
                                    <p:set>
                                      <p:cBhvr>
                                        <p:cTn id="147" dur="1" fill="hold">
                                          <p:stCondLst>
                                            <p:cond delay="0"/>
                                          </p:stCondLst>
                                        </p:cTn>
                                        <p:tgtEl>
                                          <p:spTgt spid="13"/>
                                        </p:tgtEl>
                                        <p:attrNameLst>
                                          <p:attrName>style.visibility</p:attrName>
                                        </p:attrNameLst>
                                      </p:cBhvr>
                                      <p:to>
                                        <p:strVal val="visible"/>
                                      </p:to>
                                    </p:set>
                                    <p:animEffect transition="in" filter="fade">
                                      <p:cBhvr>
                                        <p:cTn id="148" dur="600"/>
                                        <p:tgtEl>
                                          <p:spTgt spid="13"/>
                                        </p:tgtEl>
                                      </p:cBhvr>
                                    </p:animEffect>
                                    <p:anim calcmode="lin" valueType="num">
                                      <p:cBhvr additive="base">
                                        <p:cTn id="149" dur="600" fill="hold"/>
                                        <p:tgtEl>
                                          <p:spTgt spid="13"/>
                                        </p:tgtEl>
                                        <p:attrNameLst>
                                          <p:attrName>ppt_y</p:attrName>
                                        </p:attrNameLst>
                                      </p:cBhvr>
                                      <p:tavLst>
                                        <p:tav tm="0">
                                          <p:val>
                                            <p:strVal val="#ppt_y+0.045"/>
                                          </p:val>
                                        </p:tav>
                                        <p:tav tm="100000">
                                          <p:val>
                                            <p:strVal val="#ppt_y"/>
                                          </p:val>
                                        </p:tav>
                                      </p:tavLst>
                                    </p:anim>
                                  </p:childTnLst>
                                </p:cTn>
                              </p:par>
                              <p:par>
                                <p:cTn id="154" presetID="10" presetClass="entr" presetSubtype="0" fill="hold" grpId="0" nodeType="withEffect">
                                  <p:stCondLst>
                                    <p:cond delay="0"/>
                                  </p:stCondLst>
                                  <p:childTnLst>
                                    <p:set>
                                      <p:cBhvr>
                                        <p:cTn id="151" dur="1" fill="hold">
                                          <p:stCondLst>
                                            <p:cond delay="0"/>
                                          </p:stCondLst>
                                        </p:cTn>
                                        <p:tgtEl>
                                          <p:spTgt spid="14"/>
                                        </p:tgtEl>
                                        <p:attrNameLst>
                                          <p:attrName>style.visibility</p:attrName>
                                        </p:attrNameLst>
                                      </p:cBhvr>
                                      <p:to>
                                        <p:strVal val="visible"/>
                                      </p:to>
                                    </p:set>
                                    <p:animEffect transition="in" filter="fade">
                                      <p:cBhvr>
                                        <p:cTn id="152" dur="600"/>
                                        <p:tgtEl>
                                          <p:spTgt spid="14"/>
                                        </p:tgtEl>
                                      </p:cBhvr>
                                    </p:animEffect>
                                    <p:anim calcmode="lin" valueType="num">
                                      <p:cBhvr additive="base">
                                        <p:cTn id="153" dur="600" fill="hold"/>
                                        <p:tgtEl>
                                          <p:spTgt spid="14"/>
                                        </p:tgtEl>
                                        <p:attrNameLst>
                                          <p:attrName>ppt_y</p:attrName>
                                        </p:attrNameLst>
                                      </p:cBhvr>
                                      <p:tavLst>
                                        <p:tav tm="0">
                                          <p:val>
                                            <p:strVal val="#ppt_y+0.045"/>
                                          </p:val>
                                        </p:tav>
                                        <p:tav tm="100000">
                                          <p:val>
                                            <p:strVal val="#ppt_y"/>
                                          </p:val>
                                        </p:tav>
                                      </p:tavLst>
                                    </p:anim>
                                  </p:childTnLst>
                                </p:cTn>
                              </p:par>
                              <p:par>
                                <p:cTn id="158" presetID="10" presetClass="entr" presetSubtype="0" fill="hold" grpId="0" nodeType="withEffect">
                                  <p:stCondLst>
                                    <p:cond delay="0"/>
                                  </p:stCondLst>
                                  <p:childTnLst>
                                    <p:set>
                                      <p:cBhvr>
                                        <p:cTn id="155" dur="1" fill="hold">
                                          <p:stCondLst>
                                            <p:cond delay="0"/>
                                          </p:stCondLst>
                                        </p:cTn>
                                        <p:tgtEl>
                                          <p:spTgt spid="15"/>
                                        </p:tgtEl>
                                        <p:attrNameLst>
                                          <p:attrName>style.visibility</p:attrName>
                                        </p:attrNameLst>
                                      </p:cBhvr>
                                      <p:to>
                                        <p:strVal val="visible"/>
                                      </p:to>
                                    </p:set>
                                    <p:animEffect transition="in" filter="fade">
                                      <p:cBhvr>
                                        <p:cTn id="156" dur="600"/>
                                        <p:tgtEl>
                                          <p:spTgt spid="15"/>
                                        </p:tgtEl>
                                      </p:cBhvr>
                                    </p:animEffect>
                                    <p:anim calcmode="lin" valueType="num">
                                      <p:cBhvr additive="base">
                                        <p:cTn id="157" dur="600" fill="hold"/>
                                        <p:tgtEl>
                                          <p:spTgt spid="15"/>
                                        </p:tgtEl>
                                        <p:attrNameLst>
                                          <p:attrName>ppt_y</p:attrName>
                                        </p:attrNameLst>
                                      </p:cBhvr>
                                      <p:tavLst>
                                        <p:tav tm="0">
                                          <p:val>
                                            <p:strVal val="#ppt_y+0.045"/>
                                          </p:val>
                                        </p:tav>
                                        <p:tav tm="100000">
                                          <p:val>
                                            <p:strVal val="#ppt_y"/>
                                          </p:val>
                                        </p:tav>
                                      </p:tavLst>
                                    </p:anim>
                                  </p:childTnLst>
                                </p:cTn>
                              </p:par>
                            </p:childTnLst>
                          </p:cTn>
                        </p:par>
                        <p:par>
                          <p:cTn id="184" fill="hold">
                            <p:stCondLst>
                              <p:cond delay="720"/>
                            </p:stCondLst>
                            <p:childTnLst>
                              <p:par>
                                <p:cTn id="163" presetID="10" presetClass="entr" presetSubtype="0" fill="hold" grpId="0" nodeType="withEffect">
                                  <p:stCondLst>
                                    <p:cond delay="0"/>
                                  </p:stCondLst>
                                  <p:childTnLst>
                                    <p:set>
                                      <p:cBhvr>
                                        <p:cTn id="160" dur="1" fill="hold">
                                          <p:stCondLst>
                                            <p:cond delay="0"/>
                                          </p:stCondLst>
                                        </p:cTn>
                                        <p:tgtEl>
                                          <p:spTgt spid="16"/>
                                        </p:tgtEl>
                                        <p:attrNameLst>
                                          <p:attrName>style.visibility</p:attrName>
                                        </p:attrNameLst>
                                      </p:cBhvr>
                                      <p:to>
                                        <p:strVal val="visible"/>
                                      </p:to>
                                    </p:set>
                                    <p:animEffect transition="in" filter="fade">
                                      <p:cBhvr>
                                        <p:cTn id="161" dur="600"/>
                                        <p:tgtEl>
                                          <p:spTgt spid="16"/>
                                        </p:tgtEl>
                                      </p:cBhvr>
                                    </p:animEffect>
                                    <p:anim calcmode="lin" valueType="num">
                                      <p:cBhvr additive="base">
                                        <p:cTn id="162" dur="600" fill="hold"/>
                                        <p:tgtEl>
                                          <p:spTgt spid="16"/>
                                        </p:tgtEl>
                                        <p:attrNameLst>
                                          <p:attrName>ppt_y</p:attrName>
                                        </p:attrNameLst>
                                      </p:cBhvr>
                                      <p:tavLst>
                                        <p:tav tm="0">
                                          <p:val>
                                            <p:strVal val="#ppt_y+0.045"/>
                                          </p:val>
                                        </p:tav>
                                        <p:tav tm="100000">
                                          <p:val>
                                            <p:strVal val="#ppt_y"/>
                                          </p:val>
                                        </p:tav>
                                      </p:tavLst>
                                    </p:anim>
                                  </p:childTnLst>
                                </p:cTn>
                              </p:par>
                              <p:par>
                                <p:cTn id="167" presetID="10" presetClass="entr" presetSubtype="0" fill="hold" grpId="0" nodeType="withEffect">
                                  <p:stCondLst>
                                    <p:cond delay="0"/>
                                  </p:stCondLst>
                                  <p:childTnLst>
                                    <p:set>
                                      <p:cBhvr>
                                        <p:cTn id="164" dur="1" fill="hold">
                                          <p:stCondLst>
                                            <p:cond delay="0"/>
                                          </p:stCondLst>
                                        </p:cTn>
                                        <p:tgtEl>
                                          <p:spTgt spid="17"/>
                                        </p:tgtEl>
                                        <p:attrNameLst>
                                          <p:attrName>style.visibility</p:attrName>
                                        </p:attrNameLst>
                                      </p:cBhvr>
                                      <p:to>
                                        <p:strVal val="visible"/>
                                      </p:to>
                                    </p:set>
                                    <p:animEffect transition="in" filter="fade">
                                      <p:cBhvr>
                                        <p:cTn id="165" dur="600"/>
                                        <p:tgtEl>
                                          <p:spTgt spid="17"/>
                                        </p:tgtEl>
                                      </p:cBhvr>
                                    </p:animEffect>
                                    <p:anim calcmode="lin" valueType="num">
                                      <p:cBhvr additive="base">
                                        <p:cTn id="166" dur="600" fill="hold"/>
                                        <p:tgtEl>
                                          <p:spTgt spid="17"/>
                                        </p:tgtEl>
                                        <p:attrNameLst>
                                          <p:attrName>ppt_y</p:attrName>
                                        </p:attrNameLst>
                                      </p:cBhvr>
                                      <p:tavLst>
                                        <p:tav tm="0">
                                          <p:val>
                                            <p:strVal val="#ppt_y+0.045"/>
                                          </p:val>
                                        </p:tav>
                                        <p:tav tm="100000">
                                          <p:val>
                                            <p:strVal val="#ppt_y"/>
                                          </p:val>
                                        </p:tav>
                                      </p:tavLst>
                                    </p:anim>
                                  </p:childTnLst>
                                </p:cTn>
                              </p:par>
                              <p:par>
                                <p:cTn id="171" presetID="10" presetClass="entr" presetSubtype="0" fill="hold" grpId="0" nodeType="withEffect">
                                  <p:stCondLst>
                                    <p:cond delay="0"/>
                                  </p:stCondLst>
                                  <p:childTnLst>
                                    <p:set>
                                      <p:cBhvr>
                                        <p:cTn id="168" dur="1" fill="hold">
                                          <p:stCondLst>
                                            <p:cond delay="0"/>
                                          </p:stCondLst>
                                        </p:cTn>
                                        <p:tgtEl>
                                          <p:spTgt spid="18"/>
                                        </p:tgtEl>
                                        <p:attrNameLst>
                                          <p:attrName>style.visibility</p:attrName>
                                        </p:attrNameLst>
                                      </p:cBhvr>
                                      <p:to>
                                        <p:strVal val="visible"/>
                                      </p:to>
                                    </p:set>
                                    <p:animEffect transition="in" filter="fade">
                                      <p:cBhvr>
                                        <p:cTn id="169" dur="600"/>
                                        <p:tgtEl>
                                          <p:spTgt spid="18"/>
                                        </p:tgtEl>
                                      </p:cBhvr>
                                    </p:animEffect>
                                    <p:anim calcmode="lin" valueType="num">
                                      <p:cBhvr additive="base">
                                        <p:cTn id="170" dur="600" fill="hold"/>
                                        <p:tgtEl>
                                          <p:spTgt spid="18"/>
                                        </p:tgtEl>
                                        <p:attrNameLst>
                                          <p:attrName>ppt_y</p:attrName>
                                        </p:attrNameLst>
                                      </p:cBhvr>
                                      <p:tavLst>
                                        <p:tav tm="0">
                                          <p:val>
                                            <p:strVal val="#ppt_y+0.045"/>
                                          </p:val>
                                        </p:tav>
                                        <p:tav tm="100000">
                                          <p:val>
                                            <p:strVal val="#ppt_y"/>
                                          </p:val>
                                        </p:tav>
                                      </p:tavLst>
                                    </p:anim>
                                  </p:childTnLst>
                                </p:cTn>
                              </p:par>
                              <p:par>
                                <p:cTn id="175" presetID="10" presetClass="entr" presetSubtype="0" fill="hold" grpId="0" nodeType="withEffect">
                                  <p:stCondLst>
                                    <p:cond delay="0"/>
                                  </p:stCondLst>
                                  <p:childTnLst>
                                    <p:set>
                                      <p:cBhvr>
                                        <p:cTn id="172" dur="1" fill="hold">
                                          <p:stCondLst>
                                            <p:cond delay="0"/>
                                          </p:stCondLst>
                                        </p:cTn>
                                        <p:tgtEl>
                                          <p:spTgt spid="19"/>
                                        </p:tgtEl>
                                        <p:attrNameLst>
                                          <p:attrName>style.visibility</p:attrName>
                                        </p:attrNameLst>
                                      </p:cBhvr>
                                      <p:to>
                                        <p:strVal val="visible"/>
                                      </p:to>
                                    </p:set>
                                    <p:animEffect transition="in" filter="fade">
                                      <p:cBhvr>
                                        <p:cTn id="173" dur="600"/>
                                        <p:tgtEl>
                                          <p:spTgt spid="19"/>
                                        </p:tgtEl>
                                      </p:cBhvr>
                                    </p:animEffect>
                                    <p:anim calcmode="lin" valueType="num">
                                      <p:cBhvr additive="base">
                                        <p:cTn id="174" dur="600" fill="hold"/>
                                        <p:tgtEl>
                                          <p:spTgt spid="19"/>
                                        </p:tgtEl>
                                        <p:attrNameLst>
                                          <p:attrName>ppt_y</p:attrName>
                                        </p:attrNameLst>
                                      </p:cBhvr>
                                      <p:tavLst>
                                        <p:tav tm="0">
                                          <p:val>
                                            <p:strVal val="#ppt_y+0.045"/>
                                          </p:val>
                                        </p:tav>
                                        <p:tav tm="100000">
                                          <p:val>
                                            <p:strVal val="#ppt_y"/>
                                          </p:val>
                                        </p:tav>
                                      </p:tavLst>
                                    </p:anim>
                                  </p:childTnLst>
                                </p:cTn>
                              </p:par>
                              <p:par>
                                <p:cTn id="179" presetID="10" presetClass="entr" presetSubtype="0" fill="hold" grpId="0" nodeType="withEffect">
                                  <p:stCondLst>
                                    <p:cond delay="0"/>
                                  </p:stCondLst>
                                  <p:childTnLst>
                                    <p:set>
                                      <p:cBhvr>
                                        <p:cTn id="176" dur="1" fill="hold">
                                          <p:stCondLst>
                                            <p:cond delay="0"/>
                                          </p:stCondLst>
                                        </p:cTn>
                                        <p:tgtEl>
                                          <p:spTgt spid="20"/>
                                        </p:tgtEl>
                                        <p:attrNameLst>
                                          <p:attrName>style.visibility</p:attrName>
                                        </p:attrNameLst>
                                      </p:cBhvr>
                                      <p:to>
                                        <p:strVal val="visible"/>
                                      </p:to>
                                    </p:set>
                                    <p:animEffect transition="in" filter="fade">
                                      <p:cBhvr>
                                        <p:cTn id="177" dur="600"/>
                                        <p:tgtEl>
                                          <p:spTgt spid="20"/>
                                        </p:tgtEl>
                                      </p:cBhvr>
                                    </p:animEffect>
                                    <p:anim calcmode="lin" valueType="num">
                                      <p:cBhvr additive="base">
                                        <p:cTn id="178" dur="600" fill="hold"/>
                                        <p:tgtEl>
                                          <p:spTgt spid="20"/>
                                        </p:tgtEl>
                                        <p:attrNameLst>
                                          <p:attrName>ppt_y</p:attrName>
                                        </p:attrNameLst>
                                      </p:cBhvr>
                                      <p:tavLst>
                                        <p:tav tm="0">
                                          <p:val>
                                            <p:strVal val="#ppt_y+0.045"/>
                                          </p:val>
                                        </p:tav>
                                        <p:tav tm="100000">
                                          <p:val>
                                            <p:strVal val="#ppt_y"/>
                                          </p:val>
                                        </p:tav>
                                      </p:tavLst>
                                    </p:anim>
                                  </p:childTnLst>
                                </p:cTn>
                              </p:par>
                              <p:par>
                                <p:cTn id="183" presetID="10" presetClass="entr" presetSubtype="0" fill="hold" grpId="0" nodeType="withEffect">
                                  <p:stCondLst>
                                    <p:cond delay="0"/>
                                  </p:stCondLst>
                                  <p:childTnLst>
                                    <p:set>
                                      <p:cBhvr>
                                        <p:cTn id="180" dur="1" fill="hold">
                                          <p:stCondLst>
                                            <p:cond delay="0"/>
                                          </p:stCondLst>
                                        </p:cTn>
                                        <p:tgtEl>
                                          <p:spTgt spid="21"/>
                                        </p:tgtEl>
                                        <p:attrNameLst>
                                          <p:attrName>style.visibility</p:attrName>
                                        </p:attrNameLst>
                                      </p:cBhvr>
                                      <p:to>
                                        <p:strVal val="visible"/>
                                      </p:to>
                                    </p:set>
                                    <p:animEffect transition="in" filter="fade">
                                      <p:cBhvr>
                                        <p:cTn id="181" dur="600"/>
                                        <p:tgtEl>
                                          <p:spTgt spid="21"/>
                                        </p:tgtEl>
                                      </p:cBhvr>
                                    </p:animEffect>
                                    <p:anim calcmode="lin" valueType="num">
                                      <p:cBhvr additive="base">
                                        <p:cTn id="182" dur="600" fill="hold"/>
                                        <p:tgtEl>
                                          <p:spTgt spid="21"/>
                                        </p:tgtEl>
                                        <p:attrNameLst>
                                          <p:attrName>ppt_y</p:attrName>
                                        </p:attrNameLst>
                                      </p:cBhvr>
                                      <p:tavLst>
                                        <p:tav tm="0">
                                          <p:val>
                                            <p:strVal val="#ppt_y+0.045"/>
                                          </p:val>
                                        </p:tav>
                                        <p:tav tm="100000">
                                          <p:val>
                                            <p:strVal val="#ppt_y"/>
                                          </p:val>
                                        </p:tav>
                                      </p:tavLst>
                                    </p:anim>
                                  </p:childTnLst>
                                </p:cTn>
                              </p:par>
                            </p:childTnLst>
                          </p:cTn>
                        </p:par>
                        <p:par>
                          <p:cTn id="209" fill="hold">
                            <p:stCondLst>
                              <p:cond delay="900"/>
                            </p:stCondLst>
                            <p:childTnLst>
                              <p:par>
                                <p:cTn id="188" presetID="10" presetClass="entr" presetSubtype="0" fill="hold" grpId="0" nodeType="withEffect">
                                  <p:stCondLst>
                                    <p:cond delay="0"/>
                                  </p:stCondLst>
                                  <p:childTnLst>
                                    <p:set>
                                      <p:cBhvr>
                                        <p:cTn id="185" dur="1" fill="hold">
                                          <p:stCondLst>
                                            <p:cond delay="0"/>
                                          </p:stCondLst>
                                        </p:cTn>
                                        <p:tgtEl>
                                          <p:spTgt spid="22"/>
                                        </p:tgtEl>
                                        <p:attrNameLst>
                                          <p:attrName>style.visibility</p:attrName>
                                        </p:attrNameLst>
                                      </p:cBhvr>
                                      <p:to>
                                        <p:strVal val="visible"/>
                                      </p:to>
                                    </p:set>
                                    <p:animEffect transition="in" filter="fade">
                                      <p:cBhvr>
                                        <p:cTn id="186" dur="600"/>
                                        <p:tgtEl>
                                          <p:spTgt spid="22"/>
                                        </p:tgtEl>
                                      </p:cBhvr>
                                    </p:animEffect>
                                    <p:anim calcmode="lin" valueType="num">
                                      <p:cBhvr additive="base">
                                        <p:cTn id="187" dur="600" fill="hold"/>
                                        <p:tgtEl>
                                          <p:spTgt spid="22"/>
                                        </p:tgtEl>
                                        <p:attrNameLst>
                                          <p:attrName>ppt_y</p:attrName>
                                        </p:attrNameLst>
                                      </p:cBhvr>
                                      <p:tavLst>
                                        <p:tav tm="0">
                                          <p:val>
                                            <p:strVal val="#ppt_y+0.045"/>
                                          </p:val>
                                        </p:tav>
                                        <p:tav tm="100000">
                                          <p:val>
                                            <p:strVal val="#ppt_y"/>
                                          </p:val>
                                        </p:tav>
                                      </p:tavLst>
                                    </p:anim>
                                  </p:childTnLst>
                                </p:cTn>
                              </p:par>
                              <p:par>
                                <p:cTn id="192" presetID="10" presetClass="entr" presetSubtype="0" fill="hold" grpId="0" nodeType="withEffect">
                                  <p:stCondLst>
                                    <p:cond delay="0"/>
                                  </p:stCondLst>
                                  <p:childTnLst>
                                    <p:set>
                                      <p:cBhvr>
                                        <p:cTn id="189" dur="1" fill="hold">
                                          <p:stCondLst>
                                            <p:cond delay="0"/>
                                          </p:stCondLst>
                                        </p:cTn>
                                        <p:tgtEl>
                                          <p:spTgt spid="23"/>
                                        </p:tgtEl>
                                        <p:attrNameLst>
                                          <p:attrName>style.visibility</p:attrName>
                                        </p:attrNameLst>
                                      </p:cBhvr>
                                      <p:to>
                                        <p:strVal val="visible"/>
                                      </p:to>
                                    </p:set>
                                    <p:animEffect transition="in" filter="fade">
                                      <p:cBhvr>
                                        <p:cTn id="190" dur="600"/>
                                        <p:tgtEl>
                                          <p:spTgt spid="23"/>
                                        </p:tgtEl>
                                      </p:cBhvr>
                                    </p:animEffect>
                                    <p:anim calcmode="lin" valueType="num">
                                      <p:cBhvr additive="base">
                                        <p:cTn id="191" dur="600" fill="hold"/>
                                        <p:tgtEl>
                                          <p:spTgt spid="23"/>
                                        </p:tgtEl>
                                        <p:attrNameLst>
                                          <p:attrName>ppt_y</p:attrName>
                                        </p:attrNameLst>
                                      </p:cBhvr>
                                      <p:tavLst>
                                        <p:tav tm="0">
                                          <p:val>
                                            <p:strVal val="#ppt_y+0.045"/>
                                          </p:val>
                                        </p:tav>
                                        <p:tav tm="100000">
                                          <p:val>
                                            <p:strVal val="#ppt_y"/>
                                          </p:val>
                                        </p:tav>
                                      </p:tavLst>
                                    </p:anim>
                                  </p:childTnLst>
                                </p:cTn>
                              </p:par>
                              <p:par>
                                <p:cTn id="196" presetID="10" presetClass="entr" presetSubtype="0" fill="hold" grpId="0" nodeType="withEffect">
                                  <p:stCondLst>
                                    <p:cond delay="0"/>
                                  </p:stCondLst>
                                  <p:childTnLst>
                                    <p:set>
                                      <p:cBhvr>
                                        <p:cTn id="193" dur="1" fill="hold">
                                          <p:stCondLst>
                                            <p:cond delay="0"/>
                                          </p:stCondLst>
                                        </p:cTn>
                                        <p:tgtEl>
                                          <p:spTgt spid="24"/>
                                        </p:tgtEl>
                                        <p:attrNameLst>
                                          <p:attrName>style.visibility</p:attrName>
                                        </p:attrNameLst>
                                      </p:cBhvr>
                                      <p:to>
                                        <p:strVal val="visible"/>
                                      </p:to>
                                    </p:set>
                                    <p:animEffect transition="in" filter="fade">
                                      <p:cBhvr>
                                        <p:cTn id="194" dur="600"/>
                                        <p:tgtEl>
                                          <p:spTgt spid="24"/>
                                        </p:tgtEl>
                                      </p:cBhvr>
                                    </p:animEffect>
                                    <p:anim calcmode="lin" valueType="num">
                                      <p:cBhvr additive="base">
                                        <p:cTn id="195" dur="600" fill="hold"/>
                                        <p:tgtEl>
                                          <p:spTgt spid="24"/>
                                        </p:tgtEl>
                                        <p:attrNameLst>
                                          <p:attrName>ppt_y</p:attrName>
                                        </p:attrNameLst>
                                      </p:cBhvr>
                                      <p:tavLst>
                                        <p:tav tm="0">
                                          <p:val>
                                            <p:strVal val="#ppt_y+0.045"/>
                                          </p:val>
                                        </p:tav>
                                        <p:tav tm="100000">
                                          <p:val>
                                            <p:strVal val="#ppt_y"/>
                                          </p:val>
                                        </p:tav>
                                      </p:tavLst>
                                    </p:anim>
                                  </p:childTnLst>
                                </p:cTn>
                              </p:par>
                              <p:par>
                                <p:cTn id="200" presetID="10" presetClass="entr" presetSubtype="0" fill="hold" grpId="0" nodeType="withEffect">
                                  <p:stCondLst>
                                    <p:cond delay="0"/>
                                  </p:stCondLst>
                                  <p:childTnLst>
                                    <p:set>
                                      <p:cBhvr>
                                        <p:cTn id="197" dur="1" fill="hold">
                                          <p:stCondLst>
                                            <p:cond delay="0"/>
                                          </p:stCondLst>
                                        </p:cTn>
                                        <p:tgtEl>
                                          <p:spTgt spid="25"/>
                                        </p:tgtEl>
                                        <p:attrNameLst>
                                          <p:attrName>style.visibility</p:attrName>
                                        </p:attrNameLst>
                                      </p:cBhvr>
                                      <p:to>
                                        <p:strVal val="visible"/>
                                      </p:to>
                                    </p:set>
                                    <p:animEffect transition="in" filter="fade">
                                      <p:cBhvr>
                                        <p:cTn id="198" dur="600"/>
                                        <p:tgtEl>
                                          <p:spTgt spid="25"/>
                                        </p:tgtEl>
                                      </p:cBhvr>
                                    </p:animEffect>
                                    <p:anim calcmode="lin" valueType="num">
                                      <p:cBhvr additive="base">
                                        <p:cTn id="199" dur="600" fill="hold"/>
                                        <p:tgtEl>
                                          <p:spTgt spid="25"/>
                                        </p:tgtEl>
                                        <p:attrNameLst>
                                          <p:attrName>ppt_y</p:attrName>
                                        </p:attrNameLst>
                                      </p:cBhvr>
                                      <p:tavLst>
                                        <p:tav tm="0">
                                          <p:val>
                                            <p:strVal val="#ppt_y+0.045"/>
                                          </p:val>
                                        </p:tav>
                                        <p:tav tm="100000">
                                          <p:val>
                                            <p:strVal val="#ppt_y"/>
                                          </p:val>
                                        </p:tav>
                                      </p:tavLst>
                                    </p:anim>
                                  </p:childTnLst>
                                </p:cTn>
                              </p:par>
                              <p:par>
                                <p:cTn id="204" presetID="10" presetClass="entr" presetSubtype="0" fill="hold" grpId="0" nodeType="with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fade">
                                      <p:cBhvr>
                                        <p:cTn id="202" dur="600"/>
                                        <p:tgtEl>
                                          <p:spTgt spid="26"/>
                                        </p:tgtEl>
                                      </p:cBhvr>
                                    </p:animEffect>
                                    <p:anim calcmode="lin" valueType="num">
                                      <p:cBhvr additive="base">
                                        <p:cTn id="203" dur="600" fill="hold"/>
                                        <p:tgtEl>
                                          <p:spTgt spid="26"/>
                                        </p:tgtEl>
                                        <p:attrNameLst>
                                          <p:attrName>ppt_y</p:attrName>
                                        </p:attrNameLst>
                                      </p:cBhvr>
                                      <p:tavLst>
                                        <p:tav tm="0">
                                          <p:val>
                                            <p:strVal val="#ppt_y+0.045"/>
                                          </p:val>
                                        </p:tav>
                                        <p:tav tm="100000">
                                          <p:val>
                                            <p:strVal val="#ppt_y"/>
                                          </p:val>
                                        </p:tav>
                                      </p:tavLst>
                                    </p:anim>
                                  </p:childTnLst>
                                </p:cTn>
                              </p:par>
                              <p:par>
                                <p:cTn id="208" presetID="10" presetClass="entr" presetSubtype="0" fill="hold" grpId="0" nodeType="withEffect">
                                  <p:stCondLst>
                                    <p:cond delay="0"/>
                                  </p:stCondLst>
                                  <p:childTnLst>
                                    <p:set>
                                      <p:cBhvr>
                                        <p:cTn id="205" dur="1" fill="hold">
                                          <p:stCondLst>
                                            <p:cond delay="0"/>
                                          </p:stCondLst>
                                        </p:cTn>
                                        <p:tgtEl>
                                          <p:spTgt spid="27"/>
                                        </p:tgtEl>
                                        <p:attrNameLst>
                                          <p:attrName>style.visibility</p:attrName>
                                        </p:attrNameLst>
                                      </p:cBhvr>
                                      <p:to>
                                        <p:strVal val="visible"/>
                                      </p:to>
                                    </p:set>
                                    <p:animEffect transition="in" filter="fade">
                                      <p:cBhvr>
                                        <p:cTn id="206" dur="600"/>
                                        <p:tgtEl>
                                          <p:spTgt spid="27"/>
                                        </p:tgtEl>
                                      </p:cBhvr>
                                    </p:animEffect>
                                    <p:anim calcmode="lin" valueType="num">
                                      <p:cBhvr additive="base">
                                        <p:cTn id="207" dur="600" fill="hold"/>
                                        <p:tgtEl>
                                          <p:spTgt spid="27"/>
                                        </p:tgtEl>
                                        <p:attrNameLst>
                                          <p:attrName>ppt_y</p:attrName>
                                        </p:attrNameLst>
                                      </p:cBhvr>
                                      <p:tavLst>
                                        <p:tav tm="0">
                                          <p:val>
                                            <p:strVal val="#ppt_y+0.045"/>
                                          </p:val>
                                        </p:tav>
                                        <p:tav tm="100000">
                                          <p:val>
                                            <p:strVal val="#ppt_y"/>
                                          </p:val>
                                        </p:tav>
                                      </p:tavLst>
                                    </p:anim>
                                  </p:childTnLst>
                                </p:cTn>
                              </p:par>
                            </p:childTnLst>
                          </p:cTn>
                        </p:par>
                        <p:par>
                          <p:cTn id="234" fill="hold">
                            <p:stCondLst>
                              <p:cond delay="1080"/>
                            </p:stCondLst>
                            <p:childTnLst>
                              <p:par>
                                <p:cTn id="213" presetID="10" presetClass="entr" presetSubtype="0" fill="hold" grpId="0" nodeType="withEffect">
                                  <p:stCondLst>
                                    <p:cond delay="0"/>
                                  </p:stCondLst>
                                  <p:childTnLst>
                                    <p:set>
                                      <p:cBhvr>
                                        <p:cTn id="210" dur="1" fill="hold">
                                          <p:stCondLst>
                                            <p:cond delay="0"/>
                                          </p:stCondLst>
                                        </p:cTn>
                                        <p:tgtEl>
                                          <p:spTgt spid="28"/>
                                        </p:tgtEl>
                                        <p:attrNameLst>
                                          <p:attrName>style.visibility</p:attrName>
                                        </p:attrNameLst>
                                      </p:cBhvr>
                                      <p:to>
                                        <p:strVal val="visible"/>
                                      </p:to>
                                    </p:set>
                                    <p:animEffect transition="in" filter="fade">
                                      <p:cBhvr>
                                        <p:cTn id="211" dur="600"/>
                                        <p:tgtEl>
                                          <p:spTgt spid="28"/>
                                        </p:tgtEl>
                                      </p:cBhvr>
                                    </p:animEffect>
                                    <p:anim calcmode="lin" valueType="num">
                                      <p:cBhvr additive="base">
                                        <p:cTn id="212" dur="600" fill="hold"/>
                                        <p:tgtEl>
                                          <p:spTgt spid="28"/>
                                        </p:tgtEl>
                                        <p:attrNameLst>
                                          <p:attrName>ppt_y</p:attrName>
                                        </p:attrNameLst>
                                      </p:cBhvr>
                                      <p:tavLst>
                                        <p:tav tm="0">
                                          <p:val>
                                            <p:strVal val="#ppt_y+0.045"/>
                                          </p:val>
                                        </p:tav>
                                        <p:tav tm="100000">
                                          <p:val>
                                            <p:strVal val="#ppt_y"/>
                                          </p:val>
                                        </p:tav>
                                      </p:tavLst>
                                    </p:anim>
                                  </p:childTnLst>
                                </p:cTn>
                              </p:par>
                              <p:par>
                                <p:cTn id="217" presetID="10" presetClass="entr" presetSubtype="0" fill="hold" grpId="0" nodeType="withEffect">
                                  <p:stCondLst>
                                    <p:cond delay="0"/>
                                  </p:stCondLst>
                                  <p:childTnLst>
                                    <p:set>
                                      <p:cBhvr>
                                        <p:cTn id="214" dur="1" fill="hold">
                                          <p:stCondLst>
                                            <p:cond delay="0"/>
                                          </p:stCondLst>
                                        </p:cTn>
                                        <p:tgtEl>
                                          <p:spTgt spid="29"/>
                                        </p:tgtEl>
                                        <p:attrNameLst>
                                          <p:attrName>style.visibility</p:attrName>
                                        </p:attrNameLst>
                                      </p:cBhvr>
                                      <p:to>
                                        <p:strVal val="visible"/>
                                      </p:to>
                                    </p:set>
                                    <p:animEffect transition="in" filter="fade">
                                      <p:cBhvr>
                                        <p:cTn id="215" dur="600"/>
                                        <p:tgtEl>
                                          <p:spTgt spid="29"/>
                                        </p:tgtEl>
                                      </p:cBhvr>
                                    </p:animEffect>
                                    <p:anim calcmode="lin" valueType="num">
                                      <p:cBhvr additive="base">
                                        <p:cTn id="216" dur="600" fill="hold"/>
                                        <p:tgtEl>
                                          <p:spTgt spid="29"/>
                                        </p:tgtEl>
                                        <p:attrNameLst>
                                          <p:attrName>ppt_y</p:attrName>
                                        </p:attrNameLst>
                                      </p:cBhvr>
                                      <p:tavLst>
                                        <p:tav tm="0">
                                          <p:val>
                                            <p:strVal val="#ppt_y+0.045"/>
                                          </p:val>
                                        </p:tav>
                                        <p:tav tm="100000">
                                          <p:val>
                                            <p:strVal val="#ppt_y"/>
                                          </p:val>
                                        </p:tav>
                                      </p:tavLst>
                                    </p:anim>
                                  </p:childTnLst>
                                </p:cTn>
                              </p:par>
                              <p:par>
                                <p:cTn id="221" presetID="10" presetClass="entr" presetSubtype="0" fill="hold" grpId="0" nodeType="withEffect">
                                  <p:stCondLst>
                                    <p:cond delay="0"/>
                                  </p:stCondLst>
                                  <p:childTnLst>
                                    <p:set>
                                      <p:cBhvr>
                                        <p:cTn id="218" dur="1" fill="hold">
                                          <p:stCondLst>
                                            <p:cond delay="0"/>
                                          </p:stCondLst>
                                        </p:cTn>
                                        <p:tgtEl>
                                          <p:spTgt spid="30"/>
                                        </p:tgtEl>
                                        <p:attrNameLst>
                                          <p:attrName>style.visibility</p:attrName>
                                        </p:attrNameLst>
                                      </p:cBhvr>
                                      <p:to>
                                        <p:strVal val="visible"/>
                                      </p:to>
                                    </p:set>
                                    <p:animEffect transition="in" filter="fade">
                                      <p:cBhvr>
                                        <p:cTn id="219" dur="600"/>
                                        <p:tgtEl>
                                          <p:spTgt spid="30"/>
                                        </p:tgtEl>
                                      </p:cBhvr>
                                    </p:animEffect>
                                    <p:anim calcmode="lin" valueType="num">
                                      <p:cBhvr additive="base">
                                        <p:cTn id="220" dur="600" fill="hold"/>
                                        <p:tgtEl>
                                          <p:spTgt spid="30"/>
                                        </p:tgtEl>
                                        <p:attrNameLst>
                                          <p:attrName>ppt_y</p:attrName>
                                        </p:attrNameLst>
                                      </p:cBhvr>
                                      <p:tavLst>
                                        <p:tav tm="0">
                                          <p:val>
                                            <p:strVal val="#ppt_y+0.045"/>
                                          </p:val>
                                        </p:tav>
                                        <p:tav tm="100000">
                                          <p:val>
                                            <p:strVal val="#ppt_y"/>
                                          </p:val>
                                        </p:tav>
                                      </p:tavLst>
                                    </p:anim>
                                  </p:childTnLst>
                                </p:cTn>
                              </p:par>
                              <p:par>
                                <p:cTn id="225" presetID="10" presetClass="entr" presetSubtype="0" fill="hold" grpId="0" nodeType="withEffect">
                                  <p:stCondLst>
                                    <p:cond delay="0"/>
                                  </p:stCondLst>
                                  <p:childTnLst>
                                    <p:set>
                                      <p:cBhvr>
                                        <p:cTn id="222" dur="1" fill="hold">
                                          <p:stCondLst>
                                            <p:cond delay="0"/>
                                          </p:stCondLst>
                                        </p:cTn>
                                        <p:tgtEl>
                                          <p:spTgt spid="31"/>
                                        </p:tgtEl>
                                        <p:attrNameLst>
                                          <p:attrName>style.visibility</p:attrName>
                                        </p:attrNameLst>
                                      </p:cBhvr>
                                      <p:to>
                                        <p:strVal val="visible"/>
                                      </p:to>
                                    </p:set>
                                    <p:animEffect transition="in" filter="fade">
                                      <p:cBhvr>
                                        <p:cTn id="223" dur="600"/>
                                        <p:tgtEl>
                                          <p:spTgt spid="31"/>
                                        </p:tgtEl>
                                      </p:cBhvr>
                                    </p:animEffect>
                                    <p:anim calcmode="lin" valueType="num">
                                      <p:cBhvr additive="base">
                                        <p:cTn id="224" dur="600" fill="hold"/>
                                        <p:tgtEl>
                                          <p:spTgt spid="31"/>
                                        </p:tgtEl>
                                        <p:attrNameLst>
                                          <p:attrName>ppt_y</p:attrName>
                                        </p:attrNameLst>
                                      </p:cBhvr>
                                      <p:tavLst>
                                        <p:tav tm="0">
                                          <p:val>
                                            <p:strVal val="#ppt_y+0.045"/>
                                          </p:val>
                                        </p:tav>
                                        <p:tav tm="100000">
                                          <p:val>
                                            <p:strVal val="#ppt_y"/>
                                          </p:val>
                                        </p:tav>
                                      </p:tavLst>
                                    </p:anim>
                                  </p:childTnLst>
                                </p:cTn>
                              </p:par>
                              <p:par>
                                <p:cTn id="229" presetID="10" presetClass="entr" presetSubtype="0" fill="hold" grpId="0" nodeType="withEffect">
                                  <p:stCondLst>
                                    <p:cond delay="0"/>
                                  </p:stCondLst>
                                  <p:childTnLst>
                                    <p:set>
                                      <p:cBhvr>
                                        <p:cTn id="226" dur="1" fill="hold">
                                          <p:stCondLst>
                                            <p:cond delay="0"/>
                                          </p:stCondLst>
                                        </p:cTn>
                                        <p:tgtEl>
                                          <p:spTgt spid="32"/>
                                        </p:tgtEl>
                                        <p:attrNameLst>
                                          <p:attrName>style.visibility</p:attrName>
                                        </p:attrNameLst>
                                      </p:cBhvr>
                                      <p:to>
                                        <p:strVal val="visible"/>
                                      </p:to>
                                    </p:set>
                                    <p:animEffect transition="in" filter="fade">
                                      <p:cBhvr>
                                        <p:cTn id="227" dur="600"/>
                                        <p:tgtEl>
                                          <p:spTgt spid="32"/>
                                        </p:tgtEl>
                                      </p:cBhvr>
                                    </p:animEffect>
                                    <p:anim calcmode="lin" valueType="num">
                                      <p:cBhvr additive="base">
                                        <p:cTn id="228" dur="600" fill="hold"/>
                                        <p:tgtEl>
                                          <p:spTgt spid="32"/>
                                        </p:tgtEl>
                                        <p:attrNameLst>
                                          <p:attrName>ppt_y</p:attrName>
                                        </p:attrNameLst>
                                      </p:cBhvr>
                                      <p:tavLst>
                                        <p:tav tm="0">
                                          <p:val>
                                            <p:strVal val="#ppt_y+0.045"/>
                                          </p:val>
                                        </p:tav>
                                        <p:tav tm="100000">
                                          <p:val>
                                            <p:strVal val="#ppt_y"/>
                                          </p:val>
                                        </p:tav>
                                      </p:tavLst>
                                    </p:anim>
                                  </p:childTnLst>
                                </p:cTn>
                              </p:par>
                              <p:par>
                                <p:cTn id="233" presetID="10" presetClass="entr" presetSubtype="0" fill="hold" grpId="0" nodeType="withEffect">
                                  <p:stCondLst>
                                    <p:cond delay="0"/>
                                  </p:stCondLst>
                                  <p:childTnLst>
                                    <p:set>
                                      <p:cBhvr>
                                        <p:cTn id="230" dur="1" fill="hold">
                                          <p:stCondLst>
                                            <p:cond delay="0"/>
                                          </p:stCondLst>
                                        </p:cTn>
                                        <p:tgtEl>
                                          <p:spTgt spid="33"/>
                                        </p:tgtEl>
                                        <p:attrNameLst>
                                          <p:attrName>style.visibility</p:attrName>
                                        </p:attrNameLst>
                                      </p:cBhvr>
                                      <p:to>
                                        <p:strVal val="visible"/>
                                      </p:to>
                                    </p:set>
                                    <p:animEffect transition="in" filter="fade">
                                      <p:cBhvr>
                                        <p:cTn id="231" dur="600"/>
                                        <p:tgtEl>
                                          <p:spTgt spid="33"/>
                                        </p:tgtEl>
                                      </p:cBhvr>
                                    </p:animEffect>
                                    <p:anim calcmode="lin" valueType="num">
                                      <p:cBhvr additive="base">
                                        <p:cTn id="232" dur="600" fill="hold"/>
                                        <p:tgtEl>
                                          <p:spTgt spid="33"/>
                                        </p:tgtEl>
                                        <p:attrNameLst>
                                          <p:attrName>ppt_y</p:attrName>
                                        </p:attrNameLst>
                                      </p:cBhvr>
                                      <p:tavLst>
                                        <p:tav tm="0">
                                          <p:val>
                                            <p:strVal val="#ppt_y+0.045"/>
                                          </p:val>
                                        </p:tav>
                                        <p:tav tm="100000">
                                          <p:val>
                                            <p:strVal val="#ppt_y"/>
                                          </p:val>
                                        </p:tav>
                                      </p:tavLst>
                                    </p:anim>
                                  </p:childTnLst>
                                </p:cTn>
                              </p:par>
                            </p:childTnLst>
                          </p:cTn>
                        </p:par>
                        <p:par>
                          <p:cTn id="238" fill="hold">
                            <p:stCondLst>
                              <p:cond delay="1260"/>
                            </p:stCondLst>
                            <p:childTnLst>
                              <p:par>
                                <p:cTn id="237" presetID="10" presetClass="entr" presetSubtype="0" fill="hold" grpId="0" nodeType="withEffect">
                                  <p:stCondLst>
                                    <p:cond delay="0"/>
                                  </p:stCondLst>
                                  <p:childTnLst>
                                    <p:set>
                                      <p:cBhvr>
                                        <p:cTn id="235" dur="1" fill="hold">
                                          <p:stCondLst>
                                            <p:cond delay="0"/>
                                          </p:stCondLst>
                                        </p:cTn>
                                        <p:tgtEl>
                                          <p:spTgt spid="34"/>
                                        </p:tgtEl>
                                        <p:attrNameLst>
                                          <p:attrName>style.visibility</p:attrName>
                                        </p:attrNameLst>
                                      </p:cBhvr>
                                      <p:to>
                                        <p:strVal val="visible"/>
                                      </p:to>
                                    </p:set>
                                    <p:animEffect transition="in" filter="fade">
                                      <p:cBhvr>
                                        <p:cTn id="236" dur="52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512064"/>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WHY KURIPPEDU</a:t>
            </a:r>
            <a:endParaRPr lang="en-US" sz="1100" dirty="0"/>
          </a:p>
        </p:txBody>
      </p:sp>
      <p:sp>
        <p:nvSpPr>
          <p:cNvPr id="3" name="anim02u"/>
          <p:cNvSpPr txBox="1"/>
          <p:nvPr/>
        </p:nvSpPr>
        <p:spPr>
          <a:xfrm>
            <a:off x="566928" y="841248"/>
            <a:ext cx="8229600" cy="548640"/>
          </a:xfrm>
          <a:prstGeom prst="rect">
            <a:avLst/>
          </a:prstGeom>
          <a:noFill/>
          <a:ln/>
        </p:spPr>
        <p:txBody>
          <a:bodyPr wrap="square" lIns="0" tIns="0" rIns="0" bIns="0" rtlCol="0" anchor="t"/>
          <a:lstStyle/>
          <a:p>
            <a:pPr indent="0" marL="0">
              <a:lnSpc>
                <a:spcPct val="108000"/>
              </a:lnSpc>
              <a:buNone/>
            </a:pPr>
            <a:r>
              <a:rPr lang="en-US" sz="3200" b="1" dirty="0">
                <a:solidFill>
                  <a:srgbClr val="1B1140"/>
                </a:solidFill>
                <a:latin typeface="Arial" pitchFamily="34" charset="0"/>
                <a:ea typeface="Arial" pitchFamily="34" charset="-122"/>
                <a:cs typeface="Arial" pitchFamily="34" charset="-120"/>
              </a:rPr>
              <a:t>Built inside a college, not for a demo.</a:t>
            </a:r>
            <a:endParaRPr lang="en-US" sz="3200" dirty="0"/>
          </a:p>
        </p:txBody>
      </p:sp>
      <p:sp>
        <p:nvSpPr>
          <p:cNvPr id="4" name="anim03u"/>
          <p:cNvSpPr/>
          <p:nvPr/>
        </p:nvSpPr>
        <p:spPr>
          <a:xfrm>
            <a:off x="566928" y="1883664"/>
            <a:ext cx="3547872" cy="2615184"/>
          </a:xfrm>
          <a:prstGeom prst="roundRect">
            <a:avLst>
              <a:gd name="adj" fmla="val 4895"/>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5" name="anim03u"/>
          <p:cNvSpPr/>
          <p:nvPr/>
        </p:nvSpPr>
        <p:spPr>
          <a:xfrm>
            <a:off x="841248" y="2139696"/>
            <a:ext cx="457200" cy="457200"/>
          </a:xfrm>
          <a:prstGeom prst="roundRect">
            <a:avLst>
              <a:gd name="adj" fmla="val 30000"/>
            </a:avLst>
          </a:prstGeom>
          <a:solidFill>
            <a:srgbClr val="5B21B6"/>
          </a:solidFill>
          <a:ln/>
          <a:effectLst>
            <a:outerShdw sx="100000" sy="100000" kx="0" ky="0" algn="bl" rotWithShape="0" blurRad="152400" dist="38100" dir="5400000">
              <a:srgbClr val="5B21B6">
                <a:alpha val="22000"/>
              </a:srgbClr>
            </a:outerShdw>
          </a:effectLst>
        </p:spPr>
      </p:sp>
      <p:pic>
        <p:nvPicPr>
          <p:cNvPr id="6" name="anim03u" descr="/home/claude/assets/icons/Handshake_w.png">    </p:cNvPr>
          <p:cNvPicPr>
            <a:picLocks noChangeAspect="1"/>
          </p:cNvPicPr>
          <p:nvPr/>
        </p:nvPicPr>
        <p:blipFill>
          <a:blip r:embed="rId2"/>
          <a:stretch>
            <a:fillRect/>
          </a:stretch>
        </p:blipFill>
        <p:spPr>
          <a:xfrm>
            <a:off x="950976" y="2249424"/>
            <a:ext cx="237744" cy="237744"/>
          </a:xfrm>
          <a:prstGeom prst="rect">
            <a:avLst/>
          </a:prstGeom>
        </p:spPr>
      </p:pic>
      <p:sp>
        <p:nvSpPr>
          <p:cNvPr id="7" name="anim03u"/>
          <p:cNvSpPr txBox="1"/>
          <p:nvPr/>
        </p:nvSpPr>
        <p:spPr>
          <a:xfrm>
            <a:off x="841248" y="2743200"/>
            <a:ext cx="2999232" cy="566928"/>
          </a:xfrm>
          <a:prstGeom prst="rect">
            <a:avLst/>
          </a:prstGeom>
          <a:noFill/>
          <a:ln/>
        </p:spPr>
        <p:txBody>
          <a:bodyPr wrap="square" lIns="0" tIns="0" rIns="0" bIns="0" rtlCol="0" anchor="ctr"/>
          <a:lstStyle/>
          <a:p>
            <a:pPr indent="0" marL="0">
              <a:lnSpc>
                <a:spcPct val="106000"/>
              </a:lnSpc>
              <a:buNone/>
            </a:pPr>
            <a:r>
              <a:rPr lang="en-US" sz="1450" b="1" dirty="0">
                <a:solidFill>
                  <a:srgbClr val="1B1140"/>
                </a:solidFill>
                <a:latin typeface="Arial" pitchFamily="34" charset="0"/>
                <a:ea typeface="Arial" pitchFamily="34" charset="-122"/>
                <a:cs typeface="Arial" pitchFamily="34" charset="-120"/>
              </a:rPr>
              <a:t>Your vocabulary, not a translation</a:t>
            </a:r>
            <a:endParaRPr lang="en-US" sz="1450" dirty="0"/>
          </a:p>
        </p:txBody>
      </p:sp>
      <p:sp>
        <p:nvSpPr>
          <p:cNvPr id="8" name="anim03u"/>
          <p:cNvSpPr txBox="1"/>
          <p:nvPr/>
        </p:nvSpPr>
        <p:spPr>
          <a:xfrm>
            <a:off x="841248" y="3383280"/>
            <a:ext cx="2999232" cy="969264"/>
          </a:xfrm>
          <a:prstGeom prst="rect">
            <a:avLst/>
          </a:prstGeom>
          <a:noFill/>
          <a:ln/>
        </p:spPr>
        <p:txBody>
          <a:bodyPr wrap="square" lIns="0" tIns="0" rIns="0" bIns="0" rtlCol="0" anchor="t"/>
          <a:lstStyle/>
          <a:p>
            <a:pPr indent="0" marL="0">
              <a:lnSpc>
                <a:spcPct val="120000"/>
              </a:lnSpc>
              <a:buNone/>
            </a:pPr>
            <a:r>
              <a:rPr lang="en-US" sz="1100" dirty="0">
                <a:solidFill>
                  <a:srgbClr val="4E476E"/>
                </a:solidFill>
                <a:latin typeface="Calibri" pitchFamily="34" charset="0"/>
                <a:ea typeface="Calibri" pitchFamily="34" charset="-122"/>
                <a:cs typeface="Calibri" pitchFamily="34" charset="-120"/>
              </a:rPr>
              <a:t>Cadre, aided and self-financed, deanery, IQAC, NIRF, condonation, ICA, register number allocation — the system already speaks it, because it was built for it.</a:t>
            </a:r>
            <a:endParaRPr lang="en-US" sz="1100" dirty="0"/>
          </a:p>
        </p:txBody>
      </p:sp>
      <p:sp>
        <p:nvSpPr>
          <p:cNvPr id="9" name="anim04u"/>
          <p:cNvSpPr/>
          <p:nvPr/>
        </p:nvSpPr>
        <p:spPr>
          <a:xfrm>
            <a:off x="4315968" y="1883664"/>
            <a:ext cx="3547872" cy="2615184"/>
          </a:xfrm>
          <a:prstGeom prst="roundRect">
            <a:avLst>
              <a:gd name="adj" fmla="val 4895"/>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10" name="anim04u"/>
          <p:cNvSpPr/>
          <p:nvPr/>
        </p:nvSpPr>
        <p:spPr>
          <a:xfrm>
            <a:off x="4590288" y="2139696"/>
            <a:ext cx="457200" cy="457200"/>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11" name="anim04u" descr="/home/claude/assets/icons/Layers_w.png">    </p:cNvPr>
          <p:cNvPicPr>
            <a:picLocks noChangeAspect="1"/>
          </p:cNvPicPr>
          <p:nvPr/>
        </p:nvPicPr>
        <p:blipFill>
          <a:blip r:embed="rId3"/>
          <a:stretch>
            <a:fillRect/>
          </a:stretch>
        </p:blipFill>
        <p:spPr>
          <a:xfrm>
            <a:off x="4700016" y="2249424"/>
            <a:ext cx="237744" cy="237744"/>
          </a:xfrm>
          <a:prstGeom prst="rect">
            <a:avLst/>
          </a:prstGeom>
        </p:spPr>
      </p:pic>
      <p:sp>
        <p:nvSpPr>
          <p:cNvPr id="12" name="anim04u"/>
          <p:cNvSpPr txBox="1"/>
          <p:nvPr/>
        </p:nvSpPr>
        <p:spPr>
          <a:xfrm>
            <a:off x="4590288" y="2743200"/>
            <a:ext cx="2999232" cy="566928"/>
          </a:xfrm>
          <a:prstGeom prst="rect">
            <a:avLst/>
          </a:prstGeom>
          <a:noFill/>
          <a:ln/>
        </p:spPr>
        <p:txBody>
          <a:bodyPr wrap="square" lIns="0" tIns="0" rIns="0" bIns="0" rtlCol="0" anchor="ctr"/>
          <a:lstStyle/>
          <a:p>
            <a:pPr indent="0" marL="0">
              <a:lnSpc>
                <a:spcPct val="106000"/>
              </a:lnSpc>
              <a:buNone/>
            </a:pPr>
            <a:r>
              <a:rPr lang="en-US" sz="1450" b="1" dirty="0">
                <a:solidFill>
                  <a:srgbClr val="1B1140"/>
                </a:solidFill>
                <a:latin typeface="Arial" pitchFamily="34" charset="0"/>
                <a:ea typeface="Arial" pitchFamily="34" charset="-122"/>
                <a:cs typeface="Arial" pitchFamily="34" charset="-120"/>
              </a:rPr>
              <a:t>Everything included</a:t>
            </a:r>
            <a:endParaRPr lang="en-US" sz="1450" dirty="0"/>
          </a:p>
        </p:txBody>
      </p:sp>
      <p:sp>
        <p:nvSpPr>
          <p:cNvPr id="13" name="anim04u"/>
          <p:cNvSpPr txBox="1"/>
          <p:nvPr/>
        </p:nvSpPr>
        <p:spPr>
          <a:xfrm>
            <a:off x="4590288" y="3383280"/>
            <a:ext cx="2999232" cy="969264"/>
          </a:xfrm>
          <a:prstGeom prst="rect">
            <a:avLst/>
          </a:prstGeom>
          <a:noFill/>
          <a:ln/>
        </p:spPr>
        <p:txBody>
          <a:bodyPr wrap="square" lIns="0" tIns="0" rIns="0" bIns="0" rtlCol="0" anchor="t"/>
          <a:lstStyle/>
          <a:p>
            <a:pPr indent="0" marL="0">
              <a:lnSpc>
                <a:spcPct val="120000"/>
              </a:lnSpc>
              <a:buNone/>
            </a:pPr>
            <a:r>
              <a:rPr lang="en-US" sz="1100" dirty="0">
                <a:solidFill>
                  <a:srgbClr val="4E476E"/>
                </a:solidFill>
                <a:latin typeface="Calibri" pitchFamily="34" charset="0"/>
                <a:ea typeface="Calibri" pitchFamily="34" charset="-122"/>
                <a:cs typeface="Calibri" pitchFamily="34" charset="-120"/>
              </a:rPr>
              <a:t>46+ modules ship together. There is no module-by-module upsell standing between you and a working campus.</a:t>
            </a:r>
            <a:endParaRPr lang="en-US" sz="1100" dirty="0"/>
          </a:p>
        </p:txBody>
      </p:sp>
      <p:sp>
        <p:nvSpPr>
          <p:cNvPr id="14" name="anim05u"/>
          <p:cNvSpPr/>
          <p:nvPr/>
        </p:nvSpPr>
        <p:spPr>
          <a:xfrm>
            <a:off x="8065008" y="1883664"/>
            <a:ext cx="3547872" cy="2615184"/>
          </a:xfrm>
          <a:prstGeom prst="roundRect">
            <a:avLst>
              <a:gd name="adj" fmla="val 4895"/>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15" name="anim05u"/>
          <p:cNvSpPr/>
          <p:nvPr/>
        </p:nvSpPr>
        <p:spPr>
          <a:xfrm>
            <a:off x="8339328" y="2139696"/>
            <a:ext cx="457200" cy="457200"/>
          </a:xfrm>
          <a:prstGeom prst="roundRect">
            <a:avLst>
              <a:gd name="adj" fmla="val 30000"/>
            </a:avLst>
          </a:prstGeom>
          <a:solidFill>
            <a:srgbClr val="0E9F6E"/>
          </a:solidFill>
          <a:ln/>
          <a:effectLst>
            <a:outerShdw sx="100000" sy="100000" kx="0" ky="0" algn="bl" rotWithShape="0" blurRad="152400" dist="38100" dir="5400000">
              <a:srgbClr val="0E9F6E">
                <a:alpha val="22000"/>
              </a:srgbClr>
            </a:outerShdw>
          </a:effectLst>
        </p:spPr>
      </p:sp>
      <p:pic>
        <p:nvPicPr>
          <p:cNvPr id="16" name="anim05u" descr="/home/claude/assets/icons/Rocket_w.png">    </p:cNvPr>
          <p:cNvPicPr>
            <a:picLocks noChangeAspect="1"/>
          </p:cNvPicPr>
          <p:nvPr/>
        </p:nvPicPr>
        <p:blipFill>
          <a:blip r:embed="rId4"/>
          <a:stretch>
            <a:fillRect/>
          </a:stretch>
        </p:blipFill>
        <p:spPr>
          <a:xfrm>
            <a:off x="8449056" y="2249424"/>
            <a:ext cx="237744" cy="237744"/>
          </a:xfrm>
          <a:prstGeom prst="rect">
            <a:avLst/>
          </a:prstGeom>
        </p:spPr>
      </p:pic>
      <p:sp>
        <p:nvSpPr>
          <p:cNvPr id="17" name="anim05u"/>
          <p:cNvSpPr txBox="1"/>
          <p:nvPr/>
        </p:nvSpPr>
        <p:spPr>
          <a:xfrm>
            <a:off x="8339328" y="2743200"/>
            <a:ext cx="2999232" cy="566928"/>
          </a:xfrm>
          <a:prstGeom prst="rect">
            <a:avLst/>
          </a:prstGeom>
          <a:noFill/>
          <a:ln/>
        </p:spPr>
        <p:txBody>
          <a:bodyPr wrap="square" lIns="0" tIns="0" rIns="0" bIns="0" rtlCol="0" anchor="ctr"/>
          <a:lstStyle/>
          <a:p>
            <a:pPr indent="0" marL="0">
              <a:lnSpc>
                <a:spcPct val="106000"/>
              </a:lnSpc>
              <a:buNone/>
            </a:pPr>
            <a:r>
              <a:rPr lang="en-US" sz="1450" b="1" dirty="0">
                <a:solidFill>
                  <a:srgbClr val="1B1140"/>
                </a:solidFill>
                <a:latin typeface="Arial" pitchFamily="34" charset="0"/>
                <a:ea typeface="Arial" pitchFamily="34" charset="-122"/>
                <a:cs typeface="Arial" pitchFamily="34" charset="-120"/>
              </a:rPr>
              <a:t>One vendor, one roadmap</a:t>
            </a:r>
            <a:endParaRPr lang="en-US" sz="1450" dirty="0"/>
          </a:p>
        </p:txBody>
      </p:sp>
      <p:sp>
        <p:nvSpPr>
          <p:cNvPr id="18" name="anim05u"/>
          <p:cNvSpPr txBox="1"/>
          <p:nvPr/>
        </p:nvSpPr>
        <p:spPr>
          <a:xfrm>
            <a:off x="8339328" y="3383280"/>
            <a:ext cx="2999232" cy="969264"/>
          </a:xfrm>
          <a:prstGeom prst="rect">
            <a:avLst/>
          </a:prstGeom>
          <a:noFill/>
          <a:ln/>
        </p:spPr>
        <p:txBody>
          <a:bodyPr wrap="square" lIns="0" tIns="0" rIns="0" bIns="0" rtlCol="0" anchor="t"/>
          <a:lstStyle/>
          <a:p>
            <a:pPr indent="0" marL="0">
              <a:lnSpc>
                <a:spcPct val="120000"/>
              </a:lnSpc>
              <a:buNone/>
            </a:pPr>
            <a:r>
              <a:rPr lang="en-US" sz="1100" dirty="0">
                <a:solidFill>
                  <a:srgbClr val="4E476E"/>
                </a:solidFill>
                <a:latin typeface="Calibri" pitchFamily="34" charset="0"/>
                <a:ea typeface="Calibri" pitchFamily="34" charset="-122"/>
                <a:cs typeface="Calibri" pitchFamily="34" charset="-120"/>
              </a:rPr>
              <a:t>A single team behind the whole suite, versioned releases, in-app support and answers in your own time zone.</a:t>
            </a:r>
            <a:endParaRPr lang="en-US" sz="1100" dirty="0"/>
          </a:p>
        </p:txBody>
      </p:sp>
      <p:sp>
        <p:nvSpPr>
          <p:cNvPr id="19" name="anim06f"/>
          <p:cNvSpPr txBox="1"/>
          <p:nvPr/>
        </p:nvSpPr>
        <p:spPr>
          <a:xfrm>
            <a:off x="566928" y="4828032"/>
            <a:ext cx="1828800" cy="274320"/>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Built for</a:t>
            </a:r>
            <a:endParaRPr lang="en-US" sz="1100" dirty="0"/>
          </a:p>
        </p:txBody>
      </p:sp>
      <p:sp>
        <p:nvSpPr>
          <p:cNvPr id="20" name="anim07f"/>
          <p:cNvSpPr txBox="1"/>
          <p:nvPr/>
        </p:nvSpPr>
        <p:spPr>
          <a:xfrm>
            <a:off x="566928" y="5193792"/>
            <a:ext cx="2103120" cy="420624"/>
          </a:xfrm>
          <a:prstGeom prst="roundRect">
            <a:avLst>
              <a:gd name="adj" fmla="val 36957"/>
            </a:avLst>
          </a:prstGeom>
          <a:solidFill>
            <a:srgbClr val="EDE7FC"/>
          </a:solidFill>
          <a:ln/>
        </p:spPr>
        <p:txBody>
          <a:bodyPr wrap="square" lIns="0" tIns="0" rIns="0" bIns="0" rtlCol="0" anchor="ctr"/>
          <a:lstStyle/>
          <a:p>
            <a:pPr algn="ctr" indent="0" marL="0">
              <a:buNone/>
            </a:pPr>
            <a:r>
              <a:rPr lang="en-US" sz="1000" b="1" dirty="0">
                <a:solidFill>
                  <a:srgbClr val="5B21B6"/>
                </a:solidFill>
                <a:latin typeface="Arial" pitchFamily="34" charset="0"/>
                <a:ea typeface="Arial" pitchFamily="34" charset="-122"/>
                <a:cs typeface="Arial" pitchFamily="34" charset="-120"/>
              </a:rPr>
              <a:t>Arts &amp; science colleges</a:t>
            </a:r>
            <a:endParaRPr lang="en-US" sz="1000" dirty="0"/>
          </a:p>
        </p:txBody>
      </p:sp>
      <p:sp>
        <p:nvSpPr>
          <p:cNvPr id="21" name="anim07f"/>
          <p:cNvSpPr txBox="1"/>
          <p:nvPr/>
        </p:nvSpPr>
        <p:spPr>
          <a:xfrm>
            <a:off x="2816352" y="5193792"/>
            <a:ext cx="2103120" cy="420624"/>
          </a:xfrm>
          <a:prstGeom prst="roundRect">
            <a:avLst>
              <a:gd name="adj" fmla="val 36957"/>
            </a:avLst>
          </a:prstGeom>
          <a:solidFill>
            <a:srgbClr val="EDE7FC"/>
          </a:solidFill>
          <a:ln/>
        </p:spPr>
        <p:txBody>
          <a:bodyPr wrap="square" lIns="0" tIns="0" rIns="0" bIns="0" rtlCol="0" anchor="ctr"/>
          <a:lstStyle/>
          <a:p>
            <a:pPr algn="ctr" indent="0" marL="0">
              <a:buNone/>
            </a:pPr>
            <a:r>
              <a:rPr lang="en-US" sz="1000" b="1" dirty="0">
                <a:solidFill>
                  <a:srgbClr val="5B21B6"/>
                </a:solidFill>
                <a:latin typeface="Arial" pitchFamily="34" charset="0"/>
                <a:ea typeface="Arial" pitchFamily="34" charset="-122"/>
                <a:cs typeface="Arial" pitchFamily="34" charset="-120"/>
              </a:rPr>
              <a:t>Autonomous colleges</a:t>
            </a:r>
            <a:endParaRPr lang="en-US" sz="1000" dirty="0"/>
          </a:p>
        </p:txBody>
      </p:sp>
      <p:sp>
        <p:nvSpPr>
          <p:cNvPr id="22" name="anim07f"/>
          <p:cNvSpPr txBox="1"/>
          <p:nvPr/>
        </p:nvSpPr>
        <p:spPr>
          <a:xfrm>
            <a:off x="5065776" y="5193792"/>
            <a:ext cx="2103120" cy="420624"/>
          </a:xfrm>
          <a:prstGeom prst="roundRect">
            <a:avLst>
              <a:gd name="adj" fmla="val 36957"/>
            </a:avLst>
          </a:prstGeom>
          <a:solidFill>
            <a:srgbClr val="EDE7FC"/>
          </a:solidFill>
          <a:ln/>
        </p:spPr>
        <p:txBody>
          <a:bodyPr wrap="square" lIns="0" tIns="0" rIns="0" bIns="0" rtlCol="0" anchor="ctr"/>
          <a:lstStyle/>
          <a:p>
            <a:pPr algn="ctr" indent="0" marL="0">
              <a:buNone/>
            </a:pPr>
            <a:r>
              <a:rPr lang="en-US" sz="1000" b="1" dirty="0">
                <a:solidFill>
                  <a:srgbClr val="5B21B6"/>
                </a:solidFill>
                <a:latin typeface="Arial" pitchFamily="34" charset="0"/>
                <a:ea typeface="Arial" pitchFamily="34" charset="-122"/>
                <a:cs typeface="Arial" pitchFamily="34" charset="-120"/>
              </a:rPr>
              <a:t>Universities</a:t>
            </a:r>
            <a:endParaRPr lang="en-US" sz="1000" dirty="0"/>
          </a:p>
        </p:txBody>
      </p:sp>
      <p:sp>
        <p:nvSpPr>
          <p:cNvPr id="23" name="anim08f"/>
          <p:cNvSpPr txBox="1"/>
          <p:nvPr/>
        </p:nvSpPr>
        <p:spPr>
          <a:xfrm>
            <a:off x="7315200" y="5193792"/>
            <a:ext cx="2103120" cy="420624"/>
          </a:xfrm>
          <a:prstGeom prst="roundRect">
            <a:avLst>
              <a:gd name="adj" fmla="val 36957"/>
            </a:avLst>
          </a:prstGeom>
          <a:solidFill>
            <a:srgbClr val="EDE7FC"/>
          </a:solidFill>
          <a:ln/>
        </p:spPr>
        <p:txBody>
          <a:bodyPr wrap="square" lIns="0" tIns="0" rIns="0" bIns="0" rtlCol="0" anchor="ctr"/>
          <a:lstStyle/>
          <a:p>
            <a:pPr algn="ctr" indent="0" marL="0">
              <a:buNone/>
            </a:pPr>
            <a:r>
              <a:rPr lang="en-US" sz="1000" b="1" dirty="0">
                <a:solidFill>
                  <a:srgbClr val="5B21B6"/>
                </a:solidFill>
                <a:latin typeface="Arial" pitchFamily="34" charset="0"/>
                <a:ea typeface="Arial" pitchFamily="34" charset="-122"/>
                <a:cs typeface="Arial" pitchFamily="34" charset="-120"/>
              </a:rPr>
              <a:t>Engineering &amp; polytechnic</a:t>
            </a:r>
            <a:endParaRPr lang="en-US" sz="1000" dirty="0"/>
          </a:p>
        </p:txBody>
      </p:sp>
      <p:sp>
        <p:nvSpPr>
          <p:cNvPr id="24" name="anim08f"/>
          <p:cNvSpPr txBox="1"/>
          <p:nvPr/>
        </p:nvSpPr>
        <p:spPr>
          <a:xfrm>
            <a:off x="9564624" y="5193792"/>
            <a:ext cx="2103120" cy="420624"/>
          </a:xfrm>
          <a:prstGeom prst="roundRect">
            <a:avLst>
              <a:gd name="adj" fmla="val 36957"/>
            </a:avLst>
          </a:prstGeom>
          <a:solidFill>
            <a:srgbClr val="EDE7FC"/>
          </a:solidFill>
          <a:ln/>
        </p:spPr>
        <p:txBody>
          <a:bodyPr wrap="square" lIns="0" tIns="0" rIns="0" bIns="0" rtlCol="0" anchor="ctr"/>
          <a:lstStyle/>
          <a:p>
            <a:pPr algn="ctr" indent="0" marL="0">
              <a:buNone/>
            </a:pPr>
            <a:r>
              <a:rPr lang="en-US" sz="1000" b="1" dirty="0">
                <a:solidFill>
                  <a:srgbClr val="5B21B6"/>
                </a:solidFill>
                <a:latin typeface="Arial" pitchFamily="34" charset="0"/>
                <a:ea typeface="Arial" pitchFamily="34" charset="-122"/>
                <a:cs typeface="Arial" pitchFamily="34" charset="-120"/>
              </a:rPr>
              <a:t>Multi-campus groups</a:t>
            </a:r>
            <a:endParaRPr lang="en-US" sz="1000" dirty="0"/>
          </a:p>
        </p:txBody>
      </p:sp>
      <p:sp>
        <p:nvSpPr>
          <p:cNvPr id="25" name="Text 20"/>
          <p:cNvSpPr txBox="1"/>
          <p:nvPr/>
        </p:nvSpPr>
        <p:spPr>
          <a:xfrm>
            <a:off x="566928" y="5961888"/>
            <a:ext cx="10607040" cy="274320"/>
          </a:xfrm>
          <a:prstGeom prst="rect">
            <a:avLst/>
          </a:prstGeom>
          <a:noFill/>
          <a:ln/>
        </p:spPr>
        <p:txBody>
          <a:bodyPr wrap="square" lIns="0" tIns="0" rIns="0" bIns="0" rtlCol="0" anchor="ctr"/>
          <a:lstStyle/>
          <a:p>
            <a:pPr indent="0" marL="0">
              <a:buNone/>
            </a:pPr>
            <a:r>
              <a:rPr lang="en-US" sz="950" i="1" dirty="0">
                <a:solidFill>
                  <a:srgbClr val="7B7398"/>
                </a:solidFill>
                <a:latin typeface="Calibri" pitchFamily="34" charset="0"/>
                <a:ea typeface="Calibri" pitchFamily="34" charset="-122"/>
                <a:cs typeface="Calibri" pitchFamily="34" charset="-120"/>
              </a:rPr>
              <a:t>KurippEdu Educational Suite™ · Version 2026.06 · A FiveAngstrom Product</a:t>
            </a:r>
            <a:endParaRPr lang="en-US" sz="950" dirty="0"/>
          </a:p>
        </p:txBody>
      </p:sp>
      <p:pic>
        <p:nvPicPr>
          <p:cNvPr id="26" name="Image 3" descr="/home/claude/assets/brand_mark_sm.png">    </p:cNvPr>
          <p:cNvPicPr>
            <a:picLocks noChangeAspect="1"/>
          </p:cNvPicPr>
          <p:nvPr/>
        </p:nvPicPr>
        <p:blipFill>
          <a:blip r:embed="rId5"/>
          <a:stretch>
            <a:fillRect/>
          </a:stretch>
        </p:blipFill>
        <p:spPr>
          <a:xfrm>
            <a:off x="11277295" y="6446520"/>
            <a:ext cx="210312" cy="243230"/>
          </a:xfrm>
          <a:prstGeom prst="rect">
            <a:avLst/>
          </a:prstGeom>
        </p:spPr>
      </p:pic>
      <p:sp>
        <p:nvSpPr>
          <p:cNvPr id="27" name="Text 21"/>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25</a:t>
            </a:r>
            <a:endParaRPr lang="en-US" sz="10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30" fill="hold">
                            <p:stCondLst>
                              <p:cond delay="360"/>
                            </p:stCondLst>
                            <p:childTnLst>
                              <p:par>
                                <p:cTn id="113"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600"/>
                                        <p:tgtEl>
                                          <p:spTgt spid="4"/>
                                        </p:tgtEl>
                                      </p:cBhvr>
                                    </p:animEffect>
                                    <p:anim calcmode="lin" valueType="num">
                                      <p:cBhvr additive="base">
                                        <p:cTn id="112" dur="600" fill="hold"/>
                                        <p:tgtEl>
                                          <p:spTgt spid="4"/>
                                        </p:tgtEl>
                                        <p:attrNameLst>
                                          <p:attrName>ppt_y</p:attrName>
                                        </p:attrNameLst>
                                      </p:cBhvr>
                                      <p:tavLst>
                                        <p:tav tm="0">
                                          <p:val>
                                            <p:strVal val="#ppt_y+0.045"/>
                                          </p:val>
                                        </p:tav>
                                        <p:tav tm="100000">
                                          <p:val>
                                            <p:strVal val="#ppt_y"/>
                                          </p:val>
                                        </p:tav>
                                      </p:tavLst>
                                    </p:anim>
                                  </p:childTnLst>
                                </p:cTn>
                              </p:par>
                              <p:par>
                                <p:cTn id="117" presetID="10" presetClass="entr" presetSubtype="0" fill="hold" grpId="0" nodeType="withEffect">
                                  <p:stCondLst>
                                    <p:cond delay="0"/>
                                  </p:stCondLst>
                                  <p:childTnLst>
                                    <p:set>
                                      <p:cBhvr>
                                        <p:cTn id="114" dur="1" fill="hold">
                                          <p:stCondLst>
                                            <p:cond delay="0"/>
                                          </p:stCondLst>
                                        </p:cTn>
                                        <p:tgtEl>
                                          <p:spTgt spid="5"/>
                                        </p:tgtEl>
                                        <p:attrNameLst>
                                          <p:attrName>style.visibility</p:attrName>
                                        </p:attrNameLst>
                                      </p:cBhvr>
                                      <p:to>
                                        <p:strVal val="visible"/>
                                      </p:to>
                                    </p:set>
                                    <p:animEffect transition="in" filter="fade">
                                      <p:cBhvr>
                                        <p:cTn id="115" dur="600"/>
                                        <p:tgtEl>
                                          <p:spTgt spid="5"/>
                                        </p:tgtEl>
                                      </p:cBhvr>
                                    </p:animEffect>
                                    <p:anim calcmode="lin" valueType="num">
                                      <p:cBhvr additive="base">
                                        <p:cTn id="116" dur="600" fill="hold"/>
                                        <p:tgtEl>
                                          <p:spTgt spid="5"/>
                                        </p:tgtEl>
                                        <p:attrNameLst>
                                          <p:attrName>ppt_y</p:attrName>
                                        </p:attrNameLst>
                                      </p:cBhvr>
                                      <p:tavLst>
                                        <p:tav tm="0">
                                          <p:val>
                                            <p:strVal val="#ppt_y+0.045"/>
                                          </p:val>
                                        </p:tav>
                                        <p:tav tm="100000">
                                          <p:val>
                                            <p:strVal val="#ppt_y"/>
                                          </p:val>
                                        </p:tav>
                                      </p:tavLst>
                                    </p:anim>
                                  </p:childTnLst>
                                </p:cTn>
                              </p:par>
                              <p:par>
                                <p:cTn id="121" presetID="10" presetClass="entr" presetSubtype="0" fill="hold" grpId="0" nodeType="withEffect">
                                  <p:stCondLst>
                                    <p:cond delay="0"/>
                                  </p:stCondLst>
                                  <p:childTnLst>
                                    <p:set>
                                      <p:cBhvr>
                                        <p:cTn id="118" dur="1" fill="hold">
                                          <p:stCondLst>
                                            <p:cond delay="0"/>
                                          </p:stCondLst>
                                        </p:cTn>
                                        <p:tgtEl>
                                          <p:spTgt spid="6"/>
                                        </p:tgtEl>
                                        <p:attrNameLst>
                                          <p:attrName>style.visibility</p:attrName>
                                        </p:attrNameLst>
                                      </p:cBhvr>
                                      <p:to>
                                        <p:strVal val="visible"/>
                                      </p:to>
                                    </p:set>
                                    <p:animEffect transition="in" filter="fade">
                                      <p:cBhvr>
                                        <p:cTn id="119" dur="600"/>
                                        <p:tgtEl>
                                          <p:spTgt spid="6"/>
                                        </p:tgtEl>
                                      </p:cBhvr>
                                    </p:animEffect>
                                    <p:anim calcmode="lin" valueType="num">
                                      <p:cBhvr additive="base">
                                        <p:cTn id="120" dur="600" fill="hold"/>
                                        <p:tgtEl>
                                          <p:spTgt spid="6"/>
                                        </p:tgtEl>
                                        <p:attrNameLst>
                                          <p:attrName>ppt_y</p:attrName>
                                        </p:attrNameLst>
                                      </p:cBhvr>
                                      <p:tavLst>
                                        <p:tav tm="0">
                                          <p:val>
                                            <p:strVal val="#ppt_y+0.045"/>
                                          </p:val>
                                        </p:tav>
                                        <p:tav tm="100000">
                                          <p:val>
                                            <p:strVal val="#ppt_y"/>
                                          </p:val>
                                        </p:tav>
                                      </p:tavLst>
                                    </p:anim>
                                  </p:childTnLst>
                                </p:cTn>
                              </p:par>
                              <p:par>
                                <p:cTn id="125" presetID="10" presetClass="entr" presetSubtype="0" fill="hold" grpId="0" nodeType="withEffect">
                                  <p:stCondLst>
                                    <p:cond delay="0"/>
                                  </p:stCondLst>
                                  <p:childTnLst>
                                    <p:set>
                                      <p:cBhvr>
                                        <p:cTn id="122" dur="1" fill="hold">
                                          <p:stCondLst>
                                            <p:cond delay="0"/>
                                          </p:stCondLst>
                                        </p:cTn>
                                        <p:tgtEl>
                                          <p:spTgt spid="7"/>
                                        </p:tgtEl>
                                        <p:attrNameLst>
                                          <p:attrName>style.visibility</p:attrName>
                                        </p:attrNameLst>
                                      </p:cBhvr>
                                      <p:to>
                                        <p:strVal val="visible"/>
                                      </p:to>
                                    </p:set>
                                    <p:animEffect transition="in" filter="fade">
                                      <p:cBhvr>
                                        <p:cTn id="123" dur="600"/>
                                        <p:tgtEl>
                                          <p:spTgt spid="7"/>
                                        </p:tgtEl>
                                      </p:cBhvr>
                                    </p:animEffect>
                                    <p:anim calcmode="lin" valueType="num">
                                      <p:cBhvr additive="base">
                                        <p:cTn id="124" dur="600" fill="hold"/>
                                        <p:tgtEl>
                                          <p:spTgt spid="7"/>
                                        </p:tgtEl>
                                        <p:attrNameLst>
                                          <p:attrName>ppt_y</p:attrName>
                                        </p:attrNameLst>
                                      </p:cBhvr>
                                      <p:tavLst>
                                        <p:tav tm="0">
                                          <p:val>
                                            <p:strVal val="#ppt_y+0.045"/>
                                          </p:val>
                                        </p:tav>
                                        <p:tav tm="100000">
                                          <p:val>
                                            <p:strVal val="#ppt_y"/>
                                          </p:val>
                                        </p:tav>
                                      </p:tavLst>
                                    </p:anim>
                                  </p:childTnLst>
                                </p:cTn>
                              </p:par>
                              <p:par>
                                <p:cTn id="129" presetID="10" presetClass="entr" presetSubtype="0" fill="hold" grpId="0" nodeType="withEffect">
                                  <p:stCondLst>
                                    <p:cond delay="0"/>
                                  </p:stCondLst>
                                  <p:childTnLst>
                                    <p:set>
                                      <p:cBhvr>
                                        <p:cTn id="126" dur="1" fill="hold">
                                          <p:stCondLst>
                                            <p:cond delay="0"/>
                                          </p:stCondLst>
                                        </p:cTn>
                                        <p:tgtEl>
                                          <p:spTgt spid="8"/>
                                        </p:tgtEl>
                                        <p:attrNameLst>
                                          <p:attrName>style.visibility</p:attrName>
                                        </p:attrNameLst>
                                      </p:cBhvr>
                                      <p:to>
                                        <p:strVal val="visible"/>
                                      </p:to>
                                    </p:set>
                                    <p:animEffect transition="in" filter="fade">
                                      <p:cBhvr>
                                        <p:cTn id="127" dur="600"/>
                                        <p:tgtEl>
                                          <p:spTgt spid="8"/>
                                        </p:tgtEl>
                                      </p:cBhvr>
                                    </p:animEffect>
                                    <p:anim calcmode="lin" valueType="num">
                                      <p:cBhvr additive="base">
                                        <p:cTn id="128" dur="600" fill="hold"/>
                                        <p:tgtEl>
                                          <p:spTgt spid="8"/>
                                        </p:tgtEl>
                                        <p:attrNameLst>
                                          <p:attrName>ppt_y</p:attrName>
                                        </p:attrNameLst>
                                      </p:cBhvr>
                                      <p:tavLst>
                                        <p:tav tm="0">
                                          <p:val>
                                            <p:strVal val="#ppt_y+0.045"/>
                                          </p:val>
                                        </p:tav>
                                        <p:tav tm="100000">
                                          <p:val>
                                            <p:strVal val="#ppt_y"/>
                                          </p:val>
                                        </p:tav>
                                      </p:tavLst>
                                    </p:anim>
                                  </p:childTnLst>
                                </p:cTn>
                              </p:par>
                            </p:childTnLst>
                          </p:cTn>
                        </p:par>
                        <p:par>
                          <p:cTn id="151" fill="hold">
                            <p:stCondLst>
                              <p:cond delay="540"/>
                            </p:stCondLst>
                            <p:childTnLst>
                              <p:par>
                                <p:cTn id="134" presetID="10" presetClass="entr" presetSubtype="0" fill="hold" grpId="0" nodeType="withEffect">
                                  <p:stCondLst>
                                    <p:cond delay="0"/>
                                  </p:stCondLst>
                                  <p:childTnLst>
                                    <p:set>
                                      <p:cBhvr>
                                        <p:cTn id="131" dur="1" fill="hold">
                                          <p:stCondLst>
                                            <p:cond delay="0"/>
                                          </p:stCondLst>
                                        </p:cTn>
                                        <p:tgtEl>
                                          <p:spTgt spid="9"/>
                                        </p:tgtEl>
                                        <p:attrNameLst>
                                          <p:attrName>style.visibility</p:attrName>
                                        </p:attrNameLst>
                                      </p:cBhvr>
                                      <p:to>
                                        <p:strVal val="visible"/>
                                      </p:to>
                                    </p:set>
                                    <p:animEffect transition="in" filter="fade">
                                      <p:cBhvr>
                                        <p:cTn id="132" dur="600"/>
                                        <p:tgtEl>
                                          <p:spTgt spid="9"/>
                                        </p:tgtEl>
                                      </p:cBhvr>
                                    </p:animEffect>
                                    <p:anim calcmode="lin" valueType="num">
                                      <p:cBhvr additive="base">
                                        <p:cTn id="133" dur="600" fill="hold"/>
                                        <p:tgtEl>
                                          <p:spTgt spid="9"/>
                                        </p:tgtEl>
                                        <p:attrNameLst>
                                          <p:attrName>ppt_y</p:attrName>
                                        </p:attrNameLst>
                                      </p:cBhvr>
                                      <p:tavLst>
                                        <p:tav tm="0">
                                          <p:val>
                                            <p:strVal val="#ppt_y+0.045"/>
                                          </p:val>
                                        </p:tav>
                                        <p:tav tm="100000">
                                          <p:val>
                                            <p:strVal val="#ppt_y"/>
                                          </p:val>
                                        </p:tav>
                                      </p:tavLst>
                                    </p:anim>
                                  </p:childTnLst>
                                </p:cTn>
                              </p:par>
                              <p:par>
                                <p:cTn id="138" presetID="10" presetClass="entr" presetSubtype="0" fill="hold" grpId="0" nodeType="withEffect">
                                  <p:stCondLst>
                                    <p:cond delay="0"/>
                                  </p:stCondLst>
                                  <p:childTnLst>
                                    <p:set>
                                      <p:cBhvr>
                                        <p:cTn id="135" dur="1" fill="hold">
                                          <p:stCondLst>
                                            <p:cond delay="0"/>
                                          </p:stCondLst>
                                        </p:cTn>
                                        <p:tgtEl>
                                          <p:spTgt spid="10"/>
                                        </p:tgtEl>
                                        <p:attrNameLst>
                                          <p:attrName>style.visibility</p:attrName>
                                        </p:attrNameLst>
                                      </p:cBhvr>
                                      <p:to>
                                        <p:strVal val="visible"/>
                                      </p:to>
                                    </p:set>
                                    <p:animEffect transition="in" filter="fade">
                                      <p:cBhvr>
                                        <p:cTn id="136" dur="600"/>
                                        <p:tgtEl>
                                          <p:spTgt spid="10"/>
                                        </p:tgtEl>
                                      </p:cBhvr>
                                    </p:animEffect>
                                    <p:anim calcmode="lin" valueType="num">
                                      <p:cBhvr additive="base">
                                        <p:cTn id="137" dur="600" fill="hold"/>
                                        <p:tgtEl>
                                          <p:spTgt spid="10"/>
                                        </p:tgtEl>
                                        <p:attrNameLst>
                                          <p:attrName>ppt_y</p:attrName>
                                        </p:attrNameLst>
                                      </p:cBhvr>
                                      <p:tavLst>
                                        <p:tav tm="0">
                                          <p:val>
                                            <p:strVal val="#ppt_y+0.045"/>
                                          </p:val>
                                        </p:tav>
                                        <p:tav tm="100000">
                                          <p:val>
                                            <p:strVal val="#ppt_y"/>
                                          </p:val>
                                        </p:tav>
                                      </p:tavLst>
                                    </p:anim>
                                  </p:childTnLst>
                                </p:cTn>
                              </p:par>
                              <p:par>
                                <p:cTn id="142" presetID="10" presetClass="entr" presetSubtype="0" fill="hold" grpId="0" nodeType="withEffect">
                                  <p:stCondLst>
                                    <p:cond delay="0"/>
                                  </p:stCondLst>
                                  <p:childTnLst>
                                    <p:set>
                                      <p:cBhvr>
                                        <p:cTn id="139" dur="1" fill="hold">
                                          <p:stCondLst>
                                            <p:cond delay="0"/>
                                          </p:stCondLst>
                                        </p:cTn>
                                        <p:tgtEl>
                                          <p:spTgt spid="11"/>
                                        </p:tgtEl>
                                        <p:attrNameLst>
                                          <p:attrName>style.visibility</p:attrName>
                                        </p:attrNameLst>
                                      </p:cBhvr>
                                      <p:to>
                                        <p:strVal val="visible"/>
                                      </p:to>
                                    </p:set>
                                    <p:animEffect transition="in" filter="fade">
                                      <p:cBhvr>
                                        <p:cTn id="140" dur="600"/>
                                        <p:tgtEl>
                                          <p:spTgt spid="11"/>
                                        </p:tgtEl>
                                      </p:cBhvr>
                                    </p:animEffect>
                                    <p:anim calcmode="lin" valueType="num">
                                      <p:cBhvr additive="base">
                                        <p:cTn id="141" dur="600" fill="hold"/>
                                        <p:tgtEl>
                                          <p:spTgt spid="11"/>
                                        </p:tgtEl>
                                        <p:attrNameLst>
                                          <p:attrName>ppt_y</p:attrName>
                                        </p:attrNameLst>
                                      </p:cBhvr>
                                      <p:tavLst>
                                        <p:tav tm="0">
                                          <p:val>
                                            <p:strVal val="#ppt_y+0.045"/>
                                          </p:val>
                                        </p:tav>
                                        <p:tav tm="100000">
                                          <p:val>
                                            <p:strVal val="#ppt_y"/>
                                          </p:val>
                                        </p:tav>
                                      </p:tavLst>
                                    </p:anim>
                                  </p:childTnLst>
                                </p:cTn>
                              </p:par>
                              <p:par>
                                <p:cTn id="146" presetID="10" presetClass="entr" presetSubtype="0" fill="hold" grpId="0" nodeType="withEffect">
                                  <p:stCondLst>
                                    <p:cond delay="0"/>
                                  </p:stCondLst>
                                  <p:childTnLst>
                                    <p:set>
                                      <p:cBhvr>
                                        <p:cTn id="143" dur="1" fill="hold">
                                          <p:stCondLst>
                                            <p:cond delay="0"/>
                                          </p:stCondLst>
                                        </p:cTn>
                                        <p:tgtEl>
                                          <p:spTgt spid="12"/>
                                        </p:tgtEl>
                                        <p:attrNameLst>
                                          <p:attrName>style.visibility</p:attrName>
                                        </p:attrNameLst>
                                      </p:cBhvr>
                                      <p:to>
                                        <p:strVal val="visible"/>
                                      </p:to>
                                    </p:set>
                                    <p:animEffect transition="in" filter="fade">
                                      <p:cBhvr>
                                        <p:cTn id="144" dur="600"/>
                                        <p:tgtEl>
                                          <p:spTgt spid="12"/>
                                        </p:tgtEl>
                                      </p:cBhvr>
                                    </p:animEffect>
                                    <p:anim calcmode="lin" valueType="num">
                                      <p:cBhvr additive="base">
                                        <p:cTn id="145" dur="600" fill="hold"/>
                                        <p:tgtEl>
                                          <p:spTgt spid="12"/>
                                        </p:tgtEl>
                                        <p:attrNameLst>
                                          <p:attrName>ppt_y</p:attrName>
                                        </p:attrNameLst>
                                      </p:cBhvr>
                                      <p:tavLst>
                                        <p:tav tm="0">
                                          <p:val>
                                            <p:strVal val="#ppt_y+0.045"/>
                                          </p:val>
                                        </p:tav>
                                        <p:tav tm="100000">
                                          <p:val>
                                            <p:strVal val="#ppt_y"/>
                                          </p:val>
                                        </p:tav>
                                      </p:tavLst>
                                    </p:anim>
                                  </p:childTnLst>
                                </p:cTn>
                              </p:par>
                              <p:par>
                                <p:cTn id="150" presetID="10" presetClass="entr" presetSubtype="0" fill="hold" grpId="0" nodeType="withEffect">
                                  <p:stCondLst>
                                    <p:cond delay="0"/>
                                  </p:stCondLst>
                                  <p:childTnLst>
                                    <p:set>
                                      <p:cBhvr>
                                        <p:cTn id="147" dur="1" fill="hold">
                                          <p:stCondLst>
                                            <p:cond delay="0"/>
                                          </p:stCondLst>
                                        </p:cTn>
                                        <p:tgtEl>
                                          <p:spTgt spid="13"/>
                                        </p:tgtEl>
                                        <p:attrNameLst>
                                          <p:attrName>style.visibility</p:attrName>
                                        </p:attrNameLst>
                                      </p:cBhvr>
                                      <p:to>
                                        <p:strVal val="visible"/>
                                      </p:to>
                                    </p:set>
                                    <p:animEffect transition="in" filter="fade">
                                      <p:cBhvr>
                                        <p:cTn id="148" dur="600"/>
                                        <p:tgtEl>
                                          <p:spTgt spid="13"/>
                                        </p:tgtEl>
                                      </p:cBhvr>
                                    </p:animEffect>
                                    <p:anim calcmode="lin" valueType="num">
                                      <p:cBhvr additive="base">
                                        <p:cTn id="149" dur="600" fill="hold"/>
                                        <p:tgtEl>
                                          <p:spTgt spid="13"/>
                                        </p:tgtEl>
                                        <p:attrNameLst>
                                          <p:attrName>ppt_y</p:attrName>
                                        </p:attrNameLst>
                                      </p:cBhvr>
                                      <p:tavLst>
                                        <p:tav tm="0">
                                          <p:val>
                                            <p:strVal val="#ppt_y+0.045"/>
                                          </p:val>
                                        </p:tav>
                                        <p:tav tm="100000">
                                          <p:val>
                                            <p:strVal val="#ppt_y"/>
                                          </p:val>
                                        </p:tav>
                                      </p:tavLst>
                                    </p:anim>
                                  </p:childTnLst>
                                </p:cTn>
                              </p:par>
                            </p:childTnLst>
                          </p:cTn>
                        </p:par>
                        <p:par>
                          <p:cTn id="172" fill="hold">
                            <p:stCondLst>
                              <p:cond delay="720"/>
                            </p:stCondLst>
                            <p:childTnLst>
                              <p:par>
                                <p:cTn id="155" presetID="10" presetClass="entr" presetSubtype="0" fill="hold" grpId="0" nodeType="withEffect">
                                  <p:stCondLst>
                                    <p:cond delay="0"/>
                                  </p:stCondLst>
                                  <p:childTnLst>
                                    <p:set>
                                      <p:cBhvr>
                                        <p:cTn id="152" dur="1" fill="hold">
                                          <p:stCondLst>
                                            <p:cond delay="0"/>
                                          </p:stCondLst>
                                        </p:cTn>
                                        <p:tgtEl>
                                          <p:spTgt spid="14"/>
                                        </p:tgtEl>
                                        <p:attrNameLst>
                                          <p:attrName>style.visibility</p:attrName>
                                        </p:attrNameLst>
                                      </p:cBhvr>
                                      <p:to>
                                        <p:strVal val="visible"/>
                                      </p:to>
                                    </p:set>
                                    <p:animEffect transition="in" filter="fade">
                                      <p:cBhvr>
                                        <p:cTn id="153" dur="600"/>
                                        <p:tgtEl>
                                          <p:spTgt spid="14"/>
                                        </p:tgtEl>
                                      </p:cBhvr>
                                    </p:animEffect>
                                    <p:anim calcmode="lin" valueType="num">
                                      <p:cBhvr additive="base">
                                        <p:cTn id="154" dur="600" fill="hold"/>
                                        <p:tgtEl>
                                          <p:spTgt spid="14"/>
                                        </p:tgtEl>
                                        <p:attrNameLst>
                                          <p:attrName>ppt_y</p:attrName>
                                        </p:attrNameLst>
                                      </p:cBhvr>
                                      <p:tavLst>
                                        <p:tav tm="0">
                                          <p:val>
                                            <p:strVal val="#ppt_y+0.045"/>
                                          </p:val>
                                        </p:tav>
                                        <p:tav tm="100000">
                                          <p:val>
                                            <p:strVal val="#ppt_y"/>
                                          </p:val>
                                        </p:tav>
                                      </p:tavLst>
                                    </p:anim>
                                  </p:childTnLst>
                                </p:cTn>
                              </p:par>
                              <p:par>
                                <p:cTn id="159" presetID="10" presetClass="entr" presetSubtype="0" fill="hold" grpId="0" nodeType="withEffect">
                                  <p:stCondLst>
                                    <p:cond delay="0"/>
                                  </p:stCondLst>
                                  <p:childTnLst>
                                    <p:set>
                                      <p:cBhvr>
                                        <p:cTn id="156" dur="1" fill="hold">
                                          <p:stCondLst>
                                            <p:cond delay="0"/>
                                          </p:stCondLst>
                                        </p:cTn>
                                        <p:tgtEl>
                                          <p:spTgt spid="15"/>
                                        </p:tgtEl>
                                        <p:attrNameLst>
                                          <p:attrName>style.visibility</p:attrName>
                                        </p:attrNameLst>
                                      </p:cBhvr>
                                      <p:to>
                                        <p:strVal val="visible"/>
                                      </p:to>
                                    </p:set>
                                    <p:animEffect transition="in" filter="fade">
                                      <p:cBhvr>
                                        <p:cTn id="157" dur="600"/>
                                        <p:tgtEl>
                                          <p:spTgt spid="15"/>
                                        </p:tgtEl>
                                      </p:cBhvr>
                                    </p:animEffect>
                                    <p:anim calcmode="lin" valueType="num">
                                      <p:cBhvr additive="base">
                                        <p:cTn id="158" dur="600" fill="hold"/>
                                        <p:tgtEl>
                                          <p:spTgt spid="15"/>
                                        </p:tgtEl>
                                        <p:attrNameLst>
                                          <p:attrName>ppt_y</p:attrName>
                                        </p:attrNameLst>
                                      </p:cBhvr>
                                      <p:tavLst>
                                        <p:tav tm="0">
                                          <p:val>
                                            <p:strVal val="#ppt_y+0.045"/>
                                          </p:val>
                                        </p:tav>
                                        <p:tav tm="100000">
                                          <p:val>
                                            <p:strVal val="#ppt_y"/>
                                          </p:val>
                                        </p:tav>
                                      </p:tavLst>
                                    </p:anim>
                                  </p:childTnLst>
                                </p:cTn>
                              </p:par>
                              <p:par>
                                <p:cTn id="163" presetID="10" presetClass="entr" presetSubtype="0" fill="hold" grpId="0" nodeType="withEffect">
                                  <p:stCondLst>
                                    <p:cond delay="0"/>
                                  </p:stCondLst>
                                  <p:childTnLst>
                                    <p:set>
                                      <p:cBhvr>
                                        <p:cTn id="160" dur="1" fill="hold">
                                          <p:stCondLst>
                                            <p:cond delay="0"/>
                                          </p:stCondLst>
                                        </p:cTn>
                                        <p:tgtEl>
                                          <p:spTgt spid="16"/>
                                        </p:tgtEl>
                                        <p:attrNameLst>
                                          <p:attrName>style.visibility</p:attrName>
                                        </p:attrNameLst>
                                      </p:cBhvr>
                                      <p:to>
                                        <p:strVal val="visible"/>
                                      </p:to>
                                    </p:set>
                                    <p:animEffect transition="in" filter="fade">
                                      <p:cBhvr>
                                        <p:cTn id="161" dur="600"/>
                                        <p:tgtEl>
                                          <p:spTgt spid="16"/>
                                        </p:tgtEl>
                                      </p:cBhvr>
                                    </p:animEffect>
                                    <p:anim calcmode="lin" valueType="num">
                                      <p:cBhvr additive="base">
                                        <p:cTn id="162" dur="600" fill="hold"/>
                                        <p:tgtEl>
                                          <p:spTgt spid="16"/>
                                        </p:tgtEl>
                                        <p:attrNameLst>
                                          <p:attrName>ppt_y</p:attrName>
                                        </p:attrNameLst>
                                      </p:cBhvr>
                                      <p:tavLst>
                                        <p:tav tm="0">
                                          <p:val>
                                            <p:strVal val="#ppt_y+0.045"/>
                                          </p:val>
                                        </p:tav>
                                        <p:tav tm="100000">
                                          <p:val>
                                            <p:strVal val="#ppt_y"/>
                                          </p:val>
                                        </p:tav>
                                      </p:tavLst>
                                    </p:anim>
                                  </p:childTnLst>
                                </p:cTn>
                              </p:par>
                              <p:par>
                                <p:cTn id="167" presetID="10" presetClass="entr" presetSubtype="0" fill="hold" grpId="0" nodeType="withEffect">
                                  <p:stCondLst>
                                    <p:cond delay="0"/>
                                  </p:stCondLst>
                                  <p:childTnLst>
                                    <p:set>
                                      <p:cBhvr>
                                        <p:cTn id="164" dur="1" fill="hold">
                                          <p:stCondLst>
                                            <p:cond delay="0"/>
                                          </p:stCondLst>
                                        </p:cTn>
                                        <p:tgtEl>
                                          <p:spTgt spid="17"/>
                                        </p:tgtEl>
                                        <p:attrNameLst>
                                          <p:attrName>style.visibility</p:attrName>
                                        </p:attrNameLst>
                                      </p:cBhvr>
                                      <p:to>
                                        <p:strVal val="visible"/>
                                      </p:to>
                                    </p:set>
                                    <p:animEffect transition="in" filter="fade">
                                      <p:cBhvr>
                                        <p:cTn id="165" dur="600"/>
                                        <p:tgtEl>
                                          <p:spTgt spid="17"/>
                                        </p:tgtEl>
                                      </p:cBhvr>
                                    </p:animEffect>
                                    <p:anim calcmode="lin" valueType="num">
                                      <p:cBhvr additive="base">
                                        <p:cTn id="166" dur="600" fill="hold"/>
                                        <p:tgtEl>
                                          <p:spTgt spid="17"/>
                                        </p:tgtEl>
                                        <p:attrNameLst>
                                          <p:attrName>ppt_y</p:attrName>
                                        </p:attrNameLst>
                                      </p:cBhvr>
                                      <p:tavLst>
                                        <p:tav tm="0">
                                          <p:val>
                                            <p:strVal val="#ppt_y+0.045"/>
                                          </p:val>
                                        </p:tav>
                                        <p:tav tm="100000">
                                          <p:val>
                                            <p:strVal val="#ppt_y"/>
                                          </p:val>
                                        </p:tav>
                                      </p:tavLst>
                                    </p:anim>
                                  </p:childTnLst>
                                </p:cTn>
                              </p:par>
                              <p:par>
                                <p:cTn id="171" presetID="10" presetClass="entr" presetSubtype="0" fill="hold" grpId="0" nodeType="withEffect">
                                  <p:stCondLst>
                                    <p:cond delay="0"/>
                                  </p:stCondLst>
                                  <p:childTnLst>
                                    <p:set>
                                      <p:cBhvr>
                                        <p:cTn id="168" dur="1" fill="hold">
                                          <p:stCondLst>
                                            <p:cond delay="0"/>
                                          </p:stCondLst>
                                        </p:cTn>
                                        <p:tgtEl>
                                          <p:spTgt spid="18"/>
                                        </p:tgtEl>
                                        <p:attrNameLst>
                                          <p:attrName>style.visibility</p:attrName>
                                        </p:attrNameLst>
                                      </p:cBhvr>
                                      <p:to>
                                        <p:strVal val="visible"/>
                                      </p:to>
                                    </p:set>
                                    <p:animEffect transition="in" filter="fade">
                                      <p:cBhvr>
                                        <p:cTn id="169" dur="600"/>
                                        <p:tgtEl>
                                          <p:spTgt spid="18"/>
                                        </p:tgtEl>
                                      </p:cBhvr>
                                    </p:animEffect>
                                    <p:anim calcmode="lin" valueType="num">
                                      <p:cBhvr additive="base">
                                        <p:cTn id="170" dur="600" fill="hold"/>
                                        <p:tgtEl>
                                          <p:spTgt spid="18"/>
                                        </p:tgtEl>
                                        <p:attrNameLst>
                                          <p:attrName>ppt_y</p:attrName>
                                        </p:attrNameLst>
                                      </p:cBhvr>
                                      <p:tavLst>
                                        <p:tav tm="0">
                                          <p:val>
                                            <p:strVal val="#ppt_y+0.045"/>
                                          </p:val>
                                        </p:tav>
                                        <p:tav tm="100000">
                                          <p:val>
                                            <p:strVal val="#ppt_y"/>
                                          </p:val>
                                        </p:tav>
                                      </p:tavLst>
                                    </p:anim>
                                  </p:childTnLst>
                                </p:cTn>
                              </p:par>
                            </p:childTnLst>
                          </p:cTn>
                        </p:par>
                        <p:par>
                          <p:cTn id="176" fill="hold">
                            <p:stCondLst>
                              <p:cond delay="900"/>
                            </p:stCondLst>
                            <p:childTnLst>
                              <p:par>
                                <p:cTn id="175" presetID="10" presetClass="entr" presetSubtype="0" fill="hold" grpId="0" nodeType="withEffect">
                                  <p:stCondLst>
                                    <p:cond delay="0"/>
                                  </p:stCondLst>
                                  <p:childTnLst>
                                    <p:set>
                                      <p:cBhvr>
                                        <p:cTn id="173" dur="1" fill="hold">
                                          <p:stCondLst>
                                            <p:cond delay="0"/>
                                          </p:stCondLst>
                                        </p:cTn>
                                        <p:tgtEl>
                                          <p:spTgt spid="19"/>
                                        </p:tgtEl>
                                        <p:attrNameLst>
                                          <p:attrName>style.visibility</p:attrName>
                                        </p:attrNameLst>
                                      </p:cBhvr>
                                      <p:to>
                                        <p:strVal val="visible"/>
                                      </p:to>
                                    </p:set>
                                    <p:animEffect transition="in" filter="fade">
                                      <p:cBhvr>
                                        <p:cTn id="174" dur="520"/>
                                        <p:tgtEl>
                                          <p:spTgt spid="19"/>
                                        </p:tgtEl>
                                      </p:cBhvr>
                                    </p:animEffect>
                                  </p:childTnLst>
                                </p:cTn>
                              </p:par>
                            </p:childTnLst>
                          </p:cTn>
                        </p:par>
                        <p:par>
                          <p:cTn id="186" fill="hold">
                            <p:stCondLst>
                              <p:cond delay="1080"/>
                            </p:stCondLst>
                            <p:childTnLst>
                              <p:par>
                                <p:cTn id="179" presetID="10" presetClass="entr" presetSubtype="0" fill="hold" grpId="0" nodeType="withEffect">
                                  <p:stCondLst>
                                    <p:cond delay="0"/>
                                  </p:stCondLst>
                                  <p:childTnLst>
                                    <p:set>
                                      <p:cBhvr>
                                        <p:cTn id="177" dur="1" fill="hold">
                                          <p:stCondLst>
                                            <p:cond delay="0"/>
                                          </p:stCondLst>
                                        </p:cTn>
                                        <p:tgtEl>
                                          <p:spTgt spid="20"/>
                                        </p:tgtEl>
                                        <p:attrNameLst>
                                          <p:attrName>style.visibility</p:attrName>
                                        </p:attrNameLst>
                                      </p:cBhvr>
                                      <p:to>
                                        <p:strVal val="visible"/>
                                      </p:to>
                                    </p:set>
                                    <p:animEffect transition="in" filter="fade">
                                      <p:cBhvr>
                                        <p:cTn id="178" dur="520"/>
                                        <p:tgtEl>
                                          <p:spTgt spid="20"/>
                                        </p:tgtEl>
                                      </p:cBhvr>
                                    </p:animEffect>
                                  </p:childTnLst>
                                </p:cTn>
                              </p:par>
                              <p:par>
                                <p:cTn id="182" presetID="10" presetClass="entr" presetSubtype="0" fill="hold" grpId="0" nodeType="withEffect">
                                  <p:stCondLst>
                                    <p:cond delay="0"/>
                                  </p:stCondLst>
                                  <p:childTnLst>
                                    <p:set>
                                      <p:cBhvr>
                                        <p:cTn id="180" dur="1" fill="hold">
                                          <p:stCondLst>
                                            <p:cond delay="0"/>
                                          </p:stCondLst>
                                        </p:cTn>
                                        <p:tgtEl>
                                          <p:spTgt spid="21"/>
                                        </p:tgtEl>
                                        <p:attrNameLst>
                                          <p:attrName>style.visibility</p:attrName>
                                        </p:attrNameLst>
                                      </p:cBhvr>
                                      <p:to>
                                        <p:strVal val="visible"/>
                                      </p:to>
                                    </p:set>
                                    <p:animEffect transition="in" filter="fade">
                                      <p:cBhvr>
                                        <p:cTn id="181" dur="520"/>
                                        <p:tgtEl>
                                          <p:spTgt spid="21"/>
                                        </p:tgtEl>
                                      </p:cBhvr>
                                    </p:animEffect>
                                  </p:childTnLst>
                                </p:cTn>
                              </p:par>
                              <p:par>
                                <p:cTn id="185" presetID="10" presetClass="entr" presetSubtype="0" fill="hold" grpId="0" nodeType="withEffect">
                                  <p:stCondLst>
                                    <p:cond delay="0"/>
                                  </p:stCondLst>
                                  <p:childTnLst>
                                    <p:set>
                                      <p:cBhvr>
                                        <p:cTn id="183" dur="1" fill="hold">
                                          <p:stCondLst>
                                            <p:cond delay="0"/>
                                          </p:stCondLst>
                                        </p:cTn>
                                        <p:tgtEl>
                                          <p:spTgt spid="22"/>
                                        </p:tgtEl>
                                        <p:attrNameLst>
                                          <p:attrName>style.visibility</p:attrName>
                                        </p:attrNameLst>
                                      </p:cBhvr>
                                      <p:to>
                                        <p:strVal val="visible"/>
                                      </p:to>
                                    </p:set>
                                    <p:animEffect transition="in" filter="fade">
                                      <p:cBhvr>
                                        <p:cTn id="184" dur="520"/>
                                        <p:tgtEl>
                                          <p:spTgt spid="22"/>
                                        </p:tgtEl>
                                      </p:cBhvr>
                                    </p:animEffect>
                                  </p:childTnLst>
                                </p:cTn>
                              </p:par>
                            </p:childTnLst>
                          </p:cTn>
                        </p:par>
                        <p:par>
                          <p:cTn id="193" fill="hold">
                            <p:stCondLst>
                              <p:cond delay="1260"/>
                            </p:stCondLst>
                            <p:childTnLst>
                              <p:par>
                                <p:cTn id="189" presetID="10" presetClass="entr" presetSubtype="0" fill="hold" grpId="0" nodeType="withEffect">
                                  <p:stCondLst>
                                    <p:cond delay="0"/>
                                  </p:stCondLst>
                                  <p:childTnLst>
                                    <p:set>
                                      <p:cBhvr>
                                        <p:cTn id="187" dur="1" fill="hold">
                                          <p:stCondLst>
                                            <p:cond delay="0"/>
                                          </p:stCondLst>
                                        </p:cTn>
                                        <p:tgtEl>
                                          <p:spTgt spid="23"/>
                                        </p:tgtEl>
                                        <p:attrNameLst>
                                          <p:attrName>style.visibility</p:attrName>
                                        </p:attrNameLst>
                                      </p:cBhvr>
                                      <p:to>
                                        <p:strVal val="visible"/>
                                      </p:to>
                                    </p:set>
                                    <p:animEffect transition="in" filter="fade">
                                      <p:cBhvr>
                                        <p:cTn id="188" dur="520"/>
                                        <p:tgtEl>
                                          <p:spTgt spid="23"/>
                                        </p:tgtEl>
                                      </p:cBhvr>
                                    </p:animEffect>
                                  </p:childTnLst>
                                </p:cTn>
                              </p:par>
                              <p:par>
                                <p:cTn id="192" presetID="10" presetClass="entr" presetSubtype="0" fill="hold" grpId="0" nodeType="withEffect">
                                  <p:stCondLst>
                                    <p:cond delay="0"/>
                                  </p:stCondLst>
                                  <p:childTnLst>
                                    <p:set>
                                      <p:cBhvr>
                                        <p:cTn id="190" dur="1" fill="hold">
                                          <p:stCondLst>
                                            <p:cond delay="0"/>
                                          </p:stCondLst>
                                        </p:cTn>
                                        <p:tgtEl>
                                          <p:spTgt spid="24"/>
                                        </p:tgtEl>
                                        <p:attrNameLst>
                                          <p:attrName>style.visibility</p:attrName>
                                        </p:attrNameLst>
                                      </p:cBhvr>
                                      <p:to>
                                        <p:strVal val="visible"/>
                                      </p:to>
                                    </p:set>
                                    <p:animEffect transition="in" filter="fade">
                                      <p:cBhvr>
                                        <p:cTn id="191" dur="52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457200"/>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LEADERSHIP</a:t>
            </a:r>
            <a:endParaRPr lang="en-US" sz="1100" dirty="0"/>
          </a:p>
        </p:txBody>
      </p:sp>
      <p:sp>
        <p:nvSpPr>
          <p:cNvPr id="3" name="anim02u"/>
          <p:cNvSpPr txBox="1"/>
          <p:nvPr/>
        </p:nvSpPr>
        <p:spPr>
          <a:xfrm>
            <a:off x="566928" y="768096"/>
            <a:ext cx="10607040" cy="548640"/>
          </a:xfrm>
          <a:prstGeom prst="rect">
            <a:avLst/>
          </a:prstGeom>
          <a:noFill/>
          <a:ln/>
        </p:spPr>
        <p:txBody>
          <a:bodyPr wrap="square" lIns="0" tIns="0" rIns="0" bIns="0" rtlCol="0" anchor="t"/>
          <a:lstStyle/>
          <a:p>
            <a:pPr indent="0" marL="0">
              <a:lnSpc>
                <a:spcPct val="108000"/>
              </a:lnSpc>
              <a:buNone/>
            </a:pPr>
            <a:r>
              <a:rPr lang="en-US" sz="3000" b="1" dirty="0">
                <a:solidFill>
                  <a:srgbClr val="1B1140"/>
                </a:solidFill>
                <a:latin typeface="Arial" pitchFamily="34" charset="0"/>
                <a:ea typeface="Arial" pitchFamily="34" charset="-122"/>
                <a:cs typeface="Arial" pitchFamily="34" charset="-120"/>
              </a:rPr>
              <a:t>The minds driving educational intelligence.</a:t>
            </a:r>
            <a:endParaRPr lang="en-US" sz="3000" dirty="0"/>
          </a:p>
        </p:txBody>
      </p:sp>
      <p:sp>
        <p:nvSpPr>
          <p:cNvPr id="4" name="anim03f"/>
          <p:cNvSpPr txBox="1"/>
          <p:nvPr/>
        </p:nvSpPr>
        <p:spPr>
          <a:xfrm>
            <a:off x="566928" y="1371600"/>
            <a:ext cx="10698480" cy="329184"/>
          </a:xfrm>
          <a:prstGeom prst="rect">
            <a:avLst/>
          </a:prstGeom>
          <a:noFill/>
          <a:ln/>
        </p:spPr>
        <p:txBody>
          <a:bodyPr wrap="square" lIns="0" tIns="0" rIns="0" bIns="0" rtlCol="0" anchor="t"/>
          <a:lstStyle/>
          <a:p>
            <a:pPr indent="0" marL="0">
              <a:lnSpc>
                <a:spcPct val="124000"/>
              </a:lnSpc>
              <a:buNone/>
            </a:pPr>
            <a:r>
              <a:rPr lang="en-US" sz="1200" dirty="0">
                <a:solidFill>
                  <a:srgbClr val="4E476E"/>
                </a:solidFill>
                <a:latin typeface="Calibri" pitchFamily="34" charset="0"/>
                <a:ea typeface="Calibri" pitchFamily="34" charset="-122"/>
                <a:cs typeface="Calibri" pitchFamily="34" charset="-120"/>
              </a:rPr>
              <a:t>A physicist-led founding team spanning deep-tech research, institutional operations, market and quality, and engineering.</a:t>
            </a:r>
            <a:endParaRPr lang="en-US" sz="1200" dirty="0"/>
          </a:p>
        </p:txBody>
      </p:sp>
      <p:sp>
        <p:nvSpPr>
          <p:cNvPr id="5" name="anim04u"/>
          <p:cNvSpPr/>
          <p:nvPr/>
        </p:nvSpPr>
        <p:spPr>
          <a:xfrm>
            <a:off x="566928" y="1773936"/>
            <a:ext cx="2633472" cy="3127248"/>
          </a:xfrm>
          <a:prstGeom prst="roundRect">
            <a:avLst>
              <a:gd name="adj" fmla="val 4861"/>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pic>
        <p:nvPicPr>
          <p:cNvPr id="6" name="anim04u" descr="/home/claude/assets/face_rishab.png">    </p:cNvPr>
          <p:cNvPicPr>
            <a:picLocks noChangeAspect="1"/>
          </p:cNvPicPr>
          <p:nvPr/>
        </p:nvPicPr>
        <p:blipFill>
          <a:blip r:embed="rId2"/>
          <a:stretch>
            <a:fillRect/>
          </a:stretch>
        </p:blipFill>
        <p:spPr>
          <a:xfrm>
            <a:off x="1362456" y="1956816"/>
            <a:ext cx="1042416" cy="1137514"/>
          </a:xfrm>
          <a:prstGeom prst="rect">
            <a:avLst/>
          </a:prstGeom>
          <a:effectLst>
            <a:outerShdw sx="100000" sy="100000" kx="0" ky="0" algn="bl" rotWithShape="0" blurRad="228600" dist="76200" dir="5400000">
              <a:srgbClr val="2A1B54">
                <a:alpha val="30000"/>
              </a:srgbClr>
            </a:outerShdw>
          </a:effectLst>
        </p:spPr>
      </p:pic>
      <p:sp>
        <p:nvSpPr>
          <p:cNvPr id="7" name="anim04u"/>
          <p:cNvSpPr txBox="1"/>
          <p:nvPr/>
        </p:nvSpPr>
        <p:spPr>
          <a:xfrm>
            <a:off x="713232" y="3182112"/>
            <a:ext cx="2340864" cy="274320"/>
          </a:xfrm>
          <a:prstGeom prst="rect">
            <a:avLst/>
          </a:prstGeom>
          <a:noFill/>
          <a:ln/>
        </p:spPr>
        <p:txBody>
          <a:bodyPr wrap="square" lIns="0" tIns="0" rIns="0" bIns="0" rtlCol="0" anchor="ctr"/>
          <a:lstStyle/>
          <a:p>
            <a:pPr algn="ctr" indent="0" marL="0">
              <a:buNone/>
            </a:pPr>
            <a:r>
              <a:rPr lang="en-US" sz="1300" b="1" dirty="0">
                <a:solidFill>
                  <a:srgbClr val="1B1140"/>
                </a:solidFill>
                <a:latin typeface="Arial" pitchFamily="34" charset="0"/>
                <a:ea typeface="Arial" pitchFamily="34" charset="-122"/>
                <a:cs typeface="Arial" pitchFamily="34" charset="-120"/>
              </a:rPr>
              <a:t>B. Rishab Antosh</a:t>
            </a:r>
            <a:endParaRPr lang="en-US" sz="1300" dirty="0"/>
          </a:p>
        </p:txBody>
      </p:sp>
      <p:sp>
        <p:nvSpPr>
          <p:cNvPr id="8" name="anim04u"/>
          <p:cNvSpPr txBox="1"/>
          <p:nvPr/>
        </p:nvSpPr>
        <p:spPr>
          <a:xfrm>
            <a:off x="713232" y="3465576"/>
            <a:ext cx="2340864" cy="420624"/>
          </a:xfrm>
          <a:prstGeom prst="rect">
            <a:avLst/>
          </a:prstGeom>
          <a:noFill/>
          <a:ln/>
        </p:spPr>
        <p:txBody>
          <a:bodyPr wrap="square" lIns="0" tIns="0" rIns="0" bIns="0" rtlCol="0" anchor="t"/>
          <a:lstStyle/>
          <a:p>
            <a:pPr algn="ctr" indent="0" marL="0">
              <a:lnSpc>
                <a:spcPct val="108000"/>
              </a:lnSpc>
              <a:buNone/>
            </a:pPr>
            <a:r>
              <a:rPr lang="en-US" sz="1050" b="1" dirty="0">
                <a:solidFill>
                  <a:srgbClr val="5B21B6"/>
                </a:solidFill>
                <a:latin typeface="Calibri" pitchFamily="34" charset="0"/>
                <a:ea typeface="Calibri" pitchFamily="34" charset="-122"/>
                <a:cs typeface="Calibri" pitchFamily="34" charset="-120"/>
              </a:rPr>
              <a:t>Chief Executive Officer</a:t>
            </a:r>
            <a:endParaRPr lang="en-US" sz="1050" dirty="0"/>
          </a:p>
        </p:txBody>
      </p:sp>
      <p:sp>
        <p:nvSpPr>
          <p:cNvPr id="9" name="anim04u"/>
          <p:cNvSpPr txBox="1"/>
          <p:nvPr/>
        </p:nvSpPr>
        <p:spPr>
          <a:xfrm>
            <a:off x="713232" y="3950208"/>
            <a:ext cx="2340864" cy="182880"/>
          </a:xfrm>
          <a:prstGeom prst="rect">
            <a:avLst/>
          </a:prstGeom>
          <a:noFill/>
          <a:ln/>
        </p:spPr>
        <p:txBody>
          <a:bodyPr wrap="square" lIns="0" tIns="0" rIns="0" bIns="0" rtlCol="0" anchor="ctr"/>
          <a:lstStyle/>
          <a:p>
            <a:pPr algn="ctr" indent="0" marL="0">
              <a:buNone/>
            </a:pPr>
            <a:r>
              <a:rPr lang="en-US" sz="800" b="1" spc="160" kern="0" dirty="0">
                <a:solidFill>
                  <a:srgbClr val="7B7398"/>
                </a:solidFill>
                <a:latin typeface="Arial" pitchFamily="34" charset="0"/>
                <a:ea typeface="Arial" pitchFamily="34" charset="-122"/>
                <a:cs typeface="Arial" pitchFamily="34" charset="-120"/>
              </a:rPr>
              <a:t>CORE FOCUS</a:t>
            </a:r>
            <a:endParaRPr lang="en-US" sz="800" dirty="0"/>
          </a:p>
        </p:txBody>
      </p:sp>
      <p:sp>
        <p:nvSpPr>
          <p:cNvPr id="10" name="anim04u"/>
          <p:cNvSpPr txBox="1"/>
          <p:nvPr/>
        </p:nvSpPr>
        <p:spPr>
          <a:xfrm>
            <a:off x="713232" y="4151376"/>
            <a:ext cx="2340864" cy="676656"/>
          </a:xfrm>
          <a:prstGeom prst="rect">
            <a:avLst/>
          </a:prstGeom>
          <a:noFill/>
          <a:ln/>
        </p:spPr>
        <p:txBody>
          <a:bodyPr wrap="square" lIns="0" tIns="0" rIns="0" bIns="0" rtlCol="0" anchor="t"/>
          <a:lstStyle/>
          <a:p>
            <a:pPr algn="ctr" indent="0" marL="0">
              <a:lnSpc>
                <a:spcPct val="118000"/>
              </a:lnSpc>
              <a:buNone/>
            </a:pPr>
            <a:r>
              <a:rPr lang="en-US" sz="950" dirty="0">
                <a:solidFill>
                  <a:srgbClr val="4E476E"/>
                </a:solidFill>
                <a:latin typeface="Calibri" pitchFamily="34" charset="0"/>
                <a:ea typeface="Calibri" pitchFamily="34" charset="-122"/>
                <a:cs typeface="Calibri" pitchFamily="34" charset="-120"/>
              </a:rPr>
              <a:t>AI &amp; ML architecture · LLM systems · Product innovation · Strategic growth</a:t>
            </a:r>
            <a:endParaRPr lang="en-US" sz="950" dirty="0"/>
          </a:p>
        </p:txBody>
      </p:sp>
      <p:sp>
        <p:nvSpPr>
          <p:cNvPr id="11" name="anim05u"/>
          <p:cNvSpPr/>
          <p:nvPr/>
        </p:nvSpPr>
        <p:spPr>
          <a:xfrm>
            <a:off x="3374136" y="1773936"/>
            <a:ext cx="2633472" cy="3127248"/>
          </a:xfrm>
          <a:prstGeom prst="roundRect">
            <a:avLst>
              <a:gd name="adj" fmla="val 4861"/>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pic>
        <p:nvPicPr>
          <p:cNvPr id="12" name="anim05u" descr="/home/claude/assets/face_roslin.png">    </p:cNvPr>
          <p:cNvPicPr>
            <a:picLocks noChangeAspect="1"/>
          </p:cNvPicPr>
          <p:nvPr/>
        </p:nvPicPr>
        <p:blipFill>
          <a:blip r:embed="rId3"/>
          <a:stretch>
            <a:fillRect/>
          </a:stretch>
        </p:blipFill>
        <p:spPr>
          <a:xfrm>
            <a:off x="4169664" y="1956816"/>
            <a:ext cx="1042416" cy="1137514"/>
          </a:xfrm>
          <a:prstGeom prst="rect">
            <a:avLst/>
          </a:prstGeom>
          <a:effectLst>
            <a:outerShdw sx="100000" sy="100000" kx="0" ky="0" algn="bl" rotWithShape="0" blurRad="228600" dist="76200" dir="5400000">
              <a:srgbClr val="2A1B54">
                <a:alpha val="30000"/>
              </a:srgbClr>
            </a:outerShdw>
          </a:effectLst>
        </p:spPr>
      </p:pic>
      <p:sp>
        <p:nvSpPr>
          <p:cNvPr id="13" name="anim05u"/>
          <p:cNvSpPr txBox="1"/>
          <p:nvPr/>
        </p:nvSpPr>
        <p:spPr>
          <a:xfrm>
            <a:off x="3520440" y="3182112"/>
            <a:ext cx="2340864" cy="274320"/>
          </a:xfrm>
          <a:prstGeom prst="rect">
            <a:avLst/>
          </a:prstGeom>
          <a:noFill/>
          <a:ln/>
        </p:spPr>
        <p:txBody>
          <a:bodyPr wrap="square" lIns="0" tIns="0" rIns="0" bIns="0" rtlCol="0" anchor="ctr"/>
          <a:lstStyle/>
          <a:p>
            <a:pPr algn="ctr" indent="0" marL="0">
              <a:buNone/>
            </a:pPr>
            <a:r>
              <a:rPr lang="en-US" sz="1300" b="1" dirty="0">
                <a:solidFill>
                  <a:srgbClr val="1B1140"/>
                </a:solidFill>
                <a:latin typeface="Arial" pitchFamily="34" charset="0"/>
                <a:ea typeface="Arial" pitchFamily="34" charset="-122"/>
                <a:cs typeface="Arial" pitchFamily="34" charset="-120"/>
              </a:rPr>
              <a:t>Dr. A. Roslin Elsa Varughese</a:t>
            </a:r>
            <a:endParaRPr lang="en-US" sz="1300" dirty="0"/>
          </a:p>
        </p:txBody>
      </p:sp>
      <p:sp>
        <p:nvSpPr>
          <p:cNvPr id="14" name="anim05u"/>
          <p:cNvSpPr txBox="1"/>
          <p:nvPr/>
        </p:nvSpPr>
        <p:spPr>
          <a:xfrm>
            <a:off x="3520440" y="3465576"/>
            <a:ext cx="2340864" cy="420624"/>
          </a:xfrm>
          <a:prstGeom prst="rect">
            <a:avLst/>
          </a:prstGeom>
          <a:noFill/>
          <a:ln/>
        </p:spPr>
        <p:txBody>
          <a:bodyPr wrap="square" lIns="0" tIns="0" rIns="0" bIns="0" rtlCol="0" anchor="t"/>
          <a:lstStyle/>
          <a:p>
            <a:pPr algn="ctr" indent="0" marL="0">
              <a:lnSpc>
                <a:spcPct val="108000"/>
              </a:lnSpc>
              <a:buNone/>
            </a:pPr>
            <a:r>
              <a:rPr lang="en-US" sz="1050" b="1" dirty="0">
                <a:solidFill>
                  <a:srgbClr val="2563EB"/>
                </a:solidFill>
                <a:latin typeface="Calibri" pitchFamily="34" charset="0"/>
                <a:ea typeface="Calibri" pitchFamily="34" charset="-122"/>
                <a:cs typeface="Calibri" pitchFamily="34" charset="-120"/>
              </a:rPr>
              <a:t>Chief Operating Officer</a:t>
            </a:r>
            <a:endParaRPr lang="en-US" sz="1050" dirty="0"/>
          </a:p>
        </p:txBody>
      </p:sp>
      <p:sp>
        <p:nvSpPr>
          <p:cNvPr id="15" name="anim05u"/>
          <p:cNvSpPr txBox="1"/>
          <p:nvPr/>
        </p:nvSpPr>
        <p:spPr>
          <a:xfrm>
            <a:off x="3520440" y="3950208"/>
            <a:ext cx="2340864" cy="182880"/>
          </a:xfrm>
          <a:prstGeom prst="rect">
            <a:avLst/>
          </a:prstGeom>
          <a:noFill/>
          <a:ln/>
        </p:spPr>
        <p:txBody>
          <a:bodyPr wrap="square" lIns="0" tIns="0" rIns="0" bIns="0" rtlCol="0" anchor="ctr"/>
          <a:lstStyle/>
          <a:p>
            <a:pPr algn="ctr" indent="0" marL="0">
              <a:buNone/>
            </a:pPr>
            <a:r>
              <a:rPr lang="en-US" sz="800" b="1" spc="160" kern="0" dirty="0">
                <a:solidFill>
                  <a:srgbClr val="7B7398"/>
                </a:solidFill>
                <a:latin typeface="Arial" pitchFamily="34" charset="0"/>
                <a:ea typeface="Arial" pitchFamily="34" charset="-122"/>
                <a:cs typeface="Arial" pitchFamily="34" charset="-120"/>
              </a:rPr>
              <a:t>CORE FOCUS</a:t>
            </a:r>
            <a:endParaRPr lang="en-US" sz="800" dirty="0"/>
          </a:p>
        </p:txBody>
      </p:sp>
      <p:sp>
        <p:nvSpPr>
          <p:cNvPr id="16" name="anim05u"/>
          <p:cNvSpPr txBox="1"/>
          <p:nvPr/>
        </p:nvSpPr>
        <p:spPr>
          <a:xfrm>
            <a:off x="3520440" y="4151376"/>
            <a:ext cx="2340864" cy="676656"/>
          </a:xfrm>
          <a:prstGeom prst="rect">
            <a:avLst/>
          </a:prstGeom>
          <a:noFill/>
          <a:ln/>
        </p:spPr>
        <p:txBody>
          <a:bodyPr wrap="square" lIns="0" tIns="0" rIns="0" bIns="0" rtlCol="0" anchor="t"/>
          <a:lstStyle/>
          <a:p>
            <a:pPr algn="ctr" indent="0" marL="0">
              <a:lnSpc>
                <a:spcPct val="118000"/>
              </a:lnSpc>
              <a:buNone/>
            </a:pPr>
            <a:r>
              <a:rPr lang="en-US" sz="950" dirty="0">
                <a:solidFill>
                  <a:srgbClr val="4E476E"/>
                </a:solidFill>
                <a:latin typeface="Calibri" pitchFamily="34" charset="0"/>
                <a:ea typeface="Calibri" pitchFamily="34" charset="-122"/>
                <a:cs typeface="Calibri" pitchFamily="34" charset="-120"/>
              </a:rPr>
              <a:t>Operations · Cybersecurity · Data privacy · Institutional governance</a:t>
            </a:r>
            <a:endParaRPr lang="en-US" sz="950" dirty="0"/>
          </a:p>
        </p:txBody>
      </p:sp>
      <p:sp>
        <p:nvSpPr>
          <p:cNvPr id="17" name="anim06u"/>
          <p:cNvSpPr/>
          <p:nvPr/>
        </p:nvSpPr>
        <p:spPr>
          <a:xfrm>
            <a:off x="6181344" y="1773936"/>
            <a:ext cx="2633472" cy="3127248"/>
          </a:xfrm>
          <a:prstGeom prst="roundRect">
            <a:avLst>
              <a:gd name="adj" fmla="val 4861"/>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pic>
        <p:nvPicPr>
          <p:cNvPr id="18" name="anim06u" descr="/home/claude/assets/face_charles.png">    </p:cNvPr>
          <p:cNvPicPr>
            <a:picLocks noChangeAspect="1"/>
          </p:cNvPicPr>
          <p:nvPr/>
        </p:nvPicPr>
        <p:blipFill>
          <a:blip r:embed="rId4"/>
          <a:stretch>
            <a:fillRect/>
          </a:stretch>
        </p:blipFill>
        <p:spPr>
          <a:xfrm>
            <a:off x="6976872" y="1956816"/>
            <a:ext cx="1042416" cy="1137514"/>
          </a:xfrm>
          <a:prstGeom prst="rect">
            <a:avLst/>
          </a:prstGeom>
          <a:effectLst>
            <a:outerShdw sx="100000" sy="100000" kx="0" ky="0" algn="bl" rotWithShape="0" blurRad="228600" dist="76200" dir="5400000">
              <a:srgbClr val="2A1B54">
                <a:alpha val="30000"/>
              </a:srgbClr>
            </a:outerShdw>
          </a:effectLst>
        </p:spPr>
      </p:pic>
      <p:sp>
        <p:nvSpPr>
          <p:cNvPr id="19" name="anim06u"/>
          <p:cNvSpPr txBox="1"/>
          <p:nvPr/>
        </p:nvSpPr>
        <p:spPr>
          <a:xfrm>
            <a:off x="6327648" y="3182112"/>
            <a:ext cx="2340864" cy="274320"/>
          </a:xfrm>
          <a:prstGeom prst="rect">
            <a:avLst/>
          </a:prstGeom>
          <a:noFill/>
          <a:ln/>
        </p:spPr>
        <p:txBody>
          <a:bodyPr wrap="square" lIns="0" tIns="0" rIns="0" bIns="0" rtlCol="0" anchor="ctr"/>
          <a:lstStyle/>
          <a:p>
            <a:pPr algn="ctr" indent="0" marL="0">
              <a:buNone/>
            </a:pPr>
            <a:r>
              <a:rPr lang="en-US" sz="1300" b="1" dirty="0">
                <a:solidFill>
                  <a:srgbClr val="1B1140"/>
                </a:solidFill>
                <a:latin typeface="Arial" pitchFamily="34" charset="0"/>
                <a:ea typeface="Arial" pitchFamily="34" charset="-122"/>
                <a:cs typeface="Arial" pitchFamily="34" charset="-120"/>
              </a:rPr>
              <a:t>Charles Amaldass</a:t>
            </a:r>
            <a:endParaRPr lang="en-US" sz="1300" dirty="0"/>
          </a:p>
        </p:txBody>
      </p:sp>
      <p:sp>
        <p:nvSpPr>
          <p:cNvPr id="20" name="anim06u"/>
          <p:cNvSpPr txBox="1"/>
          <p:nvPr/>
        </p:nvSpPr>
        <p:spPr>
          <a:xfrm>
            <a:off x="6327648" y="3465576"/>
            <a:ext cx="2340864" cy="420624"/>
          </a:xfrm>
          <a:prstGeom prst="rect">
            <a:avLst/>
          </a:prstGeom>
          <a:noFill/>
          <a:ln/>
        </p:spPr>
        <p:txBody>
          <a:bodyPr wrap="square" lIns="0" tIns="0" rIns="0" bIns="0" rtlCol="0" anchor="t"/>
          <a:lstStyle/>
          <a:p>
            <a:pPr algn="ctr" indent="0" marL="0">
              <a:lnSpc>
                <a:spcPct val="108000"/>
              </a:lnSpc>
              <a:buNone/>
            </a:pPr>
            <a:r>
              <a:rPr lang="en-US" sz="1050" b="1" dirty="0">
                <a:solidFill>
                  <a:srgbClr val="0E9F6E"/>
                </a:solidFill>
                <a:latin typeface="Calibri" pitchFamily="34" charset="0"/>
                <a:ea typeface="Calibri" pitchFamily="34" charset="-122"/>
                <a:cs typeface="Calibri" pitchFamily="34" charset="-120"/>
              </a:rPr>
              <a:t>Chief Marketing Officer &amp; Quality Head</a:t>
            </a:r>
            <a:endParaRPr lang="en-US" sz="1050" dirty="0"/>
          </a:p>
        </p:txBody>
      </p:sp>
      <p:sp>
        <p:nvSpPr>
          <p:cNvPr id="21" name="anim06u"/>
          <p:cNvSpPr txBox="1"/>
          <p:nvPr/>
        </p:nvSpPr>
        <p:spPr>
          <a:xfrm>
            <a:off x="6327648" y="3950208"/>
            <a:ext cx="2340864" cy="182880"/>
          </a:xfrm>
          <a:prstGeom prst="rect">
            <a:avLst/>
          </a:prstGeom>
          <a:noFill/>
          <a:ln/>
        </p:spPr>
        <p:txBody>
          <a:bodyPr wrap="square" lIns="0" tIns="0" rIns="0" bIns="0" rtlCol="0" anchor="ctr"/>
          <a:lstStyle/>
          <a:p>
            <a:pPr algn="ctr" indent="0" marL="0">
              <a:buNone/>
            </a:pPr>
            <a:r>
              <a:rPr lang="en-US" sz="800" b="1" spc="160" kern="0" dirty="0">
                <a:solidFill>
                  <a:srgbClr val="7B7398"/>
                </a:solidFill>
                <a:latin typeface="Arial" pitchFamily="34" charset="0"/>
                <a:ea typeface="Arial" pitchFamily="34" charset="-122"/>
                <a:cs typeface="Arial" pitchFamily="34" charset="-120"/>
              </a:rPr>
              <a:t>CORE FOCUS</a:t>
            </a:r>
            <a:endParaRPr lang="en-US" sz="800" dirty="0"/>
          </a:p>
        </p:txBody>
      </p:sp>
      <p:sp>
        <p:nvSpPr>
          <p:cNvPr id="22" name="anim06u"/>
          <p:cNvSpPr txBox="1"/>
          <p:nvPr/>
        </p:nvSpPr>
        <p:spPr>
          <a:xfrm>
            <a:off x="6327648" y="4151376"/>
            <a:ext cx="2340864" cy="676656"/>
          </a:xfrm>
          <a:prstGeom prst="rect">
            <a:avLst/>
          </a:prstGeom>
          <a:noFill/>
          <a:ln/>
        </p:spPr>
        <p:txBody>
          <a:bodyPr wrap="square" lIns="0" tIns="0" rIns="0" bIns="0" rtlCol="0" anchor="t"/>
          <a:lstStyle/>
          <a:p>
            <a:pPr algn="ctr" indent="0" marL="0">
              <a:lnSpc>
                <a:spcPct val="118000"/>
              </a:lnSpc>
              <a:buNone/>
            </a:pPr>
            <a:r>
              <a:rPr lang="en-US" sz="950" dirty="0">
                <a:solidFill>
                  <a:srgbClr val="4E476E"/>
                </a:solidFill>
                <a:latin typeface="Calibri" pitchFamily="34" charset="0"/>
                <a:ea typeface="Calibri" pitchFamily="34" charset="-122"/>
                <a:cs typeface="Calibri" pitchFamily="34" charset="-120"/>
              </a:rPr>
              <a:t>Institutional sales · Marketing &amp; outreach · End-to-end QA · Market strategy</a:t>
            </a:r>
            <a:endParaRPr lang="en-US" sz="950" dirty="0"/>
          </a:p>
        </p:txBody>
      </p:sp>
      <p:sp>
        <p:nvSpPr>
          <p:cNvPr id="23" name="anim07u"/>
          <p:cNvSpPr/>
          <p:nvPr/>
        </p:nvSpPr>
        <p:spPr>
          <a:xfrm>
            <a:off x="8988552" y="1773936"/>
            <a:ext cx="2633472" cy="3127248"/>
          </a:xfrm>
          <a:prstGeom prst="roundRect">
            <a:avLst>
              <a:gd name="adj" fmla="val 4861"/>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pic>
        <p:nvPicPr>
          <p:cNvPr id="24" name="anim07u" descr="/home/claude/assets/face_mohandoss.png">    </p:cNvPr>
          <p:cNvPicPr>
            <a:picLocks noChangeAspect="1"/>
          </p:cNvPicPr>
          <p:nvPr/>
        </p:nvPicPr>
        <p:blipFill>
          <a:blip r:embed="rId5"/>
          <a:stretch>
            <a:fillRect/>
          </a:stretch>
        </p:blipFill>
        <p:spPr>
          <a:xfrm>
            <a:off x="9784080" y="1956816"/>
            <a:ext cx="1042416" cy="1137514"/>
          </a:xfrm>
          <a:prstGeom prst="rect">
            <a:avLst/>
          </a:prstGeom>
          <a:effectLst>
            <a:outerShdw sx="100000" sy="100000" kx="0" ky="0" algn="bl" rotWithShape="0" blurRad="228600" dist="76200" dir="5400000">
              <a:srgbClr val="2A1B54">
                <a:alpha val="30000"/>
              </a:srgbClr>
            </a:outerShdw>
          </a:effectLst>
        </p:spPr>
      </p:pic>
      <p:sp>
        <p:nvSpPr>
          <p:cNvPr id="25" name="anim07u"/>
          <p:cNvSpPr txBox="1"/>
          <p:nvPr/>
        </p:nvSpPr>
        <p:spPr>
          <a:xfrm>
            <a:off x="9134856" y="3182112"/>
            <a:ext cx="2340864" cy="274320"/>
          </a:xfrm>
          <a:prstGeom prst="rect">
            <a:avLst/>
          </a:prstGeom>
          <a:noFill/>
          <a:ln/>
        </p:spPr>
        <p:txBody>
          <a:bodyPr wrap="square" lIns="0" tIns="0" rIns="0" bIns="0" rtlCol="0" anchor="ctr"/>
          <a:lstStyle/>
          <a:p>
            <a:pPr algn="ctr" indent="0" marL="0">
              <a:buNone/>
            </a:pPr>
            <a:r>
              <a:rPr lang="en-US" sz="1300" b="1" dirty="0">
                <a:solidFill>
                  <a:srgbClr val="1B1140"/>
                </a:solidFill>
                <a:latin typeface="Arial" pitchFamily="34" charset="0"/>
                <a:ea typeface="Arial" pitchFamily="34" charset="-122"/>
                <a:cs typeface="Arial" pitchFamily="34" charset="-120"/>
              </a:rPr>
              <a:t>E. Mohandoss</a:t>
            </a:r>
            <a:endParaRPr lang="en-US" sz="1300" dirty="0"/>
          </a:p>
        </p:txBody>
      </p:sp>
      <p:sp>
        <p:nvSpPr>
          <p:cNvPr id="26" name="anim07u"/>
          <p:cNvSpPr txBox="1"/>
          <p:nvPr/>
        </p:nvSpPr>
        <p:spPr>
          <a:xfrm>
            <a:off x="9134856" y="3465576"/>
            <a:ext cx="2340864" cy="420624"/>
          </a:xfrm>
          <a:prstGeom prst="rect">
            <a:avLst/>
          </a:prstGeom>
          <a:noFill/>
          <a:ln/>
        </p:spPr>
        <p:txBody>
          <a:bodyPr wrap="square" lIns="0" tIns="0" rIns="0" bIns="0" rtlCol="0" anchor="t"/>
          <a:lstStyle/>
          <a:p>
            <a:pPr algn="ctr" indent="0" marL="0">
              <a:lnSpc>
                <a:spcPct val="108000"/>
              </a:lnSpc>
              <a:buNone/>
            </a:pPr>
            <a:r>
              <a:rPr lang="en-US" sz="1050" b="1" dirty="0">
                <a:solidFill>
                  <a:srgbClr val="F59E0B"/>
                </a:solidFill>
                <a:latin typeface="Calibri" pitchFamily="34" charset="0"/>
                <a:ea typeface="Calibri" pitchFamily="34" charset="-122"/>
                <a:cs typeface="Calibri" pitchFamily="34" charset="-120"/>
              </a:rPr>
              <a:t>Team Lead — Engineering &amp; Infrastructure</a:t>
            </a:r>
            <a:endParaRPr lang="en-US" sz="1050" dirty="0"/>
          </a:p>
        </p:txBody>
      </p:sp>
      <p:sp>
        <p:nvSpPr>
          <p:cNvPr id="27" name="anim07u"/>
          <p:cNvSpPr txBox="1"/>
          <p:nvPr/>
        </p:nvSpPr>
        <p:spPr>
          <a:xfrm>
            <a:off x="9134856" y="3950208"/>
            <a:ext cx="2340864" cy="182880"/>
          </a:xfrm>
          <a:prstGeom prst="rect">
            <a:avLst/>
          </a:prstGeom>
          <a:noFill/>
          <a:ln/>
        </p:spPr>
        <p:txBody>
          <a:bodyPr wrap="square" lIns="0" tIns="0" rIns="0" bIns="0" rtlCol="0" anchor="ctr"/>
          <a:lstStyle/>
          <a:p>
            <a:pPr algn="ctr" indent="0" marL="0">
              <a:buNone/>
            </a:pPr>
            <a:r>
              <a:rPr lang="en-US" sz="800" b="1" spc="160" kern="0" dirty="0">
                <a:solidFill>
                  <a:srgbClr val="7B7398"/>
                </a:solidFill>
                <a:latin typeface="Arial" pitchFamily="34" charset="0"/>
                <a:ea typeface="Arial" pitchFamily="34" charset="-122"/>
                <a:cs typeface="Arial" pitchFamily="34" charset="-120"/>
              </a:rPr>
              <a:t>CORE FOCUS</a:t>
            </a:r>
            <a:endParaRPr lang="en-US" sz="800" dirty="0"/>
          </a:p>
        </p:txBody>
      </p:sp>
      <p:sp>
        <p:nvSpPr>
          <p:cNvPr id="28" name="anim07u"/>
          <p:cNvSpPr txBox="1"/>
          <p:nvPr/>
        </p:nvSpPr>
        <p:spPr>
          <a:xfrm>
            <a:off x="9134856" y="4151376"/>
            <a:ext cx="2340864" cy="676656"/>
          </a:xfrm>
          <a:prstGeom prst="rect">
            <a:avLst/>
          </a:prstGeom>
          <a:noFill/>
          <a:ln/>
        </p:spPr>
        <p:txBody>
          <a:bodyPr wrap="square" lIns="0" tIns="0" rIns="0" bIns="0" rtlCol="0" anchor="t"/>
          <a:lstStyle/>
          <a:p>
            <a:pPr algn="ctr" indent="0" marL="0">
              <a:lnSpc>
                <a:spcPct val="118000"/>
              </a:lnSpc>
              <a:buNone/>
            </a:pPr>
            <a:r>
              <a:rPr lang="en-US" sz="950" dirty="0">
                <a:solidFill>
                  <a:srgbClr val="4E476E"/>
                </a:solidFill>
                <a:latin typeface="Calibri" pitchFamily="34" charset="0"/>
                <a:ea typeface="Calibri" pitchFamily="34" charset="-122"/>
                <a:cs typeface="Calibri" pitchFamily="34" charset="-120"/>
              </a:rPr>
              <a:t>Linux systems · Infrastructure · Front-end engineering · Deployment</a:t>
            </a:r>
            <a:endParaRPr lang="en-US" sz="950" dirty="0"/>
          </a:p>
        </p:txBody>
      </p:sp>
      <p:sp>
        <p:nvSpPr>
          <p:cNvPr id="29" name="anim08u"/>
          <p:cNvSpPr/>
          <p:nvPr/>
        </p:nvSpPr>
        <p:spPr>
          <a:xfrm>
            <a:off x="566928" y="5065776"/>
            <a:ext cx="11055096" cy="1152144"/>
          </a:xfrm>
          <a:prstGeom prst="roundRect">
            <a:avLst>
              <a:gd name="adj" fmla="val 11111"/>
            </a:avLst>
          </a:prstGeom>
          <a:solidFill>
            <a:srgbClr val="150A38"/>
          </a:solidFill>
          <a:ln/>
          <a:effectLst>
            <a:outerShdw sx="100000" sy="100000" kx="0" ky="0" algn="bl" rotWithShape="0" blurRad="254000" dist="76200" dir="5400000">
              <a:srgbClr val="2A1B54">
                <a:alpha val="13000"/>
              </a:srgbClr>
            </a:outerShdw>
          </a:effectLst>
        </p:spPr>
      </p:sp>
      <p:sp>
        <p:nvSpPr>
          <p:cNvPr id="30" name="anim08u"/>
          <p:cNvSpPr txBox="1"/>
          <p:nvPr/>
        </p:nvSpPr>
        <p:spPr>
          <a:xfrm>
            <a:off x="896112" y="5230368"/>
            <a:ext cx="3657600" cy="201168"/>
          </a:xfrm>
          <a:prstGeom prst="rect">
            <a:avLst/>
          </a:prstGeom>
          <a:noFill/>
          <a:ln/>
        </p:spPr>
        <p:txBody>
          <a:bodyPr wrap="square" lIns="0" tIns="0" rIns="0" bIns="0" rtlCol="0" anchor="ctr"/>
          <a:lstStyle/>
          <a:p>
            <a:pPr indent="0" marL="0">
              <a:buNone/>
            </a:pPr>
            <a:r>
              <a:rPr lang="en-US" sz="850" b="1" spc="180" kern="0" dirty="0">
                <a:solidFill>
                  <a:srgbClr val="F59E0B"/>
                </a:solidFill>
                <a:latin typeface="Arial" pitchFamily="34" charset="0"/>
                <a:ea typeface="Arial" pitchFamily="34" charset="-122"/>
                <a:cs typeface="Arial" pitchFamily="34" charset="-120"/>
              </a:rPr>
              <a:t>INSTITUTIONAL BACKING</a:t>
            </a:r>
            <a:endParaRPr lang="en-US" sz="850" dirty="0"/>
          </a:p>
        </p:txBody>
      </p:sp>
      <p:sp>
        <p:nvSpPr>
          <p:cNvPr id="31" name="anim08u"/>
          <p:cNvSpPr txBox="1"/>
          <p:nvPr/>
        </p:nvSpPr>
        <p:spPr>
          <a:xfrm>
            <a:off x="896112" y="5449824"/>
            <a:ext cx="5303520" cy="274320"/>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Incubated at CIRI, MCC–MRF Innovation Park</a:t>
            </a:r>
            <a:endParaRPr lang="en-US" sz="1400" dirty="0"/>
          </a:p>
        </p:txBody>
      </p:sp>
      <p:sp>
        <p:nvSpPr>
          <p:cNvPr id="32" name="anim08u"/>
          <p:cNvSpPr txBox="1"/>
          <p:nvPr/>
        </p:nvSpPr>
        <p:spPr>
          <a:xfrm>
            <a:off x="896112" y="5742432"/>
            <a:ext cx="5394960" cy="274320"/>
          </a:xfrm>
          <a:prstGeom prst="rect">
            <a:avLst/>
          </a:prstGeom>
          <a:noFill/>
          <a:ln/>
        </p:spPr>
        <p:txBody>
          <a:bodyPr wrap="square" lIns="0" tIns="0" rIns="0" bIns="0" rtlCol="0" anchor="ctr"/>
          <a:lstStyle/>
          <a:p>
            <a:pPr indent="0" marL="0">
              <a:buNone/>
            </a:pPr>
            <a:r>
              <a:rPr lang="en-US" sz="1000" dirty="0">
                <a:solidFill>
                  <a:srgbClr val="BEAEE8"/>
                </a:solidFill>
                <a:latin typeface="Calibri" pitchFamily="34" charset="0"/>
                <a:ea typeface="Calibri" pitchFamily="34" charset="-122"/>
                <a:cs typeface="Calibri" pitchFamily="34" charset="-120"/>
              </a:rPr>
              <a:t>Madras Christian College, Chennai — deep-tech R&amp;D and institutional delivery</a:t>
            </a:r>
            <a:endParaRPr lang="en-US" sz="1000" dirty="0"/>
          </a:p>
        </p:txBody>
      </p:sp>
      <p:pic>
        <p:nvPicPr>
          <p:cNvPr id="33" name="anim09f" descr="/home/claude/assets/icons/CircleCheck_w.png">    </p:cNvPr>
          <p:cNvPicPr>
            <a:picLocks noChangeAspect="1"/>
          </p:cNvPicPr>
          <p:nvPr/>
        </p:nvPicPr>
        <p:blipFill>
          <a:blip r:embed="rId6"/>
          <a:stretch>
            <a:fillRect/>
          </a:stretch>
        </p:blipFill>
        <p:spPr>
          <a:xfrm>
            <a:off x="6327648" y="5376672"/>
            <a:ext cx="173736" cy="173736"/>
          </a:xfrm>
          <a:prstGeom prst="rect">
            <a:avLst/>
          </a:prstGeom>
        </p:spPr>
      </p:pic>
      <p:sp>
        <p:nvSpPr>
          <p:cNvPr id="34" name="anim09f"/>
          <p:cNvSpPr txBox="1"/>
          <p:nvPr/>
        </p:nvSpPr>
        <p:spPr>
          <a:xfrm>
            <a:off x="6583680" y="5358384"/>
            <a:ext cx="2286000" cy="256032"/>
          </a:xfrm>
          <a:prstGeom prst="rect">
            <a:avLst/>
          </a:prstGeom>
          <a:noFill/>
          <a:ln/>
        </p:spPr>
        <p:txBody>
          <a:bodyPr wrap="square" lIns="0" tIns="0" rIns="0" bIns="0" rtlCol="0" anchor="ctr"/>
          <a:lstStyle/>
          <a:p>
            <a:pPr indent="0" marL="0">
              <a:buNone/>
            </a:pPr>
            <a:r>
              <a:rPr lang="en-US" sz="1050" dirty="0">
                <a:solidFill>
                  <a:srgbClr val="BEAEE8"/>
                </a:solidFill>
                <a:latin typeface="Calibri" pitchFamily="34" charset="0"/>
                <a:ea typeface="Calibri" pitchFamily="34" charset="-122"/>
                <a:cs typeface="Calibri" pitchFamily="34" charset="-120"/>
              </a:rPr>
              <a:t>DPDP Act 2023 compliant</a:t>
            </a:r>
            <a:endParaRPr lang="en-US" sz="1050" dirty="0"/>
          </a:p>
        </p:txBody>
      </p:sp>
      <p:pic>
        <p:nvPicPr>
          <p:cNvPr id="35" name="anim09f" descr="/home/claude/assets/icons/CircleCheck_w.png">    </p:cNvPr>
          <p:cNvPicPr>
            <a:picLocks noChangeAspect="1"/>
          </p:cNvPicPr>
          <p:nvPr/>
        </p:nvPicPr>
        <p:blipFill>
          <a:blip r:embed="rId7"/>
          <a:stretch>
            <a:fillRect/>
          </a:stretch>
        </p:blipFill>
        <p:spPr>
          <a:xfrm>
            <a:off x="8942832" y="5376672"/>
            <a:ext cx="173736" cy="173736"/>
          </a:xfrm>
          <a:prstGeom prst="rect">
            <a:avLst/>
          </a:prstGeom>
        </p:spPr>
      </p:pic>
      <p:sp>
        <p:nvSpPr>
          <p:cNvPr id="36" name="anim09f"/>
          <p:cNvSpPr txBox="1"/>
          <p:nvPr/>
        </p:nvSpPr>
        <p:spPr>
          <a:xfrm>
            <a:off x="9198864" y="5358384"/>
            <a:ext cx="2286000" cy="256032"/>
          </a:xfrm>
          <a:prstGeom prst="rect">
            <a:avLst/>
          </a:prstGeom>
          <a:noFill/>
          <a:ln/>
        </p:spPr>
        <p:txBody>
          <a:bodyPr wrap="square" lIns="0" tIns="0" rIns="0" bIns="0" rtlCol="0" anchor="ctr"/>
          <a:lstStyle/>
          <a:p>
            <a:pPr indent="0" marL="0">
              <a:buNone/>
            </a:pPr>
            <a:r>
              <a:rPr lang="en-US" sz="1050" dirty="0">
                <a:solidFill>
                  <a:srgbClr val="BEAEE8"/>
                </a:solidFill>
                <a:latin typeface="Calibri" pitchFamily="34" charset="0"/>
                <a:ea typeface="Calibri" pitchFamily="34" charset="-122"/>
                <a:cs typeface="Calibri" pitchFamily="34" charset="-120"/>
              </a:rPr>
              <a:t>ISO 27001 certified cloud</a:t>
            </a:r>
            <a:endParaRPr lang="en-US" sz="1050" dirty="0"/>
          </a:p>
        </p:txBody>
      </p:sp>
      <p:pic>
        <p:nvPicPr>
          <p:cNvPr id="37" name="anim09f" descr="/home/claude/assets/icons/CircleCheck_w.png">    </p:cNvPr>
          <p:cNvPicPr>
            <a:picLocks noChangeAspect="1"/>
          </p:cNvPicPr>
          <p:nvPr/>
        </p:nvPicPr>
        <p:blipFill>
          <a:blip r:embed="rId8"/>
          <a:stretch>
            <a:fillRect/>
          </a:stretch>
        </p:blipFill>
        <p:spPr>
          <a:xfrm>
            <a:off x="6327648" y="5779008"/>
            <a:ext cx="173736" cy="173736"/>
          </a:xfrm>
          <a:prstGeom prst="rect">
            <a:avLst/>
          </a:prstGeom>
        </p:spPr>
      </p:pic>
      <p:sp>
        <p:nvSpPr>
          <p:cNvPr id="38" name="anim09f"/>
          <p:cNvSpPr txBox="1"/>
          <p:nvPr/>
        </p:nvSpPr>
        <p:spPr>
          <a:xfrm>
            <a:off x="6583680" y="5760720"/>
            <a:ext cx="2286000" cy="256032"/>
          </a:xfrm>
          <a:prstGeom prst="rect">
            <a:avLst/>
          </a:prstGeom>
          <a:noFill/>
          <a:ln/>
        </p:spPr>
        <p:txBody>
          <a:bodyPr wrap="square" lIns="0" tIns="0" rIns="0" bIns="0" rtlCol="0" anchor="ctr"/>
          <a:lstStyle/>
          <a:p>
            <a:pPr indent="0" marL="0">
              <a:buNone/>
            </a:pPr>
            <a:r>
              <a:rPr lang="en-US" sz="1050" dirty="0">
                <a:solidFill>
                  <a:srgbClr val="BEAEE8"/>
                </a:solidFill>
                <a:latin typeface="Calibri" pitchFamily="34" charset="0"/>
                <a:ea typeface="Calibri" pitchFamily="34" charset="-122"/>
                <a:cs typeface="Calibri" pitchFamily="34" charset="-120"/>
              </a:rPr>
              <a:t>NAAC &amp; NBA alignment</a:t>
            </a:r>
            <a:endParaRPr lang="en-US" sz="1050" dirty="0"/>
          </a:p>
        </p:txBody>
      </p:sp>
      <p:pic>
        <p:nvPicPr>
          <p:cNvPr id="39" name="anim09f" descr="/home/claude/assets/icons/CircleCheck_w.png">    </p:cNvPr>
          <p:cNvPicPr>
            <a:picLocks noChangeAspect="1"/>
          </p:cNvPicPr>
          <p:nvPr/>
        </p:nvPicPr>
        <p:blipFill>
          <a:blip r:embed="rId9"/>
          <a:stretch>
            <a:fillRect/>
          </a:stretch>
        </p:blipFill>
        <p:spPr>
          <a:xfrm>
            <a:off x="8942832" y="5779008"/>
            <a:ext cx="173736" cy="173736"/>
          </a:xfrm>
          <a:prstGeom prst="rect">
            <a:avLst/>
          </a:prstGeom>
        </p:spPr>
      </p:pic>
      <p:sp>
        <p:nvSpPr>
          <p:cNvPr id="40" name="anim09f"/>
          <p:cNvSpPr txBox="1"/>
          <p:nvPr/>
        </p:nvSpPr>
        <p:spPr>
          <a:xfrm>
            <a:off x="9198864" y="5760720"/>
            <a:ext cx="2286000" cy="256032"/>
          </a:xfrm>
          <a:prstGeom prst="rect">
            <a:avLst/>
          </a:prstGeom>
          <a:noFill/>
          <a:ln/>
        </p:spPr>
        <p:txBody>
          <a:bodyPr wrap="square" lIns="0" tIns="0" rIns="0" bIns="0" rtlCol="0" anchor="ctr"/>
          <a:lstStyle/>
          <a:p>
            <a:pPr indent="0" marL="0">
              <a:buNone/>
            </a:pPr>
            <a:r>
              <a:rPr lang="en-US" sz="1050" dirty="0">
                <a:solidFill>
                  <a:srgbClr val="BEAEE8"/>
                </a:solidFill>
                <a:latin typeface="Calibri" pitchFamily="34" charset="0"/>
                <a:ea typeface="Calibri" pitchFamily="34" charset="-122"/>
                <a:cs typeface="Calibri" pitchFamily="34" charset="-120"/>
              </a:rPr>
              <a:t>Dedicated SLA &amp; on-site support</a:t>
            </a:r>
            <a:endParaRPr lang="en-US" sz="1050" dirty="0"/>
          </a:p>
        </p:txBody>
      </p:sp>
      <p:sp>
        <p:nvSpPr>
          <p:cNvPr id="41" name="Text 31"/>
          <p:cNvSpPr txBox="1"/>
          <p:nvPr/>
        </p:nvSpPr>
        <p:spPr>
          <a:xfrm>
            <a:off x="566928" y="6309360"/>
            <a:ext cx="10607040" cy="274320"/>
          </a:xfrm>
          <a:prstGeom prst="rect">
            <a:avLst/>
          </a:prstGeom>
          <a:noFill/>
          <a:ln/>
        </p:spPr>
        <p:txBody>
          <a:bodyPr wrap="square" lIns="0" tIns="0" rIns="0" bIns="0" rtlCol="0" anchor="ctr"/>
          <a:lstStyle/>
          <a:p>
            <a:pPr indent="0" marL="0">
              <a:buNone/>
            </a:pPr>
            <a:r>
              <a:rPr lang="en-US" sz="950" i="1" dirty="0">
                <a:solidFill>
                  <a:srgbClr val="7B7398"/>
                </a:solidFill>
                <a:latin typeface="Calibri" pitchFamily="34" charset="0"/>
                <a:ea typeface="Calibri" pitchFamily="34" charset="-122"/>
                <a:cs typeface="Calibri" pitchFamily="34" charset="-120"/>
              </a:rPr>
              <a:t>Technology &amp; compliance partnerships · AWS Technology Partner · Sarvam AI · DSCI Corporate Member</a:t>
            </a:r>
            <a:endParaRPr lang="en-US" sz="950" dirty="0"/>
          </a:p>
        </p:txBody>
      </p:sp>
      <p:pic>
        <p:nvPicPr>
          <p:cNvPr id="42" name="Image 8" descr="/home/claude/assets/brand_mark_sm.png">    </p:cNvPr>
          <p:cNvPicPr>
            <a:picLocks noChangeAspect="1"/>
          </p:cNvPicPr>
          <p:nvPr/>
        </p:nvPicPr>
        <p:blipFill>
          <a:blip r:embed="rId10"/>
          <a:stretch>
            <a:fillRect/>
          </a:stretch>
        </p:blipFill>
        <p:spPr>
          <a:xfrm>
            <a:off x="11277295" y="6446520"/>
            <a:ext cx="210312" cy="243230"/>
          </a:xfrm>
          <a:prstGeom prst="rect">
            <a:avLst/>
          </a:prstGeom>
        </p:spPr>
      </p:pic>
      <p:sp>
        <p:nvSpPr>
          <p:cNvPr id="43" name="Text 32"/>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26</a:t>
            </a:r>
            <a:endParaRPr lang="en-US" sz="10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13" fill="hold">
                            <p:stCondLst>
                              <p:cond delay="360"/>
                            </p:stCondLst>
                            <p:childTnLst>
                              <p:par>
                                <p:cTn id="112"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520"/>
                                        <p:tgtEl>
                                          <p:spTgt spid="4"/>
                                        </p:tgtEl>
                                      </p:cBhvr>
                                    </p:animEffect>
                                  </p:childTnLst>
                                </p:cTn>
                              </p:par>
                            </p:childTnLst>
                          </p:cTn>
                        </p:par>
                        <p:par>
                          <p:cTn id="138" fill="hold">
                            <p:stCondLst>
                              <p:cond delay="540"/>
                            </p:stCondLst>
                            <p:childTnLst>
                              <p:par>
                                <p:cTn id="117" presetID="10" presetClass="entr" presetSubtype="0" fill="hold" grpId="0" nodeType="withEffect">
                                  <p:stCondLst>
                                    <p:cond delay="0"/>
                                  </p:stCondLst>
                                  <p:childTnLst>
                                    <p:set>
                                      <p:cBhvr>
                                        <p:cTn id="114" dur="1" fill="hold">
                                          <p:stCondLst>
                                            <p:cond delay="0"/>
                                          </p:stCondLst>
                                        </p:cTn>
                                        <p:tgtEl>
                                          <p:spTgt spid="5"/>
                                        </p:tgtEl>
                                        <p:attrNameLst>
                                          <p:attrName>style.visibility</p:attrName>
                                        </p:attrNameLst>
                                      </p:cBhvr>
                                      <p:to>
                                        <p:strVal val="visible"/>
                                      </p:to>
                                    </p:set>
                                    <p:animEffect transition="in" filter="fade">
                                      <p:cBhvr>
                                        <p:cTn id="115" dur="600"/>
                                        <p:tgtEl>
                                          <p:spTgt spid="5"/>
                                        </p:tgtEl>
                                      </p:cBhvr>
                                    </p:animEffect>
                                    <p:anim calcmode="lin" valueType="num">
                                      <p:cBhvr additive="base">
                                        <p:cTn id="116" dur="600" fill="hold"/>
                                        <p:tgtEl>
                                          <p:spTgt spid="5"/>
                                        </p:tgtEl>
                                        <p:attrNameLst>
                                          <p:attrName>ppt_y</p:attrName>
                                        </p:attrNameLst>
                                      </p:cBhvr>
                                      <p:tavLst>
                                        <p:tav tm="0">
                                          <p:val>
                                            <p:strVal val="#ppt_y+0.045"/>
                                          </p:val>
                                        </p:tav>
                                        <p:tav tm="100000">
                                          <p:val>
                                            <p:strVal val="#ppt_y"/>
                                          </p:val>
                                        </p:tav>
                                      </p:tavLst>
                                    </p:anim>
                                  </p:childTnLst>
                                </p:cTn>
                              </p:par>
                              <p:par>
                                <p:cTn id="121" presetID="10" presetClass="entr" presetSubtype="0" fill="hold" grpId="0" nodeType="withEffect">
                                  <p:stCondLst>
                                    <p:cond delay="0"/>
                                  </p:stCondLst>
                                  <p:childTnLst>
                                    <p:set>
                                      <p:cBhvr>
                                        <p:cTn id="118" dur="1" fill="hold">
                                          <p:stCondLst>
                                            <p:cond delay="0"/>
                                          </p:stCondLst>
                                        </p:cTn>
                                        <p:tgtEl>
                                          <p:spTgt spid="6"/>
                                        </p:tgtEl>
                                        <p:attrNameLst>
                                          <p:attrName>style.visibility</p:attrName>
                                        </p:attrNameLst>
                                      </p:cBhvr>
                                      <p:to>
                                        <p:strVal val="visible"/>
                                      </p:to>
                                    </p:set>
                                    <p:animEffect transition="in" filter="fade">
                                      <p:cBhvr>
                                        <p:cTn id="119" dur="600"/>
                                        <p:tgtEl>
                                          <p:spTgt spid="6"/>
                                        </p:tgtEl>
                                      </p:cBhvr>
                                    </p:animEffect>
                                    <p:anim calcmode="lin" valueType="num">
                                      <p:cBhvr additive="base">
                                        <p:cTn id="120" dur="600" fill="hold"/>
                                        <p:tgtEl>
                                          <p:spTgt spid="6"/>
                                        </p:tgtEl>
                                        <p:attrNameLst>
                                          <p:attrName>ppt_y</p:attrName>
                                        </p:attrNameLst>
                                      </p:cBhvr>
                                      <p:tavLst>
                                        <p:tav tm="0">
                                          <p:val>
                                            <p:strVal val="#ppt_y+0.045"/>
                                          </p:val>
                                        </p:tav>
                                        <p:tav tm="100000">
                                          <p:val>
                                            <p:strVal val="#ppt_y"/>
                                          </p:val>
                                        </p:tav>
                                      </p:tavLst>
                                    </p:anim>
                                  </p:childTnLst>
                                </p:cTn>
                              </p:par>
                              <p:par>
                                <p:cTn id="125" presetID="10" presetClass="entr" presetSubtype="0" fill="hold" grpId="0" nodeType="withEffect">
                                  <p:stCondLst>
                                    <p:cond delay="0"/>
                                  </p:stCondLst>
                                  <p:childTnLst>
                                    <p:set>
                                      <p:cBhvr>
                                        <p:cTn id="122" dur="1" fill="hold">
                                          <p:stCondLst>
                                            <p:cond delay="0"/>
                                          </p:stCondLst>
                                        </p:cTn>
                                        <p:tgtEl>
                                          <p:spTgt spid="7"/>
                                        </p:tgtEl>
                                        <p:attrNameLst>
                                          <p:attrName>style.visibility</p:attrName>
                                        </p:attrNameLst>
                                      </p:cBhvr>
                                      <p:to>
                                        <p:strVal val="visible"/>
                                      </p:to>
                                    </p:set>
                                    <p:animEffect transition="in" filter="fade">
                                      <p:cBhvr>
                                        <p:cTn id="123" dur="600"/>
                                        <p:tgtEl>
                                          <p:spTgt spid="7"/>
                                        </p:tgtEl>
                                      </p:cBhvr>
                                    </p:animEffect>
                                    <p:anim calcmode="lin" valueType="num">
                                      <p:cBhvr additive="base">
                                        <p:cTn id="124" dur="600" fill="hold"/>
                                        <p:tgtEl>
                                          <p:spTgt spid="7"/>
                                        </p:tgtEl>
                                        <p:attrNameLst>
                                          <p:attrName>ppt_y</p:attrName>
                                        </p:attrNameLst>
                                      </p:cBhvr>
                                      <p:tavLst>
                                        <p:tav tm="0">
                                          <p:val>
                                            <p:strVal val="#ppt_y+0.045"/>
                                          </p:val>
                                        </p:tav>
                                        <p:tav tm="100000">
                                          <p:val>
                                            <p:strVal val="#ppt_y"/>
                                          </p:val>
                                        </p:tav>
                                      </p:tavLst>
                                    </p:anim>
                                  </p:childTnLst>
                                </p:cTn>
                              </p:par>
                              <p:par>
                                <p:cTn id="129" presetID="10" presetClass="entr" presetSubtype="0" fill="hold" grpId="0" nodeType="withEffect">
                                  <p:stCondLst>
                                    <p:cond delay="0"/>
                                  </p:stCondLst>
                                  <p:childTnLst>
                                    <p:set>
                                      <p:cBhvr>
                                        <p:cTn id="126" dur="1" fill="hold">
                                          <p:stCondLst>
                                            <p:cond delay="0"/>
                                          </p:stCondLst>
                                        </p:cTn>
                                        <p:tgtEl>
                                          <p:spTgt spid="8"/>
                                        </p:tgtEl>
                                        <p:attrNameLst>
                                          <p:attrName>style.visibility</p:attrName>
                                        </p:attrNameLst>
                                      </p:cBhvr>
                                      <p:to>
                                        <p:strVal val="visible"/>
                                      </p:to>
                                    </p:set>
                                    <p:animEffect transition="in" filter="fade">
                                      <p:cBhvr>
                                        <p:cTn id="127" dur="600"/>
                                        <p:tgtEl>
                                          <p:spTgt spid="8"/>
                                        </p:tgtEl>
                                      </p:cBhvr>
                                    </p:animEffect>
                                    <p:anim calcmode="lin" valueType="num">
                                      <p:cBhvr additive="base">
                                        <p:cTn id="128" dur="600" fill="hold"/>
                                        <p:tgtEl>
                                          <p:spTgt spid="8"/>
                                        </p:tgtEl>
                                        <p:attrNameLst>
                                          <p:attrName>ppt_y</p:attrName>
                                        </p:attrNameLst>
                                      </p:cBhvr>
                                      <p:tavLst>
                                        <p:tav tm="0">
                                          <p:val>
                                            <p:strVal val="#ppt_y+0.045"/>
                                          </p:val>
                                        </p:tav>
                                        <p:tav tm="100000">
                                          <p:val>
                                            <p:strVal val="#ppt_y"/>
                                          </p:val>
                                        </p:tav>
                                      </p:tavLst>
                                    </p:anim>
                                  </p:childTnLst>
                                </p:cTn>
                              </p:par>
                              <p:par>
                                <p:cTn id="133" presetID="10" presetClass="entr" presetSubtype="0" fill="hold" grpId="0" nodeType="withEffect">
                                  <p:stCondLst>
                                    <p:cond delay="0"/>
                                  </p:stCondLst>
                                  <p:childTnLst>
                                    <p:set>
                                      <p:cBhvr>
                                        <p:cTn id="130" dur="1" fill="hold">
                                          <p:stCondLst>
                                            <p:cond delay="0"/>
                                          </p:stCondLst>
                                        </p:cTn>
                                        <p:tgtEl>
                                          <p:spTgt spid="9"/>
                                        </p:tgtEl>
                                        <p:attrNameLst>
                                          <p:attrName>style.visibility</p:attrName>
                                        </p:attrNameLst>
                                      </p:cBhvr>
                                      <p:to>
                                        <p:strVal val="visible"/>
                                      </p:to>
                                    </p:set>
                                    <p:animEffect transition="in" filter="fade">
                                      <p:cBhvr>
                                        <p:cTn id="131" dur="600"/>
                                        <p:tgtEl>
                                          <p:spTgt spid="9"/>
                                        </p:tgtEl>
                                      </p:cBhvr>
                                    </p:animEffect>
                                    <p:anim calcmode="lin" valueType="num">
                                      <p:cBhvr additive="base">
                                        <p:cTn id="132" dur="600" fill="hold"/>
                                        <p:tgtEl>
                                          <p:spTgt spid="9"/>
                                        </p:tgtEl>
                                        <p:attrNameLst>
                                          <p:attrName>ppt_y</p:attrName>
                                        </p:attrNameLst>
                                      </p:cBhvr>
                                      <p:tavLst>
                                        <p:tav tm="0">
                                          <p:val>
                                            <p:strVal val="#ppt_y+0.045"/>
                                          </p:val>
                                        </p:tav>
                                        <p:tav tm="100000">
                                          <p:val>
                                            <p:strVal val="#ppt_y"/>
                                          </p:val>
                                        </p:tav>
                                      </p:tavLst>
                                    </p:anim>
                                  </p:childTnLst>
                                </p:cTn>
                              </p:par>
                              <p:par>
                                <p:cTn id="137" presetID="10" presetClass="entr" presetSubtype="0" fill="hold" grpId="0" nodeType="withEffect">
                                  <p:stCondLst>
                                    <p:cond delay="0"/>
                                  </p:stCondLst>
                                  <p:childTnLst>
                                    <p:set>
                                      <p:cBhvr>
                                        <p:cTn id="134" dur="1" fill="hold">
                                          <p:stCondLst>
                                            <p:cond delay="0"/>
                                          </p:stCondLst>
                                        </p:cTn>
                                        <p:tgtEl>
                                          <p:spTgt spid="10"/>
                                        </p:tgtEl>
                                        <p:attrNameLst>
                                          <p:attrName>style.visibility</p:attrName>
                                        </p:attrNameLst>
                                      </p:cBhvr>
                                      <p:to>
                                        <p:strVal val="visible"/>
                                      </p:to>
                                    </p:set>
                                    <p:animEffect transition="in" filter="fade">
                                      <p:cBhvr>
                                        <p:cTn id="135" dur="600"/>
                                        <p:tgtEl>
                                          <p:spTgt spid="10"/>
                                        </p:tgtEl>
                                      </p:cBhvr>
                                    </p:animEffect>
                                    <p:anim calcmode="lin" valueType="num">
                                      <p:cBhvr additive="base">
                                        <p:cTn id="136" dur="600" fill="hold"/>
                                        <p:tgtEl>
                                          <p:spTgt spid="10"/>
                                        </p:tgtEl>
                                        <p:attrNameLst>
                                          <p:attrName>ppt_y</p:attrName>
                                        </p:attrNameLst>
                                      </p:cBhvr>
                                      <p:tavLst>
                                        <p:tav tm="0">
                                          <p:val>
                                            <p:strVal val="#ppt_y+0.045"/>
                                          </p:val>
                                        </p:tav>
                                        <p:tav tm="100000">
                                          <p:val>
                                            <p:strVal val="#ppt_y"/>
                                          </p:val>
                                        </p:tav>
                                      </p:tavLst>
                                    </p:anim>
                                  </p:childTnLst>
                                </p:cTn>
                              </p:par>
                            </p:childTnLst>
                          </p:cTn>
                        </p:par>
                        <p:par>
                          <p:cTn id="163" fill="hold">
                            <p:stCondLst>
                              <p:cond delay="720"/>
                            </p:stCondLst>
                            <p:childTnLst>
                              <p:par>
                                <p:cTn id="142" presetID="10" presetClass="entr" presetSubtype="0" fill="hold" grpId="0" nodeType="withEffect">
                                  <p:stCondLst>
                                    <p:cond delay="0"/>
                                  </p:stCondLst>
                                  <p:childTnLst>
                                    <p:set>
                                      <p:cBhvr>
                                        <p:cTn id="139" dur="1" fill="hold">
                                          <p:stCondLst>
                                            <p:cond delay="0"/>
                                          </p:stCondLst>
                                        </p:cTn>
                                        <p:tgtEl>
                                          <p:spTgt spid="11"/>
                                        </p:tgtEl>
                                        <p:attrNameLst>
                                          <p:attrName>style.visibility</p:attrName>
                                        </p:attrNameLst>
                                      </p:cBhvr>
                                      <p:to>
                                        <p:strVal val="visible"/>
                                      </p:to>
                                    </p:set>
                                    <p:animEffect transition="in" filter="fade">
                                      <p:cBhvr>
                                        <p:cTn id="140" dur="600"/>
                                        <p:tgtEl>
                                          <p:spTgt spid="11"/>
                                        </p:tgtEl>
                                      </p:cBhvr>
                                    </p:animEffect>
                                    <p:anim calcmode="lin" valueType="num">
                                      <p:cBhvr additive="base">
                                        <p:cTn id="141" dur="600" fill="hold"/>
                                        <p:tgtEl>
                                          <p:spTgt spid="11"/>
                                        </p:tgtEl>
                                        <p:attrNameLst>
                                          <p:attrName>ppt_y</p:attrName>
                                        </p:attrNameLst>
                                      </p:cBhvr>
                                      <p:tavLst>
                                        <p:tav tm="0">
                                          <p:val>
                                            <p:strVal val="#ppt_y+0.045"/>
                                          </p:val>
                                        </p:tav>
                                        <p:tav tm="100000">
                                          <p:val>
                                            <p:strVal val="#ppt_y"/>
                                          </p:val>
                                        </p:tav>
                                      </p:tavLst>
                                    </p:anim>
                                  </p:childTnLst>
                                </p:cTn>
                              </p:par>
                              <p:par>
                                <p:cTn id="146" presetID="10" presetClass="entr" presetSubtype="0" fill="hold" grpId="0" nodeType="withEffect">
                                  <p:stCondLst>
                                    <p:cond delay="0"/>
                                  </p:stCondLst>
                                  <p:childTnLst>
                                    <p:set>
                                      <p:cBhvr>
                                        <p:cTn id="143" dur="1" fill="hold">
                                          <p:stCondLst>
                                            <p:cond delay="0"/>
                                          </p:stCondLst>
                                        </p:cTn>
                                        <p:tgtEl>
                                          <p:spTgt spid="12"/>
                                        </p:tgtEl>
                                        <p:attrNameLst>
                                          <p:attrName>style.visibility</p:attrName>
                                        </p:attrNameLst>
                                      </p:cBhvr>
                                      <p:to>
                                        <p:strVal val="visible"/>
                                      </p:to>
                                    </p:set>
                                    <p:animEffect transition="in" filter="fade">
                                      <p:cBhvr>
                                        <p:cTn id="144" dur="600"/>
                                        <p:tgtEl>
                                          <p:spTgt spid="12"/>
                                        </p:tgtEl>
                                      </p:cBhvr>
                                    </p:animEffect>
                                    <p:anim calcmode="lin" valueType="num">
                                      <p:cBhvr additive="base">
                                        <p:cTn id="145" dur="600" fill="hold"/>
                                        <p:tgtEl>
                                          <p:spTgt spid="12"/>
                                        </p:tgtEl>
                                        <p:attrNameLst>
                                          <p:attrName>ppt_y</p:attrName>
                                        </p:attrNameLst>
                                      </p:cBhvr>
                                      <p:tavLst>
                                        <p:tav tm="0">
                                          <p:val>
                                            <p:strVal val="#ppt_y+0.045"/>
                                          </p:val>
                                        </p:tav>
                                        <p:tav tm="100000">
                                          <p:val>
                                            <p:strVal val="#ppt_y"/>
                                          </p:val>
                                        </p:tav>
                                      </p:tavLst>
                                    </p:anim>
                                  </p:childTnLst>
                                </p:cTn>
                              </p:par>
                              <p:par>
                                <p:cTn id="150" presetID="10" presetClass="entr" presetSubtype="0" fill="hold" grpId="0" nodeType="withEffect">
                                  <p:stCondLst>
                                    <p:cond delay="0"/>
                                  </p:stCondLst>
                                  <p:childTnLst>
                                    <p:set>
                                      <p:cBhvr>
                                        <p:cTn id="147" dur="1" fill="hold">
                                          <p:stCondLst>
                                            <p:cond delay="0"/>
                                          </p:stCondLst>
                                        </p:cTn>
                                        <p:tgtEl>
                                          <p:spTgt spid="13"/>
                                        </p:tgtEl>
                                        <p:attrNameLst>
                                          <p:attrName>style.visibility</p:attrName>
                                        </p:attrNameLst>
                                      </p:cBhvr>
                                      <p:to>
                                        <p:strVal val="visible"/>
                                      </p:to>
                                    </p:set>
                                    <p:animEffect transition="in" filter="fade">
                                      <p:cBhvr>
                                        <p:cTn id="148" dur="600"/>
                                        <p:tgtEl>
                                          <p:spTgt spid="13"/>
                                        </p:tgtEl>
                                      </p:cBhvr>
                                    </p:animEffect>
                                    <p:anim calcmode="lin" valueType="num">
                                      <p:cBhvr additive="base">
                                        <p:cTn id="149" dur="600" fill="hold"/>
                                        <p:tgtEl>
                                          <p:spTgt spid="13"/>
                                        </p:tgtEl>
                                        <p:attrNameLst>
                                          <p:attrName>ppt_y</p:attrName>
                                        </p:attrNameLst>
                                      </p:cBhvr>
                                      <p:tavLst>
                                        <p:tav tm="0">
                                          <p:val>
                                            <p:strVal val="#ppt_y+0.045"/>
                                          </p:val>
                                        </p:tav>
                                        <p:tav tm="100000">
                                          <p:val>
                                            <p:strVal val="#ppt_y"/>
                                          </p:val>
                                        </p:tav>
                                      </p:tavLst>
                                    </p:anim>
                                  </p:childTnLst>
                                </p:cTn>
                              </p:par>
                              <p:par>
                                <p:cTn id="154" presetID="10" presetClass="entr" presetSubtype="0" fill="hold" grpId="0" nodeType="withEffect">
                                  <p:stCondLst>
                                    <p:cond delay="0"/>
                                  </p:stCondLst>
                                  <p:childTnLst>
                                    <p:set>
                                      <p:cBhvr>
                                        <p:cTn id="151" dur="1" fill="hold">
                                          <p:stCondLst>
                                            <p:cond delay="0"/>
                                          </p:stCondLst>
                                        </p:cTn>
                                        <p:tgtEl>
                                          <p:spTgt spid="14"/>
                                        </p:tgtEl>
                                        <p:attrNameLst>
                                          <p:attrName>style.visibility</p:attrName>
                                        </p:attrNameLst>
                                      </p:cBhvr>
                                      <p:to>
                                        <p:strVal val="visible"/>
                                      </p:to>
                                    </p:set>
                                    <p:animEffect transition="in" filter="fade">
                                      <p:cBhvr>
                                        <p:cTn id="152" dur="600"/>
                                        <p:tgtEl>
                                          <p:spTgt spid="14"/>
                                        </p:tgtEl>
                                      </p:cBhvr>
                                    </p:animEffect>
                                    <p:anim calcmode="lin" valueType="num">
                                      <p:cBhvr additive="base">
                                        <p:cTn id="153" dur="600" fill="hold"/>
                                        <p:tgtEl>
                                          <p:spTgt spid="14"/>
                                        </p:tgtEl>
                                        <p:attrNameLst>
                                          <p:attrName>ppt_y</p:attrName>
                                        </p:attrNameLst>
                                      </p:cBhvr>
                                      <p:tavLst>
                                        <p:tav tm="0">
                                          <p:val>
                                            <p:strVal val="#ppt_y+0.045"/>
                                          </p:val>
                                        </p:tav>
                                        <p:tav tm="100000">
                                          <p:val>
                                            <p:strVal val="#ppt_y"/>
                                          </p:val>
                                        </p:tav>
                                      </p:tavLst>
                                    </p:anim>
                                  </p:childTnLst>
                                </p:cTn>
                              </p:par>
                              <p:par>
                                <p:cTn id="158" presetID="10" presetClass="entr" presetSubtype="0" fill="hold" grpId="0" nodeType="withEffect">
                                  <p:stCondLst>
                                    <p:cond delay="0"/>
                                  </p:stCondLst>
                                  <p:childTnLst>
                                    <p:set>
                                      <p:cBhvr>
                                        <p:cTn id="155" dur="1" fill="hold">
                                          <p:stCondLst>
                                            <p:cond delay="0"/>
                                          </p:stCondLst>
                                        </p:cTn>
                                        <p:tgtEl>
                                          <p:spTgt spid="15"/>
                                        </p:tgtEl>
                                        <p:attrNameLst>
                                          <p:attrName>style.visibility</p:attrName>
                                        </p:attrNameLst>
                                      </p:cBhvr>
                                      <p:to>
                                        <p:strVal val="visible"/>
                                      </p:to>
                                    </p:set>
                                    <p:animEffect transition="in" filter="fade">
                                      <p:cBhvr>
                                        <p:cTn id="156" dur="600"/>
                                        <p:tgtEl>
                                          <p:spTgt spid="15"/>
                                        </p:tgtEl>
                                      </p:cBhvr>
                                    </p:animEffect>
                                    <p:anim calcmode="lin" valueType="num">
                                      <p:cBhvr additive="base">
                                        <p:cTn id="157" dur="600" fill="hold"/>
                                        <p:tgtEl>
                                          <p:spTgt spid="15"/>
                                        </p:tgtEl>
                                        <p:attrNameLst>
                                          <p:attrName>ppt_y</p:attrName>
                                        </p:attrNameLst>
                                      </p:cBhvr>
                                      <p:tavLst>
                                        <p:tav tm="0">
                                          <p:val>
                                            <p:strVal val="#ppt_y+0.045"/>
                                          </p:val>
                                        </p:tav>
                                        <p:tav tm="100000">
                                          <p:val>
                                            <p:strVal val="#ppt_y"/>
                                          </p:val>
                                        </p:tav>
                                      </p:tavLst>
                                    </p:anim>
                                  </p:childTnLst>
                                </p:cTn>
                              </p:par>
                              <p:par>
                                <p:cTn id="162" presetID="10" presetClass="entr" presetSubtype="0" fill="hold" grpId="0" nodeType="withEffect">
                                  <p:stCondLst>
                                    <p:cond delay="0"/>
                                  </p:stCondLst>
                                  <p:childTnLst>
                                    <p:set>
                                      <p:cBhvr>
                                        <p:cTn id="159" dur="1" fill="hold">
                                          <p:stCondLst>
                                            <p:cond delay="0"/>
                                          </p:stCondLst>
                                        </p:cTn>
                                        <p:tgtEl>
                                          <p:spTgt spid="16"/>
                                        </p:tgtEl>
                                        <p:attrNameLst>
                                          <p:attrName>style.visibility</p:attrName>
                                        </p:attrNameLst>
                                      </p:cBhvr>
                                      <p:to>
                                        <p:strVal val="visible"/>
                                      </p:to>
                                    </p:set>
                                    <p:animEffect transition="in" filter="fade">
                                      <p:cBhvr>
                                        <p:cTn id="160" dur="600"/>
                                        <p:tgtEl>
                                          <p:spTgt spid="16"/>
                                        </p:tgtEl>
                                      </p:cBhvr>
                                    </p:animEffect>
                                    <p:anim calcmode="lin" valueType="num">
                                      <p:cBhvr additive="base">
                                        <p:cTn id="161" dur="600" fill="hold"/>
                                        <p:tgtEl>
                                          <p:spTgt spid="16"/>
                                        </p:tgtEl>
                                        <p:attrNameLst>
                                          <p:attrName>ppt_y</p:attrName>
                                        </p:attrNameLst>
                                      </p:cBhvr>
                                      <p:tavLst>
                                        <p:tav tm="0">
                                          <p:val>
                                            <p:strVal val="#ppt_y+0.045"/>
                                          </p:val>
                                        </p:tav>
                                        <p:tav tm="100000">
                                          <p:val>
                                            <p:strVal val="#ppt_y"/>
                                          </p:val>
                                        </p:tav>
                                      </p:tavLst>
                                    </p:anim>
                                  </p:childTnLst>
                                </p:cTn>
                              </p:par>
                            </p:childTnLst>
                          </p:cTn>
                        </p:par>
                        <p:par>
                          <p:cTn id="188" fill="hold">
                            <p:stCondLst>
                              <p:cond delay="900"/>
                            </p:stCondLst>
                            <p:childTnLst>
                              <p:par>
                                <p:cTn id="167" presetID="10" presetClass="entr" presetSubtype="0" fill="hold" grpId="0" nodeType="withEffect">
                                  <p:stCondLst>
                                    <p:cond delay="0"/>
                                  </p:stCondLst>
                                  <p:childTnLst>
                                    <p:set>
                                      <p:cBhvr>
                                        <p:cTn id="164" dur="1" fill="hold">
                                          <p:stCondLst>
                                            <p:cond delay="0"/>
                                          </p:stCondLst>
                                        </p:cTn>
                                        <p:tgtEl>
                                          <p:spTgt spid="17"/>
                                        </p:tgtEl>
                                        <p:attrNameLst>
                                          <p:attrName>style.visibility</p:attrName>
                                        </p:attrNameLst>
                                      </p:cBhvr>
                                      <p:to>
                                        <p:strVal val="visible"/>
                                      </p:to>
                                    </p:set>
                                    <p:animEffect transition="in" filter="fade">
                                      <p:cBhvr>
                                        <p:cTn id="165" dur="600"/>
                                        <p:tgtEl>
                                          <p:spTgt spid="17"/>
                                        </p:tgtEl>
                                      </p:cBhvr>
                                    </p:animEffect>
                                    <p:anim calcmode="lin" valueType="num">
                                      <p:cBhvr additive="base">
                                        <p:cTn id="166" dur="600" fill="hold"/>
                                        <p:tgtEl>
                                          <p:spTgt spid="17"/>
                                        </p:tgtEl>
                                        <p:attrNameLst>
                                          <p:attrName>ppt_y</p:attrName>
                                        </p:attrNameLst>
                                      </p:cBhvr>
                                      <p:tavLst>
                                        <p:tav tm="0">
                                          <p:val>
                                            <p:strVal val="#ppt_y+0.045"/>
                                          </p:val>
                                        </p:tav>
                                        <p:tav tm="100000">
                                          <p:val>
                                            <p:strVal val="#ppt_y"/>
                                          </p:val>
                                        </p:tav>
                                      </p:tavLst>
                                    </p:anim>
                                  </p:childTnLst>
                                </p:cTn>
                              </p:par>
                              <p:par>
                                <p:cTn id="171" presetID="10" presetClass="entr" presetSubtype="0" fill="hold" grpId="0" nodeType="withEffect">
                                  <p:stCondLst>
                                    <p:cond delay="0"/>
                                  </p:stCondLst>
                                  <p:childTnLst>
                                    <p:set>
                                      <p:cBhvr>
                                        <p:cTn id="168" dur="1" fill="hold">
                                          <p:stCondLst>
                                            <p:cond delay="0"/>
                                          </p:stCondLst>
                                        </p:cTn>
                                        <p:tgtEl>
                                          <p:spTgt spid="18"/>
                                        </p:tgtEl>
                                        <p:attrNameLst>
                                          <p:attrName>style.visibility</p:attrName>
                                        </p:attrNameLst>
                                      </p:cBhvr>
                                      <p:to>
                                        <p:strVal val="visible"/>
                                      </p:to>
                                    </p:set>
                                    <p:animEffect transition="in" filter="fade">
                                      <p:cBhvr>
                                        <p:cTn id="169" dur="600"/>
                                        <p:tgtEl>
                                          <p:spTgt spid="18"/>
                                        </p:tgtEl>
                                      </p:cBhvr>
                                    </p:animEffect>
                                    <p:anim calcmode="lin" valueType="num">
                                      <p:cBhvr additive="base">
                                        <p:cTn id="170" dur="600" fill="hold"/>
                                        <p:tgtEl>
                                          <p:spTgt spid="18"/>
                                        </p:tgtEl>
                                        <p:attrNameLst>
                                          <p:attrName>ppt_y</p:attrName>
                                        </p:attrNameLst>
                                      </p:cBhvr>
                                      <p:tavLst>
                                        <p:tav tm="0">
                                          <p:val>
                                            <p:strVal val="#ppt_y+0.045"/>
                                          </p:val>
                                        </p:tav>
                                        <p:tav tm="100000">
                                          <p:val>
                                            <p:strVal val="#ppt_y"/>
                                          </p:val>
                                        </p:tav>
                                      </p:tavLst>
                                    </p:anim>
                                  </p:childTnLst>
                                </p:cTn>
                              </p:par>
                              <p:par>
                                <p:cTn id="175" presetID="10" presetClass="entr" presetSubtype="0" fill="hold" grpId="0" nodeType="withEffect">
                                  <p:stCondLst>
                                    <p:cond delay="0"/>
                                  </p:stCondLst>
                                  <p:childTnLst>
                                    <p:set>
                                      <p:cBhvr>
                                        <p:cTn id="172" dur="1" fill="hold">
                                          <p:stCondLst>
                                            <p:cond delay="0"/>
                                          </p:stCondLst>
                                        </p:cTn>
                                        <p:tgtEl>
                                          <p:spTgt spid="19"/>
                                        </p:tgtEl>
                                        <p:attrNameLst>
                                          <p:attrName>style.visibility</p:attrName>
                                        </p:attrNameLst>
                                      </p:cBhvr>
                                      <p:to>
                                        <p:strVal val="visible"/>
                                      </p:to>
                                    </p:set>
                                    <p:animEffect transition="in" filter="fade">
                                      <p:cBhvr>
                                        <p:cTn id="173" dur="600"/>
                                        <p:tgtEl>
                                          <p:spTgt spid="19"/>
                                        </p:tgtEl>
                                      </p:cBhvr>
                                    </p:animEffect>
                                    <p:anim calcmode="lin" valueType="num">
                                      <p:cBhvr additive="base">
                                        <p:cTn id="174" dur="600" fill="hold"/>
                                        <p:tgtEl>
                                          <p:spTgt spid="19"/>
                                        </p:tgtEl>
                                        <p:attrNameLst>
                                          <p:attrName>ppt_y</p:attrName>
                                        </p:attrNameLst>
                                      </p:cBhvr>
                                      <p:tavLst>
                                        <p:tav tm="0">
                                          <p:val>
                                            <p:strVal val="#ppt_y+0.045"/>
                                          </p:val>
                                        </p:tav>
                                        <p:tav tm="100000">
                                          <p:val>
                                            <p:strVal val="#ppt_y"/>
                                          </p:val>
                                        </p:tav>
                                      </p:tavLst>
                                    </p:anim>
                                  </p:childTnLst>
                                </p:cTn>
                              </p:par>
                              <p:par>
                                <p:cTn id="179" presetID="10" presetClass="entr" presetSubtype="0" fill="hold" grpId="0" nodeType="withEffect">
                                  <p:stCondLst>
                                    <p:cond delay="0"/>
                                  </p:stCondLst>
                                  <p:childTnLst>
                                    <p:set>
                                      <p:cBhvr>
                                        <p:cTn id="176" dur="1" fill="hold">
                                          <p:stCondLst>
                                            <p:cond delay="0"/>
                                          </p:stCondLst>
                                        </p:cTn>
                                        <p:tgtEl>
                                          <p:spTgt spid="20"/>
                                        </p:tgtEl>
                                        <p:attrNameLst>
                                          <p:attrName>style.visibility</p:attrName>
                                        </p:attrNameLst>
                                      </p:cBhvr>
                                      <p:to>
                                        <p:strVal val="visible"/>
                                      </p:to>
                                    </p:set>
                                    <p:animEffect transition="in" filter="fade">
                                      <p:cBhvr>
                                        <p:cTn id="177" dur="600"/>
                                        <p:tgtEl>
                                          <p:spTgt spid="20"/>
                                        </p:tgtEl>
                                      </p:cBhvr>
                                    </p:animEffect>
                                    <p:anim calcmode="lin" valueType="num">
                                      <p:cBhvr additive="base">
                                        <p:cTn id="178" dur="600" fill="hold"/>
                                        <p:tgtEl>
                                          <p:spTgt spid="20"/>
                                        </p:tgtEl>
                                        <p:attrNameLst>
                                          <p:attrName>ppt_y</p:attrName>
                                        </p:attrNameLst>
                                      </p:cBhvr>
                                      <p:tavLst>
                                        <p:tav tm="0">
                                          <p:val>
                                            <p:strVal val="#ppt_y+0.045"/>
                                          </p:val>
                                        </p:tav>
                                        <p:tav tm="100000">
                                          <p:val>
                                            <p:strVal val="#ppt_y"/>
                                          </p:val>
                                        </p:tav>
                                      </p:tavLst>
                                    </p:anim>
                                  </p:childTnLst>
                                </p:cTn>
                              </p:par>
                              <p:par>
                                <p:cTn id="183" presetID="10" presetClass="entr" presetSubtype="0" fill="hold" grpId="0" nodeType="withEffect">
                                  <p:stCondLst>
                                    <p:cond delay="0"/>
                                  </p:stCondLst>
                                  <p:childTnLst>
                                    <p:set>
                                      <p:cBhvr>
                                        <p:cTn id="180" dur="1" fill="hold">
                                          <p:stCondLst>
                                            <p:cond delay="0"/>
                                          </p:stCondLst>
                                        </p:cTn>
                                        <p:tgtEl>
                                          <p:spTgt spid="21"/>
                                        </p:tgtEl>
                                        <p:attrNameLst>
                                          <p:attrName>style.visibility</p:attrName>
                                        </p:attrNameLst>
                                      </p:cBhvr>
                                      <p:to>
                                        <p:strVal val="visible"/>
                                      </p:to>
                                    </p:set>
                                    <p:animEffect transition="in" filter="fade">
                                      <p:cBhvr>
                                        <p:cTn id="181" dur="600"/>
                                        <p:tgtEl>
                                          <p:spTgt spid="21"/>
                                        </p:tgtEl>
                                      </p:cBhvr>
                                    </p:animEffect>
                                    <p:anim calcmode="lin" valueType="num">
                                      <p:cBhvr additive="base">
                                        <p:cTn id="182" dur="600" fill="hold"/>
                                        <p:tgtEl>
                                          <p:spTgt spid="21"/>
                                        </p:tgtEl>
                                        <p:attrNameLst>
                                          <p:attrName>ppt_y</p:attrName>
                                        </p:attrNameLst>
                                      </p:cBhvr>
                                      <p:tavLst>
                                        <p:tav tm="0">
                                          <p:val>
                                            <p:strVal val="#ppt_y+0.045"/>
                                          </p:val>
                                        </p:tav>
                                        <p:tav tm="100000">
                                          <p:val>
                                            <p:strVal val="#ppt_y"/>
                                          </p:val>
                                        </p:tav>
                                      </p:tavLst>
                                    </p:anim>
                                  </p:childTnLst>
                                </p:cTn>
                              </p:par>
                              <p:par>
                                <p:cTn id="187" presetID="10" presetClass="entr" presetSubtype="0" fill="hold" grpId="0" nodeType="withEffect">
                                  <p:stCondLst>
                                    <p:cond delay="0"/>
                                  </p:stCondLst>
                                  <p:childTnLst>
                                    <p:set>
                                      <p:cBhvr>
                                        <p:cTn id="184" dur="1" fill="hold">
                                          <p:stCondLst>
                                            <p:cond delay="0"/>
                                          </p:stCondLst>
                                        </p:cTn>
                                        <p:tgtEl>
                                          <p:spTgt spid="22"/>
                                        </p:tgtEl>
                                        <p:attrNameLst>
                                          <p:attrName>style.visibility</p:attrName>
                                        </p:attrNameLst>
                                      </p:cBhvr>
                                      <p:to>
                                        <p:strVal val="visible"/>
                                      </p:to>
                                    </p:set>
                                    <p:animEffect transition="in" filter="fade">
                                      <p:cBhvr>
                                        <p:cTn id="185" dur="600"/>
                                        <p:tgtEl>
                                          <p:spTgt spid="22"/>
                                        </p:tgtEl>
                                      </p:cBhvr>
                                    </p:animEffect>
                                    <p:anim calcmode="lin" valueType="num">
                                      <p:cBhvr additive="base">
                                        <p:cTn id="186" dur="600" fill="hold"/>
                                        <p:tgtEl>
                                          <p:spTgt spid="22"/>
                                        </p:tgtEl>
                                        <p:attrNameLst>
                                          <p:attrName>ppt_y</p:attrName>
                                        </p:attrNameLst>
                                      </p:cBhvr>
                                      <p:tavLst>
                                        <p:tav tm="0">
                                          <p:val>
                                            <p:strVal val="#ppt_y+0.045"/>
                                          </p:val>
                                        </p:tav>
                                        <p:tav tm="100000">
                                          <p:val>
                                            <p:strVal val="#ppt_y"/>
                                          </p:val>
                                        </p:tav>
                                      </p:tavLst>
                                    </p:anim>
                                  </p:childTnLst>
                                </p:cTn>
                              </p:par>
                            </p:childTnLst>
                          </p:cTn>
                        </p:par>
                        <p:par>
                          <p:cTn id="213" fill="hold">
                            <p:stCondLst>
                              <p:cond delay="1080"/>
                            </p:stCondLst>
                            <p:childTnLst>
                              <p:par>
                                <p:cTn id="192" presetID="10" presetClass="entr" presetSubtype="0" fill="hold" grpId="0" nodeType="withEffect">
                                  <p:stCondLst>
                                    <p:cond delay="0"/>
                                  </p:stCondLst>
                                  <p:childTnLst>
                                    <p:set>
                                      <p:cBhvr>
                                        <p:cTn id="189" dur="1" fill="hold">
                                          <p:stCondLst>
                                            <p:cond delay="0"/>
                                          </p:stCondLst>
                                        </p:cTn>
                                        <p:tgtEl>
                                          <p:spTgt spid="23"/>
                                        </p:tgtEl>
                                        <p:attrNameLst>
                                          <p:attrName>style.visibility</p:attrName>
                                        </p:attrNameLst>
                                      </p:cBhvr>
                                      <p:to>
                                        <p:strVal val="visible"/>
                                      </p:to>
                                    </p:set>
                                    <p:animEffect transition="in" filter="fade">
                                      <p:cBhvr>
                                        <p:cTn id="190" dur="600"/>
                                        <p:tgtEl>
                                          <p:spTgt spid="23"/>
                                        </p:tgtEl>
                                      </p:cBhvr>
                                    </p:animEffect>
                                    <p:anim calcmode="lin" valueType="num">
                                      <p:cBhvr additive="base">
                                        <p:cTn id="191" dur="600" fill="hold"/>
                                        <p:tgtEl>
                                          <p:spTgt spid="23"/>
                                        </p:tgtEl>
                                        <p:attrNameLst>
                                          <p:attrName>ppt_y</p:attrName>
                                        </p:attrNameLst>
                                      </p:cBhvr>
                                      <p:tavLst>
                                        <p:tav tm="0">
                                          <p:val>
                                            <p:strVal val="#ppt_y+0.045"/>
                                          </p:val>
                                        </p:tav>
                                        <p:tav tm="100000">
                                          <p:val>
                                            <p:strVal val="#ppt_y"/>
                                          </p:val>
                                        </p:tav>
                                      </p:tavLst>
                                    </p:anim>
                                  </p:childTnLst>
                                </p:cTn>
                              </p:par>
                              <p:par>
                                <p:cTn id="196" presetID="10" presetClass="entr" presetSubtype="0" fill="hold" grpId="0" nodeType="withEffect">
                                  <p:stCondLst>
                                    <p:cond delay="0"/>
                                  </p:stCondLst>
                                  <p:childTnLst>
                                    <p:set>
                                      <p:cBhvr>
                                        <p:cTn id="193" dur="1" fill="hold">
                                          <p:stCondLst>
                                            <p:cond delay="0"/>
                                          </p:stCondLst>
                                        </p:cTn>
                                        <p:tgtEl>
                                          <p:spTgt spid="24"/>
                                        </p:tgtEl>
                                        <p:attrNameLst>
                                          <p:attrName>style.visibility</p:attrName>
                                        </p:attrNameLst>
                                      </p:cBhvr>
                                      <p:to>
                                        <p:strVal val="visible"/>
                                      </p:to>
                                    </p:set>
                                    <p:animEffect transition="in" filter="fade">
                                      <p:cBhvr>
                                        <p:cTn id="194" dur="600"/>
                                        <p:tgtEl>
                                          <p:spTgt spid="24"/>
                                        </p:tgtEl>
                                      </p:cBhvr>
                                    </p:animEffect>
                                    <p:anim calcmode="lin" valueType="num">
                                      <p:cBhvr additive="base">
                                        <p:cTn id="195" dur="600" fill="hold"/>
                                        <p:tgtEl>
                                          <p:spTgt spid="24"/>
                                        </p:tgtEl>
                                        <p:attrNameLst>
                                          <p:attrName>ppt_y</p:attrName>
                                        </p:attrNameLst>
                                      </p:cBhvr>
                                      <p:tavLst>
                                        <p:tav tm="0">
                                          <p:val>
                                            <p:strVal val="#ppt_y+0.045"/>
                                          </p:val>
                                        </p:tav>
                                        <p:tav tm="100000">
                                          <p:val>
                                            <p:strVal val="#ppt_y"/>
                                          </p:val>
                                        </p:tav>
                                      </p:tavLst>
                                    </p:anim>
                                  </p:childTnLst>
                                </p:cTn>
                              </p:par>
                              <p:par>
                                <p:cTn id="200" presetID="10" presetClass="entr" presetSubtype="0" fill="hold" grpId="0" nodeType="withEffect">
                                  <p:stCondLst>
                                    <p:cond delay="0"/>
                                  </p:stCondLst>
                                  <p:childTnLst>
                                    <p:set>
                                      <p:cBhvr>
                                        <p:cTn id="197" dur="1" fill="hold">
                                          <p:stCondLst>
                                            <p:cond delay="0"/>
                                          </p:stCondLst>
                                        </p:cTn>
                                        <p:tgtEl>
                                          <p:spTgt spid="25"/>
                                        </p:tgtEl>
                                        <p:attrNameLst>
                                          <p:attrName>style.visibility</p:attrName>
                                        </p:attrNameLst>
                                      </p:cBhvr>
                                      <p:to>
                                        <p:strVal val="visible"/>
                                      </p:to>
                                    </p:set>
                                    <p:animEffect transition="in" filter="fade">
                                      <p:cBhvr>
                                        <p:cTn id="198" dur="600"/>
                                        <p:tgtEl>
                                          <p:spTgt spid="25"/>
                                        </p:tgtEl>
                                      </p:cBhvr>
                                    </p:animEffect>
                                    <p:anim calcmode="lin" valueType="num">
                                      <p:cBhvr additive="base">
                                        <p:cTn id="199" dur="600" fill="hold"/>
                                        <p:tgtEl>
                                          <p:spTgt spid="25"/>
                                        </p:tgtEl>
                                        <p:attrNameLst>
                                          <p:attrName>ppt_y</p:attrName>
                                        </p:attrNameLst>
                                      </p:cBhvr>
                                      <p:tavLst>
                                        <p:tav tm="0">
                                          <p:val>
                                            <p:strVal val="#ppt_y+0.045"/>
                                          </p:val>
                                        </p:tav>
                                        <p:tav tm="100000">
                                          <p:val>
                                            <p:strVal val="#ppt_y"/>
                                          </p:val>
                                        </p:tav>
                                      </p:tavLst>
                                    </p:anim>
                                  </p:childTnLst>
                                </p:cTn>
                              </p:par>
                              <p:par>
                                <p:cTn id="204" presetID="10" presetClass="entr" presetSubtype="0" fill="hold" grpId="0" nodeType="with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fade">
                                      <p:cBhvr>
                                        <p:cTn id="202" dur="600"/>
                                        <p:tgtEl>
                                          <p:spTgt spid="26"/>
                                        </p:tgtEl>
                                      </p:cBhvr>
                                    </p:animEffect>
                                    <p:anim calcmode="lin" valueType="num">
                                      <p:cBhvr additive="base">
                                        <p:cTn id="203" dur="600" fill="hold"/>
                                        <p:tgtEl>
                                          <p:spTgt spid="26"/>
                                        </p:tgtEl>
                                        <p:attrNameLst>
                                          <p:attrName>ppt_y</p:attrName>
                                        </p:attrNameLst>
                                      </p:cBhvr>
                                      <p:tavLst>
                                        <p:tav tm="0">
                                          <p:val>
                                            <p:strVal val="#ppt_y+0.045"/>
                                          </p:val>
                                        </p:tav>
                                        <p:tav tm="100000">
                                          <p:val>
                                            <p:strVal val="#ppt_y"/>
                                          </p:val>
                                        </p:tav>
                                      </p:tavLst>
                                    </p:anim>
                                  </p:childTnLst>
                                </p:cTn>
                              </p:par>
                              <p:par>
                                <p:cTn id="208" presetID="10" presetClass="entr" presetSubtype="0" fill="hold" grpId="0" nodeType="withEffect">
                                  <p:stCondLst>
                                    <p:cond delay="0"/>
                                  </p:stCondLst>
                                  <p:childTnLst>
                                    <p:set>
                                      <p:cBhvr>
                                        <p:cTn id="205" dur="1" fill="hold">
                                          <p:stCondLst>
                                            <p:cond delay="0"/>
                                          </p:stCondLst>
                                        </p:cTn>
                                        <p:tgtEl>
                                          <p:spTgt spid="27"/>
                                        </p:tgtEl>
                                        <p:attrNameLst>
                                          <p:attrName>style.visibility</p:attrName>
                                        </p:attrNameLst>
                                      </p:cBhvr>
                                      <p:to>
                                        <p:strVal val="visible"/>
                                      </p:to>
                                    </p:set>
                                    <p:animEffect transition="in" filter="fade">
                                      <p:cBhvr>
                                        <p:cTn id="206" dur="600"/>
                                        <p:tgtEl>
                                          <p:spTgt spid="27"/>
                                        </p:tgtEl>
                                      </p:cBhvr>
                                    </p:animEffect>
                                    <p:anim calcmode="lin" valueType="num">
                                      <p:cBhvr additive="base">
                                        <p:cTn id="207" dur="600" fill="hold"/>
                                        <p:tgtEl>
                                          <p:spTgt spid="27"/>
                                        </p:tgtEl>
                                        <p:attrNameLst>
                                          <p:attrName>ppt_y</p:attrName>
                                        </p:attrNameLst>
                                      </p:cBhvr>
                                      <p:tavLst>
                                        <p:tav tm="0">
                                          <p:val>
                                            <p:strVal val="#ppt_y+0.045"/>
                                          </p:val>
                                        </p:tav>
                                        <p:tav tm="100000">
                                          <p:val>
                                            <p:strVal val="#ppt_y"/>
                                          </p:val>
                                        </p:tav>
                                      </p:tavLst>
                                    </p:anim>
                                  </p:childTnLst>
                                </p:cTn>
                              </p:par>
                              <p:par>
                                <p:cTn id="212" presetID="10" presetClass="entr" presetSubtype="0" fill="hold" grpId="0" nodeType="withEffect">
                                  <p:stCondLst>
                                    <p:cond delay="0"/>
                                  </p:stCondLst>
                                  <p:childTnLst>
                                    <p:set>
                                      <p:cBhvr>
                                        <p:cTn id="209" dur="1" fill="hold">
                                          <p:stCondLst>
                                            <p:cond delay="0"/>
                                          </p:stCondLst>
                                        </p:cTn>
                                        <p:tgtEl>
                                          <p:spTgt spid="28"/>
                                        </p:tgtEl>
                                        <p:attrNameLst>
                                          <p:attrName>style.visibility</p:attrName>
                                        </p:attrNameLst>
                                      </p:cBhvr>
                                      <p:to>
                                        <p:strVal val="visible"/>
                                      </p:to>
                                    </p:set>
                                    <p:animEffect transition="in" filter="fade">
                                      <p:cBhvr>
                                        <p:cTn id="210" dur="600"/>
                                        <p:tgtEl>
                                          <p:spTgt spid="28"/>
                                        </p:tgtEl>
                                      </p:cBhvr>
                                    </p:animEffect>
                                    <p:anim calcmode="lin" valueType="num">
                                      <p:cBhvr additive="base">
                                        <p:cTn id="211" dur="600" fill="hold"/>
                                        <p:tgtEl>
                                          <p:spTgt spid="28"/>
                                        </p:tgtEl>
                                        <p:attrNameLst>
                                          <p:attrName>ppt_y</p:attrName>
                                        </p:attrNameLst>
                                      </p:cBhvr>
                                      <p:tavLst>
                                        <p:tav tm="0">
                                          <p:val>
                                            <p:strVal val="#ppt_y+0.045"/>
                                          </p:val>
                                        </p:tav>
                                        <p:tav tm="100000">
                                          <p:val>
                                            <p:strVal val="#ppt_y"/>
                                          </p:val>
                                        </p:tav>
                                      </p:tavLst>
                                    </p:anim>
                                  </p:childTnLst>
                                </p:cTn>
                              </p:par>
                            </p:childTnLst>
                          </p:cTn>
                        </p:par>
                        <p:par>
                          <p:cTn id="230" fill="hold">
                            <p:stCondLst>
                              <p:cond delay="1260"/>
                            </p:stCondLst>
                            <p:childTnLst>
                              <p:par>
                                <p:cTn id="217" presetID="10" presetClass="entr" presetSubtype="0" fill="hold" grpId="0" nodeType="withEffect">
                                  <p:stCondLst>
                                    <p:cond delay="0"/>
                                  </p:stCondLst>
                                  <p:childTnLst>
                                    <p:set>
                                      <p:cBhvr>
                                        <p:cTn id="214" dur="1" fill="hold">
                                          <p:stCondLst>
                                            <p:cond delay="0"/>
                                          </p:stCondLst>
                                        </p:cTn>
                                        <p:tgtEl>
                                          <p:spTgt spid="29"/>
                                        </p:tgtEl>
                                        <p:attrNameLst>
                                          <p:attrName>style.visibility</p:attrName>
                                        </p:attrNameLst>
                                      </p:cBhvr>
                                      <p:to>
                                        <p:strVal val="visible"/>
                                      </p:to>
                                    </p:set>
                                    <p:animEffect transition="in" filter="fade">
                                      <p:cBhvr>
                                        <p:cTn id="215" dur="600"/>
                                        <p:tgtEl>
                                          <p:spTgt spid="29"/>
                                        </p:tgtEl>
                                      </p:cBhvr>
                                    </p:animEffect>
                                    <p:anim calcmode="lin" valueType="num">
                                      <p:cBhvr additive="base">
                                        <p:cTn id="216" dur="600" fill="hold"/>
                                        <p:tgtEl>
                                          <p:spTgt spid="29"/>
                                        </p:tgtEl>
                                        <p:attrNameLst>
                                          <p:attrName>ppt_y</p:attrName>
                                        </p:attrNameLst>
                                      </p:cBhvr>
                                      <p:tavLst>
                                        <p:tav tm="0">
                                          <p:val>
                                            <p:strVal val="#ppt_y+0.045"/>
                                          </p:val>
                                        </p:tav>
                                        <p:tav tm="100000">
                                          <p:val>
                                            <p:strVal val="#ppt_y"/>
                                          </p:val>
                                        </p:tav>
                                      </p:tavLst>
                                    </p:anim>
                                  </p:childTnLst>
                                </p:cTn>
                              </p:par>
                              <p:par>
                                <p:cTn id="221" presetID="10" presetClass="entr" presetSubtype="0" fill="hold" grpId="0" nodeType="withEffect">
                                  <p:stCondLst>
                                    <p:cond delay="0"/>
                                  </p:stCondLst>
                                  <p:childTnLst>
                                    <p:set>
                                      <p:cBhvr>
                                        <p:cTn id="218" dur="1" fill="hold">
                                          <p:stCondLst>
                                            <p:cond delay="0"/>
                                          </p:stCondLst>
                                        </p:cTn>
                                        <p:tgtEl>
                                          <p:spTgt spid="30"/>
                                        </p:tgtEl>
                                        <p:attrNameLst>
                                          <p:attrName>style.visibility</p:attrName>
                                        </p:attrNameLst>
                                      </p:cBhvr>
                                      <p:to>
                                        <p:strVal val="visible"/>
                                      </p:to>
                                    </p:set>
                                    <p:animEffect transition="in" filter="fade">
                                      <p:cBhvr>
                                        <p:cTn id="219" dur="600"/>
                                        <p:tgtEl>
                                          <p:spTgt spid="30"/>
                                        </p:tgtEl>
                                      </p:cBhvr>
                                    </p:animEffect>
                                    <p:anim calcmode="lin" valueType="num">
                                      <p:cBhvr additive="base">
                                        <p:cTn id="220" dur="600" fill="hold"/>
                                        <p:tgtEl>
                                          <p:spTgt spid="30"/>
                                        </p:tgtEl>
                                        <p:attrNameLst>
                                          <p:attrName>ppt_y</p:attrName>
                                        </p:attrNameLst>
                                      </p:cBhvr>
                                      <p:tavLst>
                                        <p:tav tm="0">
                                          <p:val>
                                            <p:strVal val="#ppt_y+0.045"/>
                                          </p:val>
                                        </p:tav>
                                        <p:tav tm="100000">
                                          <p:val>
                                            <p:strVal val="#ppt_y"/>
                                          </p:val>
                                        </p:tav>
                                      </p:tavLst>
                                    </p:anim>
                                  </p:childTnLst>
                                </p:cTn>
                              </p:par>
                              <p:par>
                                <p:cTn id="225" presetID="10" presetClass="entr" presetSubtype="0" fill="hold" grpId="0" nodeType="withEffect">
                                  <p:stCondLst>
                                    <p:cond delay="0"/>
                                  </p:stCondLst>
                                  <p:childTnLst>
                                    <p:set>
                                      <p:cBhvr>
                                        <p:cTn id="222" dur="1" fill="hold">
                                          <p:stCondLst>
                                            <p:cond delay="0"/>
                                          </p:stCondLst>
                                        </p:cTn>
                                        <p:tgtEl>
                                          <p:spTgt spid="31"/>
                                        </p:tgtEl>
                                        <p:attrNameLst>
                                          <p:attrName>style.visibility</p:attrName>
                                        </p:attrNameLst>
                                      </p:cBhvr>
                                      <p:to>
                                        <p:strVal val="visible"/>
                                      </p:to>
                                    </p:set>
                                    <p:animEffect transition="in" filter="fade">
                                      <p:cBhvr>
                                        <p:cTn id="223" dur="600"/>
                                        <p:tgtEl>
                                          <p:spTgt spid="31"/>
                                        </p:tgtEl>
                                      </p:cBhvr>
                                    </p:animEffect>
                                    <p:anim calcmode="lin" valueType="num">
                                      <p:cBhvr additive="base">
                                        <p:cTn id="224" dur="600" fill="hold"/>
                                        <p:tgtEl>
                                          <p:spTgt spid="31"/>
                                        </p:tgtEl>
                                        <p:attrNameLst>
                                          <p:attrName>ppt_y</p:attrName>
                                        </p:attrNameLst>
                                      </p:cBhvr>
                                      <p:tavLst>
                                        <p:tav tm="0">
                                          <p:val>
                                            <p:strVal val="#ppt_y+0.045"/>
                                          </p:val>
                                        </p:tav>
                                        <p:tav tm="100000">
                                          <p:val>
                                            <p:strVal val="#ppt_y"/>
                                          </p:val>
                                        </p:tav>
                                      </p:tavLst>
                                    </p:anim>
                                  </p:childTnLst>
                                </p:cTn>
                              </p:par>
                              <p:par>
                                <p:cTn id="229" presetID="10" presetClass="entr" presetSubtype="0" fill="hold" grpId="0" nodeType="withEffect">
                                  <p:stCondLst>
                                    <p:cond delay="0"/>
                                  </p:stCondLst>
                                  <p:childTnLst>
                                    <p:set>
                                      <p:cBhvr>
                                        <p:cTn id="226" dur="1" fill="hold">
                                          <p:stCondLst>
                                            <p:cond delay="0"/>
                                          </p:stCondLst>
                                        </p:cTn>
                                        <p:tgtEl>
                                          <p:spTgt spid="32"/>
                                        </p:tgtEl>
                                        <p:attrNameLst>
                                          <p:attrName>style.visibility</p:attrName>
                                        </p:attrNameLst>
                                      </p:cBhvr>
                                      <p:to>
                                        <p:strVal val="visible"/>
                                      </p:to>
                                    </p:set>
                                    <p:animEffect transition="in" filter="fade">
                                      <p:cBhvr>
                                        <p:cTn id="227" dur="600"/>
                                        <p:tgtEl>
                                          <p:spTgt spid="32"/>
                                        </p:tgtEl>
                                      </p:cBhvr>
                                    </p:animEffect>
                                    <p:anim calcmode="lin" valueType="num">
                                      <p:cBhvr additive="base">
                                        <p:cTn id="228" dur="600" fill="hold"/>
                                        <p:tgtEl>
                                          <p:spTgt spid="32"/>
                                        </p:tgtEl>
                                        <p:attrNameLst>
                                          <p:attrName>ppt_y</p:attrName>
                                        </p:attrNameLst>
                                      </p:cBhvr>
                                      <p:tavLst>
                                        <p:tav tm="0">
                                          <p:val>
                                            <p:strVal val="#ppt_y+0.045"/>
                                          </p:val>
                                        </p:tav>
                                        <p:tav tm="100000">
                                          <p:val>
                                            <p:strVal val="#ppt_y"/>
                                          </p:val>
                                        </p:tav>
                                      </p:tavLst>
                                    </p:anim>
                                  </p:childTnLst>
                                </p:cTn>
                              </p:par>
                            </p:childTnLst>
                          </p:cTn>
                        </p:par>
                        <p:par>
                          <p:cTn id="255" fill="hold">
                            <p:stCondLst>
                              <p:cond delay="1440"/>
                            </p:stCondLst>
                            <p:childTnLst>
                              <p:par>
                                <p:cTn id="233" presetID="10" presetClass="entr" presetSubtype="0" fill="hold" grpId="0" nodeType="withEffect">
                                  <p:stCondLst>
                                    <p:cond delay="0"/>
                                  </p:stCondLst>
                                  <p:childTnLst>
                                    <p:set>
                                      <p:cBhvr>
                                        <p:cTn id="231" dur="1" fill="hold">
                                          <p:stCondLst>
                                            <p:cond delay="0"/>
                                          </p:stCondLst>
                                        </p:cTn>
                                        <p:tgtEl>
                                          <p:spTgt spid="33"/>
                                        </p:tgtEl>
                                        <p:attrNameLst>
                                          <p:attrName>style.visibility</p:attrName>
                                        </p:attrNameLst>
                                      </p:cBhvr>
                                      <p:to>
                                        <p:strVal val="visible"/>
                                      </p:to>
                                    </p:set>
                                    <p:animEffect transition="in" filter="fade">
                                      <p:cBhvr>
                                        <p:cTn id="232" dur="520"/>
                                        <p:tgtEl>
                                          <p:spTgt spid="33"/>
                                        </p:tgtEl>
                                      </p:cBhvr>
                                    </p:animEffect>
                                  </p:childTnLst>
                                </p:cTn>
                              </p:par>
                              <p:par>
                                <p:cTn id="236" presetID="10" presetClass="entr" presetSubtype="0" fill="hold" grpId="0" nodeType="withEffect">
                                  <p:stCondLst>
                                    <p:cond delay="0"/>
                                  </p:stCondLst>
                                  <p:childTnLst>
                                    <p:set>
                                      <p:cBhvr>
                                        <p:cTn id="234" dur="1" fill="hold">
                                          <p:stCondLst>
                                            <p:cond delay="0"/>
                                          </p:stCondLst>
                                        </p:cTn>
                                        <p:tgtEl>
                                          <p:spTgt spid="34"/>
                                        </p:tgtEl>
                                        <p:attrNameLst>
                                          <p:attrName>style.visibility</p:attrName>
                                        </p:attrNameLst>
                                      </p:cBhvr>
                                      <p:to>
                                        <p:strVal val="visible"/>
                                      </p:to>
                                    </p:set>
                                    <p:animEffect transition="in" filter="fade">
                                      <p:cBhvr>
                                        <p:cTn id="235" dur="520"/>
                                        <p:tgtEl>
                                          <p:spTgt spid="34"/>
                                        </p:tgtEl>
                                      </p:cBhvr>
                                    </p:animEffect>
                                  </p:childTnLst>
                                </p:cTn>
                              </p:par>
                              <p:par>
                                <p:cTn id="239" presetID="10" presetClass="entr" presetSubtype="0" fill="hold" grpId="0" nodeType="withEffect">
                                  <p:stCondLst>
                                    <p:cond delay="0"/>
                                  </p:stCondLst>
                                  <p:childTnLst>
                                    <p:set>
                                      <p:cBhvr>
                                        <p:cTn id="237" dur="1" fill="hold">
                                          <p:stCondLst>
                                            <p:cond delay="0"/>
                                          </p:stCondLst>
                                        </p:cTn>
                                        <p:tgtEl>
                                          <p:spTgt spid="35"/>
                                        </p:tgtEl>
                                        <p:attrNameLst>
                                          <p:attrName>style.visibility</p:attrName>
                                        </p:attrNameLst>
                                      </p:cBhvr>
                                      <p:to>
                                        <p:strVal val="visible"/>
                                      </p:to>
                                    </p:set>
                                    <p:animEffect transition="in" filter="fade">
                                      <p:cBhvr>
                                        <p:cTn id="238" dur="520"/>
                                        <p:tgtEl>
                                          <p:spTgt spid="35"/>
                                        </p:tgtEl>
                                      </p:cBhvr>
                                    </p:animEffect>
                                  </p:childTnLst>
                                </p:cTn>
                              </p:par>
                              <p:par>
                                <p:cTn id="242" presetID="10" presetClass="entr" presetSubtype="0" fill="hold" grpId="0" nodeType="withEffect">
                                  <p:stCondLst>
                                    <p:cond delay="0"/>
                                  </p:stCondLst>
                                  <p:childTnLst>
                                    <p:set>
                                      <p:cBhvr>
                                        <p:cTn id="240" dur="1" fill="hold">
                                          <p:stCondLst>
                                            <p:cond delay="0"/>
                                          </p:stCondLst>
                                        </p:cTn>
                                        <p:tgtEl>
                                          <p:spTgt spid="36"/>
                                        </p:tgtEl>
                                        <p:attrNameLst>
                                          <p:attrName>style.visibility</p:attrName>
                                        </p:attrNameLst>
                                      </p:cBhvr>
                                      <p:to>
                                        <p:strVal val="visible"/>
                                      </p:to>
                                    </p:set>
                                    <p:animEffect transition="in" filter="fade">
                                      <p:cBhvr>
                                        <p:cTn id="241" dur="520"/>
                                        <p:tgtEl>
                                          <p:spTgt spid="36"/>
                                        </p:tgtEl>
                                      </p:cBhvr>
                                    </p:animEffect>
                                  </p:childTnLst>
                                </p:cTn>
                              </p:par>
                              <p:par>
                                <p:cTn id="245" presetID="10" presetClass="entr" presetSubtype="0" fill="hold" grpId="0" nodeType="withEffect">
                                  <p:stCondLst>
                                    <p:cond delay="0"/>
                                  </p:stCondLst>
                                  <p:childTnLst>
                                    <p:set>
                                      <p:cBhvr>
                                        <p:cTn id="243" dur="1" fill="hold">
                                          <p:stCondLst>
                                            <p:cond delay="0"/>
                                          </p:stCondLst>
                                        </p:cTn>
                                        <p:tgtEl>
                                          <p:spTgt spid="37"/>
                                        </p:tgtEl>
                                        <p:attrNameLst>
                                          <p:attrName>style.visibility</p:attrName>
                                        </p:attrNameLst>
                                      </p:cBhvr>
                                      <p:to>
                                        <p:strVal val="visible"/>
                                      </p:to>
                                    </p:set>
                                    <p:animEffect transition="in" filter="fade">
                                      <p:cBhvr>
                                        <p:cTn id="244" dur="520"/>
                                        <p:tgtEl>
                                          <p:spTgt spid="37"/>
                                        </p:tgtEl>
                                      </p:cBhvr>
                                    </p:animEffect>
                                  </p:childTnLst>
                                </p:cTn>
                              </p:par>
                              <p:par>
                                <p:cTn id="248" presetID="10" presetClass="entr" presetSubtype="0" fill="hold" grpId="0" nodeType="withEffect">
                                  <p:stCondLst>
                                    <p:cond delay="0"/>
                                  </p:stCondLst>
                                  <p:childTnLst>
                                    <p:set>
                                      <p:cBhvr>
                                        <p:cTn id="246" dur="1" fill="hold">
                                          <p:stCondLst>
                                            <p:cond delay="0"/>
                                          </p:stCondLst>
                                        </p:cTn>
                                        <p:tgtEl>
                                          <p:spTgt spid="38"/>
                                        </p:tgtEl>
                                        <p:attrNameLst>
                                          <p:attrName>style.visibility</p:attrName>
                                        </p:attrNameLst>
                                      </p:cBhvr>
                                      <p:to>
                                        <p:strVal val="visible"/>
                                      </p:to>
                                    </p:set>
                                    <p:animEffect transition="in" filter="fade">
                                      <p:cBhvr>
                                        <p:cTn id="247" dur="520"/>
                                        <p:tgtEl>
                                          <p:spTgt spid="38"/>
                                        </p:tgtEl>
                                      </p:cBhvr>
                                    </p:animEffect>
                                  </p:childTnLst>
                                </p:cTn>
                              </p:par>
                              <p:par>
                                <p:cTn id="251" presetID="10" presetClass="entr" presetSubtype="0" fill="hold" grpId="0" nodeType="withEffect">
                                  <p:stCondLst>
                                    <p:cond delay="0"/>
                                  </p:stCondLst>
                                  <p:childTnLst>
                                    <p:set>
                                      <p:cBhvr>
                                        <p:cTn id="249" dur="1" fill="hold">
                                          <p:stCondLst>
                                            <p:cond delay="0"/>
                                          </p:stCondLst>
                                        </p:cTn>
                                        <p:tgtEl>
                                          <p:spTgt spid="39"/>
                                        </p:tgtEl>
                                        <p:attrNameLst>
                                          <p:attrName>style.visibility</p:attrName>
                                        </p:attrNameLst>
                                      </p:cBhvr>
                                      <p:to>
                                        <p:strVal val="visible"/>
                                      </p:to>
                                    </p:set>
                                    <p:animEffect transition="in" filter="fade">
                                      <p:cBhvr>
                                        <p:cTn id="250" dur="520"/>
                                        <p:tgtEl>
                                          <p:spTgt spid="39"/>
                                        </p:tgtEl>
                                      </p:cBhvr>
                                    </p:animEffect>
                                  </p:childTnLst>
                                </p:cTn>
                              </p:par>
                              <p:par>
                                <p:cTn id="254" presetID="10" presetClass="entr" presetSubtype="0" fill="hold" grpId="0" nodeType="withEffect">
                                  <p:stCondLst>
                                    <p:cond delay="0"/>
                                  </p:stCondLst>
                                  <p:childTnLst>
                                    <p:set>
                                      <p:cBhvr>
                                        <p:cTn id="252" dur="1" fill="hold">
                                          <p:stCondLst>
                                            <p:cond delay="0"/>
                                          </p:stCondLst>
                                        </p:cTn>
                                        <p:tgtEl>
                                          <p:spTgt spid="40"/>
                                        </p:tgtEl>
                                        <p:attrNameLst>
                                          <p:attrName>style.visibility</p:attrName>
                                        </p:attrNameLst>
                                      </p:cBhvr>
                                      <p:to>
                                        <p:strVal val="visible"/>
                                      </p:to>
                                    </p:set>
                                    <p:animEffect transition="in" filter="fade">
                                      <p:cBhvr>
                                        <p:cTn id="253" dur="52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anim01f" descr="/home/claude/assets/brand_lockup_dark.png">    </p:cNvPr>
          <p:cNvPicPr>
            <a:picLocks noChangeAspect="1"/>
          </p:cNvPicPr>
          <p:nvPr/>
        </p:nvPicPr>
        <p:blipFill>
          <a:blip r:embed="rId2"/>
          <a:stretch>
            <a:fillRect/>
          </a:stretch>
        </p:blipFill>
        <p:spPr>
          <a:xfrm>
            <a:off x="566928" y="493776"/>
            <a:ext cx="1371600" cy="611734"/>
          </a:xfrm>
          <a:prstGeom prst="rect">
            <a:avLst/>
          </a:prstGeom>
          <a:effectLst>
            <a:outerShdw sx="100000" sy="100000" kx="0" ky="0" algn="bl" rotWithShape="0" blurRad="254000" dist="76200" dir="5400000">
              <a:srgbClr val="09021C">
                <a:alpha val="30000"/>
              </a:srgbClr>
            </a:outerShdw>
          </a:effectLst>
        </p:spPr>
      </p:pic>
      <p:sp>
        <p:nvSpPr>
          <p:cNvPr id="3" name="anim01f"/>
          <p:cNvSpPr txBox="1"/>
          <p:nvPr/>
        </p:nvSpPr>
        <p:spPr>
          <a:xfrm>
            <a:off x="2103120" y="685800"/>
            <a:ext cx="2560320" cy="274320"/>
          </a:xfrm>
          <a:prstGeom prst="rect">
            <a:avLst/>
          </a:prstGeom>
          <a:noFill/>
          <a:ln/>
        </p:spPr>
        <p:txBody>
          <a:bodyPr wrap="square" lIns="0" tIns="0" rIns="0" bIns="0" rtlCol="0" anchor="ctr"/>
          <a:lstStyle/>
          <a:p>
            <a:pPr indent="0" marL="0">
              <a:buNone/>
            </a:pPr>
            <a:r>
              <a:rPr lang="en-US" sz="1100" dirty="0">
                <a:solidFill>
                  <a:srgbClr val="BEAEE8"/>
                </a:solidFill>
                <a:latin typeface="Calibri" pitchFamily="34" charset="0"/>
                <a:ea typeface="Calibri" pitchFamily="34" charset="-122"/>
                <a:cs typeface="Calibri" pitchFamily="34" charset="-120"/>
              </a:rPr>
              <a:t>Educational Suite™</a:t>
            </a:r>
            <a:endParaRPr lang="en-US" sz="1100" dirty="0"/>
          </a:p>
        </p:txBody>
      </p:sp>
      <p:sp>
        <p:nvSpPr>
          <p:cNvPr id="4" name="anim02u"/>
          <p:cNvSpPr txBox="1"/>
          <p:nvPr/>
        </p:nvSpPr>
        <p:spPr>
          <a:xfrm>
            <a:off x="566928" y="1700784"/>
            <a:ext cx="6766560" cy="1554480"/>
          </a:xfrm>
          <a:prstGeom prst="rect">
            <a:avLst/>
          </a:prstGeom>
          <a:noFill/>
          <a:ln/>
        </p:spPr>
        <p:txBody>
          <a:bodyPr wrap="square" lIns="0" tIns="0" rIns="0" bIns="0" rtlCol="0" anchor="t"/>
          <a:lstStyle/>
          <a:p>
            <a:pPr indent="0" marL="0">
              <a:lnSpc>
                <a:spcPct val="106000"/>
              </a:lnSpc>
              <a:buNone/>
            </a:pPr>
            <a:r>
              <a:rPr lang="en-US" sz="4200" b="1" dirty="0">
                <a:solidFill>
                  <a:srgbClr val="FFFFFF"/>
                </a:solidFill>
                <a:latin typeface="Arial" pitchFamily="34" charset="0"/>
                <a:ea typeface="Arial" pitchFamily="34" charset="-122"/>
                <a:cs typeface="Arial" pitchFamily="34" charset="-120"/>
              </a:rPr>
              <a:t>Let's put your campus</a:t>
            </a:r>
            <a:endParaRPr lang="en-US" sz="4200" dirty="0"/>
          </a:p>
          <a:p>
            <a:pPr indent="0" marL="0">
              <a:lnSpc>
                <a:spcPct val="106000"/>
              </a:lnSpc>
              <a:buNone/>
            </a:pPr>
            <a:r>
              <a:rPr lang="en-US" sz="4200" b="1" dirty="0">
                <a:solidFill>
                  <a:srgbClr val="FFFFFF"/>
                </a:solidFill>
                <a:latin typeface="Arial" pitchFamily="34" charset="0"/>
                <a:ea typeface="Arial" pitchFamily="34" charset="-122"/>
                <a:cs typeface="Arial" pitchFamily="34" charset="-120"/>
              </a:rPr>
              <a:t>on one platform.</a:t>
            </a:r>
            <a:endParaRPr lang="en-US" sz="4200" dirty="0"/>
          </a:p>
        </p:txBody>
      </p:sp>
      <p:sp>
        <p:nvSpPr>
          <p:cNvPr id="5" name="anim03u"/>
          <p:cNvSpPr txBox="1"/>
          <p:nvPr/>
        </p:nvSpPr>
        <p:spPr>
          <a:xfrm>
            <a:off x="566928" y="3383280"/>
            <a:ext cx="5943600" cy="822960"/>
          </a:xfrm>
          <a:prstGeom prst="rect">
            <a:avLst/>
          </a:prstGeom>
          <a:noFill/>
          <a:ln/>
        </p:spPr>
        <p:txBody>
          <a:bodyPr wrap="square" lIns="0" tIns="0" rIns="0" bIns="0" rtlCol="0" anchor="t"/>
          <a:lstStyle/>
          <a:p>
            <a:pPr indent="0" marL="0">
              <a:lnSpc>
                <a:spcPct val="124000"/>
              </a:lnSpc>
              <a:buNone/>
            </a:pPr>
            <a:r>
              <a:rPr lang="en-US" sz="1350" dirty="0">
                <a:solidFill>
                  <a:srgbClr val="BEAEE8"/>
                </a:solidFill>
                <a:latin typeface="Calibri" pitchFamily="34" charset="0"/>
                <a:ea typeface="Calibri" pitchFamily="34" charset="-122"/>
                <a:cs typeface="Calibri" pitchFamily="34" charset="-120"/>
              </a:rPr>
              <a:t>A thirty-minute walkthrough, then a sandbox loaded with your own departments and data. You decide after you have used it, not after you have watched it.</a:t>
            </a:r>
            <a:endParaRPr lang="en-US" sz="1350" dirty="0"/>
          </a:p>
        </p:txBody>
      </p:sp>
      <p:sp>
        <p:nvSpPr>
          <p:cNvPr id="6" name="anim04f"/>
          <p:cNvSpPr/>
          <p:nvPr/>
        </p:nvSpPr>
        <p:spPr>
          <a:xfrm>
            <a:off x="566928" y="4407408"/>
            <a:ext cx="347472" cy="347472"/>
          </a:xfrm>
          <a:prstGeom prst="roundRect">
            <a:avLst>
              <a:gd name="adj" fmla="val 30000"/>
            </a:avLst>
          </a:prstGeom>
          <a:solidFill>
            <a:srgbClr val="7C3AED"/>
          </a:solidFill>
          <a:ln/>
          <a:effectLst>
            <a:outerShdw sx="100000" sy="100000" kx="0" ky="0" algn="bl" rotWithShape="0" blurRad="152400" dist="38100" dir="5400000">
              <a:srgbClr val="7C3AED">
                <a:alpha val="22000"/>
              </a:srgbClr>
            </a:outerShdw>
          </a:effectLst>
        </p:spPr>
      </p:sp>
      <p:pic>
        <p:nvPicPr>
          <p:cNvPr id="7" name="anim04f" descr="/home/claude/assets/icons/ArrowRight_w.png">    </p:cNvPr>
          <p:cNvPicPr>
            <a:picLocks noChangeAspect="1"/>
          </p:cNvPicPr>
          <p:nvPr/>
        </p:nvPicPr>
        <p:blipFill>
          <a:blip r:embed="rId3"/>
          <a:stretch>
            <a:fillRect/>
          </a:stretch>
        </p:blipFill>
        <p:spPr>
          <a:xfrm>
            <a:off x="650321" y="4490801"/>
            <a:ext cx="180685" cy="180685"/>
          </a:xfrm>
          <a:prstGeom prst="rect">
            <a:avLst/>
          </a:prstGeom>
        </p:spPr>
      </p:pic>
      <p:sp>
        <p:nvSpPr>
          <p:cNvPr id="8" name="anim04f"/>
          <p:cNvSpPr txBox="1"/>
          <p:nvPr/>
        </p:nvSpPr>
        <p:spPr>
          <a:xfrm>
            <a:off x="1005840" y="4425696"/>
            <a:ext cx="1700784" cy="457200"/>
          </a:xfrm>
          <a:prstGeom prst="rect">
            <a:avLst/>
          </a:prstGeom>
          <a:noFill/>
          <a:ln/>
        </p:spPr>
        <p:txBody>
          <a:bodyPr wrap="square" lIns="0" tIns="0" rIns="0" bIns="0" rtlCol="0" anchor="ctr"/>
          <a:lstStyle/>
          <a:p>
            <a:pPr indent="0" marL="0">
              <a:lnSpc>
                <a:spcPct val="106000"/>
              </a:lnSpc>
              <a:buNone/>
            </a:pPr>
            <a:r>
              <a:rPr lang="en-US" sz="1100" b="1" dirty="0">
                <a:solidFill>
                  <a:srgbClr val="FFFFFF"/>
                </a:solidFill>
                <a:latin typeface="Arial" pitchFamily="34" charset="0"/>
                <a:ea typeface="Arial" pitchFamily="34" charset="-122"/>
                <a:cs typeface="Arial" pitchFamily="34" charset="-120"/>
              </a:rPr>
              <a:t>Book the walkthrough</a:t>
            </a:r>
            <a:endParaRPr lang="en-US" sz="1100" dirty="0"/>
          </a:p>
        </p:txBody>
      </p:sp>
      <p:sp>
        <p:nvSpPr>
          <p:cNvPr id="9" name="anim05f"/>
          <p:cNvSpPr/>
          <p:nvPr/>
        </p:nvSpPr>
        <p:spPr>
          <a:xfrm>
            <a:off x="2706624" y="4407408"/>
            <a:ext cx="347472" cy="347472"/>
          </a:xfrm>
          <a:prstGeom prst="roundRect">
            <a:avLst>
              <a:gd name="adj" fmla="val 30000"/>
            </a:avLst>
          </a:prstGeom>
          <a:solidFill>
            <a:srgbClr val="7C3AED"/>
          </a:solidFill>
          <a:ln/>
          <a:effectLst>
            <a:outerShdw sx="100000" sy="100000" kx="0" ky="0" algn="bl" rotWithShape="0" blurRad="152400" dist="38100" dir="5400000">
              <a:srgbClr val="7C3AED">
                <a:alpha val="22000"/>
              </a:srgbClr>
            </a:outerShdw>
          </a:effectLst>
        </p:spPr>
      </p:sp>
      <p:pic>
        <p:nvPicPr>
          <p:cNvPr id="10" name="anim05f" descr="/home/claude/assets/icons/ArrowRight_w.png">    </p:cNvPr>
          <p:cNvPicPr>
            <a:picLocks noChangeAspect="1"/>
          </p:cNvPicPr>
          <p:nvPr/>
        </p:nvPicPr>
        <p:blipFill>
          <a:blip r:embed="rId4"/>
          <a:stretch>
            <a:fillRect/>
          </a:stretch>
        </p:blipFill>
        <p:spPr>
          <a:xfrm>
            <a:off x="2790017" y="4490801"/>
            <a:ext cx="180685" cy="180685"/>
          </a:xfrm>
          <a:prstGeom prst="rect">
            <a:avLst/>
          </a:prstGeom>
        </p:spPr>
      </p:pic>
      <p:sp>
        <p:nvSpPr>
          <p:cNvPr id="11" name="anim05f"/>
          <p:cNvSpPr txBox="1"/>
          <p:nvPr/>
        </p:nvSpPr>
        <p:spPr>
          <a:xfrm>
            <a:off x="3145536" y="4425696"/>
            <a:ext cx="1700784" cy="457200"/>
          </a:xfrm>
          <a:prstGeom prst="rect">
            <a:avLst/>
          </a:prstGeom>
          <a:noFill/>
          <a:ln/>
        </p:spPr>
        <p:txBody>
          <a:bodyPr wrap="square" lIns="0" tIns="0" rIns="0" bIns="0" rtlCol="0" anchor="ctr"/>
          <a:lstStyle/>
          <a:p>
            <a:pPr indent="0" marL="0">
              <a:lnSpc>
                <a:spcPct val="106000"/>
              </a:lnSpc>
              <a:buNone/>
            </a:pPr>
            <a:r>
              <a:rPr lang="en-US" sz="1100" b="1" dirty="0">
                <a:solidFill>
                  <a:srgbClr val="FFFFFF"/>
                </a:solidFill>
                <a:latin typeface="Arial" pitchFamily="34" charset="0"/>
                <a:ea typeface="Arial" pitchFamily="34" charset="-122"/>
                <a:cs typeface="Arial" pitchFamily="34" charset="-120"/>
              </a:rPr>
              <a:t>Sandbox with your data</a:t>
            </a:r>
            <a:endParaRPr lang="en-US" sz="1100" dirty="0"/>
          </a:p>
        </p:txBody>
      </p:sp>
      <p:sp>
        <p:nvSpPr>
          <p:cNvPr id="12" name="anim06f"/>
          <p:cNvSpPr/>
          <p:nvPr/>
        </p:nvSpPr>
        <p:spPr>
          <a:xfrm>
            <a:off x="4846320" y="4407408"/>
            <a:ext cx="347472" cy="347472"/>
          </a:xfrm>
          <a:prstGeom prst="roundRect">
            <a:avLst>
              <a:gd name="adj" fmla="val 30000"/>
            </a:avLst>
          </a:prstGeom>
          <a:solidFill>
            <a:srgbClr val="7C3AED"/>
          </a:solidFill>
          <a:ln/>
          <a:effectLst>
            <a:outerShdw sx="100000" sy="100000" kx="0" ky="0" algn="bl" rotWithShape="0" blurRad="152400" dist="38100" dir="5400000">
              <a:srgbClr val="7C3AED">
                <a:alpha val="22000"/>
              </a:srgbClr>
            </a:outerShdw>
          </a:effectLst>
        </p:spPr>
      </p:sp>
      <p:pic>
        <p:nvPicPr>
          <p:cNvPr id="13" name="anim06f" descr="/home/claude/assets/icons/ArrowRight_w.png">    </p:cNvPr>
          <p:cNvPicPr>
            <a:picLocks noChangeAspect="1"/>
          </p:cNvPicPr>
          <p:nvPr/>
        </p:nvPicPr>
        <p:blipFill>
          <a:blip r:embed="rId5"/>
          <a:stretch>
            <a:fillRect/>
          </a:stretch>
        </p:blipFill>
        <p:spPr>
          <a:xfrm>
            <a:off x="4929713" y="4490801"/>
            <a:ext cx="180685" cy="180685"/>
          </a:xfrm>
          <a:prstGeom prst="rect">
            <a:avLst/>
          </a:prstGeom>
        </p:spPr>
      </p:pic>
      <p:sp>
        <p:nvSpPr>
          <p:cNvPr id="14" name="anim06f"/>
          <p:cNvSpPr txBox="1"/>
          <p:nvPr/>
        </p:nvSpPr>
        <p:spPr>
          <a:xfrm>
            <a:off x="5285232" y="4425696"/>
            <a:ext cx="1700784" cy="457200"/>
          </a:xfrm>
          <a:prstGeom prst="rect">
            <a:avLst/>
          </a:prstGeom>
          <a:noFill/>
          <a:ln/>
        </p:spPr>
        <p:txBody>
          <a:bodyPr wrap="square" lIns="0" tIns="0" rIns="0" bIns="0" rtlCol="0" anchor="ctr"/>
          <a:lstStyle/>
          <a:p>
            <a:pPr indent="0" marL="0">
              <a:lnSpc>
                <a:spcPct val="106000"/>
              </a:lnSpc>
              <a:buNone/>
            </a:pPr>
            <a:r>
              <a:rPr lang="en-US" sz="1100" b="1" dirty="0">
                <a:solidFill>
                  <a:srgbClr val="FFFFFF"/>
                </a:solidFill>
                <a:latin typeface="Arial" pitchFamily="34" charset="0"/>
                <a:ea typeface="Arial" pitchFamily="34" charset="-122"/>
                <a:cs typeface="Arial" pitchFamily="34" charset="-120"/>
              </a:rPr>
              <a:t>Phased go-live plan</a:t>
            </a:r>
            <a:endParaRPr lang="en-US" sz="1100" dirty="0"/>
          </a:p>
        </p:txBody>
      </p:sp>
      <p:sp>
        <p:nvSpPr>
          <p:cNvPr id="15" name="anim07f"/>
          <p:cNvSpPr/>
          <p:nvPr/>
        </p:nvSpPr>
        <p:spPr>
          <a:xfrm>
            <a:off x="566928" y="5138928"/>
            <a:ext cx="402336" cy="402336"/>
          </a:xfrm>
          <a:prstGeom prst="roundRect">
            <a:avLst>
              <a:gd name="adj" fmla="val 30000"/>
            </a:avLst>
          </a:prstGeom>
          <a:solidFill>
            <a:srgbClr val="F59E0B"/>
          </a:solidFill>
          <a:ln/>
          <a:effectLst>
            <a:outerShdw sx="100000" sy="100000" kx="0" ky="0" algn="bl" rotWithShape="0" blurRad="152400" dist="38100" dir="5400000">
              <a:srgbClr val="F59E0B">
                <a:alpha val="22000"/>
              </a:srgbClr>
            </a:outerShdw>
          </a:effectLst>
        </p:spPr>
      </p:sp>
      <p:pic>
        <p:nvPicPr>
          <p:cNvPr id="16" name="anim07f" descr="/home/claude/assets/icons/Globe_w.png">    </p:cNvPr>
          <p:cNvPicPr>
            <a:picLocks noChangeAspect="1"/>
          </p:cNvPicPr>
          <p:nvPr/>
        </p:nvPicPr>
        <p:blipFill>
          <a:blip r:embed="rId6"/>
          <a:stretch>
            <a:fillRect/>
          </a:stretch>
        </p:blipFill>
        <p:spPr>
          <a:xfrm>
            <a:off x="663489" y="5235489"/>
            <a:ext cx="209215" cy="209215"/>
          </a:xfrm>
          <a:prstGeom prst="rect">
            <a:avLst/>
          </a:prstGeom>
        </p:spPr>
      </p:pic>
      <p:sp>
        <p:nvSpPr>
          <p:cNvPr id="17" name="anim07f"/>
          <p:cNvSpPr txBox="1"/>
          <p:nvPr/>
        </p:nvSpPr>
        <p:spPr>
          <a:xfrm>
            <a:off x="1097280" y="5138928"/>
            <a:ext cx="2926080" cy="292608"/>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kurippedu.in</a:t>
            </a:r>
            <a:endParaRPr lang="en-US" sz="1400" dirty="0"/>
          </a:p>
        </p:txBody>
      </p:sp>
      <p:sp>
        <p:nvSpPr>
          <p:cNvPr id="18" name="anim07f"/>
          <p:cNvSpPr/>
          <p:nvPr/>
        </p:nvSpPr>
        <p:spPr>
          <a:xfrm>
            <a:off x="3200400" y="5138928"/>
            <a:ext cx="402336" cy="402336"/>
          </a:xfrm>
          <a:prstGeom prst="roundRect">
            <a:avLst>
              <a:gd name="adj" fmla="val 30000"/>
            </a:avLst>
          </a:prstGeom>
          <a:solidFill>
            <a:srgbClr val="F59E0B"/>
          </a:solidFill>
          <a:ln/>
          <a:effectLst>
            <a:outerShdw sx="100000" sy="100000" kx="0" ky="0" algn="bl" rotWithShape="0" blurRad="152400" dist="38100" dir="5400000">
              <a:srgbClr val="F59E0B">
                <a:alpha val="22000"/>
              </a:srgbClr>
            </a:outerShdw>
          </a:effectLst>
        </p:spPr>
      </p:sp>
      <p:pic>
        <p:nvPicPr>
          <p:cNvPr id="19" name="anim07f" descr="/home/claude/assets/icons/Phone_w.png">    </p:cNvPr>
          <p:cNvPicPr>
            <a:picLocks noChangeAspect="1"/>
          </p:cNvPicPr>
          <p:nvPr/>
        </p:nvPicPr>
        <p:blipFill>
          <a:blip r:embed="rId7"/>
          <a:stretch>
            <a:fillRect/>
          </a:stretch>
        </p:blipFill>
        <p:spPr>
          <a:xfrm>
            <a:off x="3296961" y="5235489"/>
            <a:ext cx="209215" cy="209215"/>
          </a:xfrm>
          <a:prstGeom prst="rect">
            <a:avLst/>
          </a:prstGeom>
        </p:spPr>
      </p:pic>
      <p:sp>
        <p:nvSpPr>
          <p:cNvPr id="20" name="anim07f"/>
          <p:cNvSpPr txBox="1"/>
          <p:nvPr/>
        </p:nvSpPr>
        <p:spPr>
          <a:xfrm>
            <a:off x="3730752" y="5138928"/>
            <a:ext cx="2926080" cy="292608"/>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+91 73057 52333</a:t>
            </a:r>
            <a:endParaRPr lang="en-US" sz="1400" dirty="0"/>
          </a:p>
        </p:txBody>
      </p:sp>
      <p:sp>
        <p:nvSpPr>
          <p:cNvPr id="21" name="anim07f"/>
          <p:cNvSpPr txBox="1"/>
          <p:nvPr/>
        </p:nvSpPr>
        <p:spPr>
          <a:xfrm>
            <a:off x="3730752" y="5422392"/>
            <a:ext cx="2926080" cy="256032"/>
          </a:xfrm>
          <a:prstGeom prst="rect">
            <a:avLst/>
          </a:prstGeom>
          <a:noFill/>
          <a:ln/>
        </p:spPr>
        <p:txBody>
          <a:bodyPr wrap="square" lIns="0" tIns="0" rIns="0" bIns="0" rtlCol="0" anchor="ctr"/>
          <a:lstStyle/>
          <a:p>
            <a:pPr indent="0" marL="0">
              <a:buNone/>
            </a:pPr>
            <a:r>
              <a:rPr lang="en-US" sz="950" dirty="0">
                <a:solidFill>
                  <a:srgbClr val="9184C0"/>
                </a:solidFill>
                <a:latin typeface="Calibri" pitchFamily="34" charset="0"/>
                <a:ea typeface="Calibri" pitchFamily="34" charset="-122"/>
                <a:cs typeface="Calibri" pitchFamily="34" charset="-120"/>
              </a:rPr>
              <a:t>Mon–Sat, 9:00 AM – 7:00 PM</a:t>
            </a:r>
            <a:endParaRPr lang="en-US" sz="950" dirty="0"/>
          </a:p>
        </p:txBody>
      </p:sp>
      <p:sp>
        <p:nvSpPr>
          <p:cNvPr id="22" name="anim07f"/>
          <p:cNvSpPr/>
          <p:nvPr/>
        </p:nvSpPr>
        <p:spPr>
          <a:xfrm>
            <a:off x="6144768" y="5138928"/>
            <a:ext cx="402336" cy="402336"/>
          </a:xfrm>
          <a:prstGeom prst="roundRect">
            <a:avLst>
              <a:gd name="adj" fmla="val 30000"/>
            </a:avLst>
          </a:prstGeom>
          <a:solidFill>
            <a:srgbClr val="F59E0B"/>
          </a:solidFill>
          <a:ln/>
          <a:effectLst>
            <a:outerShdw sx="100000" sy="100000" kx="0" ky="0" algn="bl" rotWithShape="0" blurRad="152400" dist="38100" dir="5400000">
              <a:srgbClr val="F59E0B">
                <a:alpha val="22000"/>
              </a:srgbClr>
            </a:outerShdw>
          </a:effectLst>
        </p:spPr>
      </p:sp>
      <p:pic>
        <p:nvPicPr>
          <p:cNvPr id="23" name="anim07f" descr="/home/claude/assets/icons/AtSign_w.png">    </p:cNvPr>
          <p:cNvPicPr>
            <a:picLocks noChangeAspect="1"/>
          </p:cNvPicPr>
          <p:nvPr/>
        </p:nvPicPr>
        <p:blipFill>
          <a:blip r:embed="rId8"/>
          <a:stretch>
            <a:fillRect/>
          </a:stretch>
        </p:blipFill>
        <p:spPr>
          <a:xfrm>
            <a:off x="6241329" y="5235489"/>
            <a:ext cx="209215" cy="209215"/>
          </a:xfrm>
          <a:prstGeom prst="rect">
            <a:avLst/>
          </a:prstGeom>
        </p:spPr>
      </p:pic>
      <p:sp>
        <p:nvSpPr>
          <p:cNvPr id="24" name="anim07f"/>
          <p:cNvSpPr txBox="1"/>
          <p:nvPr/>
        </p:nvSpPr>
        <p:spPr>
          <a:xfrm>
            <a:off x="6675120" y="5138928"/>
            <a:ext cx="2926080" cy="292608"/>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sales@kurippedu.in</a:t>
            </a:r>
            <a:endParaRPr lang="en-US" sz="1400" dirty="0"/>
          </a:p>
        </p:txBody>
      </p:sp>
      <p:sp>
        <p:nvSpPr>
          <p:cNvPr id="25" name="anim08f"/>
          <p:cNvSpPr txBox="1"/>
          <p:nvPr/>
        </p:nvSpPr>
        <p:spPr>
          <a:xfrm>
            <a:off x="566928" y="5870448"/>
            <a:ext cx="7863840" cy="274320"/>
          </a:xfrm>
          <a:prstGeom prst="rect">
            <a:avLst/>
          </a:prstGeom>
          <a:noFill/>
          <a:ln/>
        </p:spPr>
        <p:txBody>
          <a:bodyPr wrap="square" lIns="0" tIns="0" rIns="0" bIns="0" rtlCol="0" anchor="ctr"/>
          <a:lstStyle/>
          <a:p>
            <a:pPr indent="0" marL="0">
              <a:buNone/>
            </a:pPr>
            <a:r>
              <a:rPr lang="en-US" sz="1100" dirty="0">
                <a:solidFill>
                  <a:srgbClr val="BEAEE8"/>
                </a:solidFill>
                <a:latin typeface="Calibri" pitchFamily="34" charset="0"/>
                <a:ea typeface="Calibri" pitchFamily="34" charset="-122"/>
                <a:cs typeface="Calibri" pitchFamily="34" charset="-120"/>
              </a:rPr>
              <a:t>CIRI, MCC–MRF Innovation Park · Madras Christian College, Chennai 600059</a:t>
            </a:r>
            <a:endParaRPr lang="en-US" sz="1100" dirty="0"/>
          </a:p>
        </p:txBody>
      </p:sp>
      <p:sp>
        <p:nvSpPr>
          <p:cNvPr id="26" name="anim08f"/>
          <p:cNvSpPr txBox="1"/>
          <p:nvPr/>
        </p:nvSpPr>
        <p:spPr>
          <a:xfrm>
            <a:off x="566928" y="6199632"/>
            <a:ext cx="7863840" cy="274320"/>
          </a:xfrm>
          <a:prstGeom prst="rect">
            <a:avLst/>
          </a:prstGeom>
          <a:noFill/>
          <a:ln/>
        </p:spPr>
        <p:txBody>
          <a:bodyPr wrap="square" lIns="0" tIns="0" rIns="0" bIns="0" rtlCol="0" anchor="ctr"/>
          <a:lstStyle/>
          <a:p>
            <a:pPr indent="0" marL="0">
              <a:buNone/>
            </a:pPr>
            <a:r>
              <a:rPr lang="en-US" sz="1000" dirty="0">
                <a:solidFill>
                  <a:srgbClr val="9184C0"/>
                </a:solidFill>
                <a:latin typeface="Calibri" pitchFamily="34" charset="0"/>
                <a:ea typeface="Calibri" pitchFamily="34" charset="-122"/>
                <a:cs typeface="Calibri" pitchFamily="34" charset="-120"/>
              </a:rPr>
              <a:t>KurippEdu Educational Suite™ · Version 2026.06 · A FiveAngstrom Product</a:t>
            </a:r>
            <a:endParaRPr lang="en-US" sz="1000" dirty="0"/>
          </a:p>
        </p:txBody>
      </p:sp>
      <p:pic>
        <p:nvPicPr>
          <p:cNvPr id="27" name="anim09z" descr="/home/claude/assets/phone_home.png">    </p:cNvPr>
          <p:cNvPicPr>
            <a:picLocks noChangeAspect="1"/>
          </p:cNvPicPr>
          <p:nvPr/>
        </p:nvPicPr>
        <p:blipFill>
          <a:blip r:embed="rId9"/>
          <a:stretch>
            <a:fillRect/>
          </a:stretch>
        </p:blipFill>
        <p:spPr>
          <a:xfrm>
            <a:off x="9473184" y="1207008"/>
            <a:ext cx="2011680" cy="4315968"/>
          </a:xfrm>
          <a:prstGeom prst="rect">
            <a:avLst/>
          </a:prstGeom>
          <a:effectLst>
            <a:outerShdw sx="100000" sy="100000" kx="0" ky="0" algn="bl" rotWithShape="0" blurRad="355600" dist="114300" dir="5400000">
              <a:srgbClr val="2A1B54">
                <a:alpha val="45000"/>
              </a:srgbClr>
            </a:outerShdw>
          </a:effec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7"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par>
                                <p:cTn id="106" presetID="10" presetClass="entr" presetSubtype="0" fill="hold" grpId="0" nodeType="withEffect">
                                  <p:stCondLst>
                                    <p:cond delay="0"/>
                                  </p:stCondLst>
                                  <p:childTnLst>
                                    <p:set>
                                      <p:cBhvr>
                                        <p:cTn id="104" dur="1" fill="hold">
                                          <p:stCondLst>
                                            <p:cond delay="0"/>
                                          </p:stCondLst>
                                        </p:cTn>
                                        <p:tgtEl>
                                          <p:spTgt spid="3"/>
                                        </p:tgtEl>
                                        <p:attrNameLst>
                                          <p:attrName>style.visibility</p:attrName>
                                        </p:attrNameLst>
                                      </p:cBhvr>
                                      <p:to>
                                        <p:strVal val="visible"/>
                                      </p:to>
                                    </p:set>
                                    <p:animEffect transition="in" filter="fade">
                                      <p:cBhvr>
                                        <p:cTn id="105" dur="520"/>
                                        <p:tgtEl>
                                          <p:spTgt spid="3"/>
                                        </p:tgtEl>
                                      </p:cBhvr>
                                    </p:animEffect>
                                  </p:childTnLst>
                                </p:cTn>
                              </p:par>
                            </p:childTnLst>
                          </p:cTn>
                        </p:par>
                        <p:par>
                          <p:cTn id="112" fill="hold">
                            <p:stCondLst>
                              <p:cond delay="180"/>
                            </p:stCondLst>
                            <p:childTnLst>
                              <p:par>
                                <p:cTn id="111" presetID="10" presetClass="entr" presetSubtype="0" fill="hold" grpId="0" nodeType="withEffect">
                                  <p:stCondLst>
                                    <p:cond delay="0"/>
                                  </p:stCondLst>
                                  <p:childTnLst>
                                    <p:set>
                                      <p:cBhvr>
                                        <p:cTn id="108" dur="1" fill="hold">
                                          <p:stCondLst>
                                            <p:cond delay="0"/>
                                          </p:stCondLst>
                                        </p:cTn>
                                        <p:tgtEl>
                                          <p:spTgt spid="4"/>
                                        </p:tgtEl>
                                        <p:attrNameLst>
                                          <p:attrName>style.visibility</p:attrName>
                                        </p:attrNameLst>
                                      </p:cBhvr>
                                      <p:to>
                                        <p:strVal val="visible"/>
                                      </p:to>
                                    </p:set>
                                    <p:animEffect transition="in" filter="fade">
                                      <p:cBhvr>
                                        <p:cTn id="109" dur="600"/>
                                        <p:tgtEl>
                                          <p:spTgt spid="4"/>
                                        </p:tgtEl>
                                      </p:cBhvr>
                                    </p:animEffect>
                                    <p:anim calcmode="lin" valueType="num">
                                      <p:cBhvr additive="base">
                                        <p:cTn id="110" dur="600" fill="hold"/>
                                        <p:tgtEl>
                                          <p:spTgt spid="4"/>
                                        </p:tgtEl>
                                        <p:attrNameLst>
                                          <p:attrName>ppt_y</p:attrName>
                                        </p:attrNameLst>
                                      </p:cBhvr>
                                      <p:tavLst>
                                        <p:tav tm="0">
                                          <p:val>
                                            <p:strVal val="#ppt_y+0.045"/>
                                          </p:val>
                                        </p:tav>
                                        <p:tav tm="100000">
                                          <p:val>
                                            <p:strVal val="#ppt_y"/>
                                          </p:val>
                                        </p:tav>
                                      </p:tavLst>
                                    </p:anim>
                                  </p:childTnLst>
                                </p:cTn>
                              </p:par>
                            </p:childTnLst>
                          </p:cTn>
                        </p:par>
                        <p:par>
                          <p:cTn id="117" fill="hold">
                            <p:stCondLst>
                              <p:cond delay="360"/>
                            </p:stCondLst>
                            <p:childTnLst>
                              <p:par>
                                <p:cTn id="116" presetID="10" presetClass="entr" presetSubtype="0" fill="hold" grpId="0" nodeType="withEffect">
                                  <p:stCondLst>
                                    <p:cond delay="0"/>
                                  </p:stCondLst>
                                  <p:childTnLst>
                                    <p:set>
                                      <p:cBhvr>
                                        <p:cTn id="113" dur="1" fill="hold">
                                          <p:stCondLst>
                                            <p:cond delay="0"/>
                                          </p:stCondLst>
                                        </p:cTn>
                                        <p:tgtEl>
                                          <p:spTgt spid="5"/>
                                        </p:tgtEl>
                                        <p:attrNameLst>
                                          <p:attrName>style.visibility</p:attrName>
                                        </p:attrNameLst>
                                      </p:cBhvr>
                                      <p:to>
                                        <p:strVal val="visible"/>
                                      </p:to>
                                    </p:set>
                                    <p:animEffect transition="in" filter="fade">
                                      <p:cBhvr>
                                        <p:cTn id="114" dur="600"/>
                                        <p:tgtEl>
                                          <p:spTgt spid="5"/>
                                        </p:tgtEl>
                                      </p:cBhvr>
                                    </p:animEffect>
                                    <p:anim calcmode="lin" valueType="num">
                                      <p:cBhvr additive="base">
                                        <p:cTn id="115" dur="600" fill="hold"/>
                                        <p:tgtEl>
                                          <p:spTgt spid="5"/>
                                        </p:tgtEl>
                                        <p:attrNameLst>
                                          <p:attrName>ppt_y</p:attrName>
                                        </p:attrNameLst>
                                      </p:cBhvr>
                                      <p:tavLst>
                                        <p:tav tm="0">
                                          <p:val>
                                            <p:strVal val="#ppt_y+0.045"/>
                                          </p:val>
                                        </p:tav>
                                        <p:tav tm="100000">
                                          <p:val>
                                            <p:strVal val="#ppt_y"/>
                                          </p:val>
                                        </p:tav>
                                      </p:tavLst>
                                    </p:anim>
                                  </p:childTnLst>
                                </p:cTn>
                              </p:par>
                            </p:childTnLst>
                          </p:cTn>
                        </p:par>
                        <p:par>
                          <p:cTn id="127" fill="hold">
                            <p:stCondLst>
                              <p:cond delay="540"/>
                            </p:stCondLst>
                            <p:childTnLst>
                              <p:par>
                                <p:cTn id="120" presetID="10" presetClass="entr" presetSubtype="0" fill="hold" grpId="0" nodeType="withEffect">
                                  <p:stCondLst>
                                    <p:cond delay="0"/>
                                  </p:stCondLst>
                                  <p:childTnLst>
                                    <p:set>
                                      <p:cBhvr>
                                        <p:cTn id="118" dur="1" fill="hold">
                                          <p:stCondLst>
                                            <p:cond delay="0"/>
                                          </p:stCondLst>
                                        </p:cTn>
                                        <p:tgtEl>
                                          <p:spTgt spid="6"/>
                                        </p:tgtEl>
                                        <p:attrNameLst>
                                          <p:attrName>style.visibility</p:attrName>
                                        </p:attrNameLst>
                                      </p:cBhvr>
                                      <p:to>
                                        <p:strVal val="visible"/>
                                      </p:to>
                                    </p:set>
                                    <p:animEffect transition="in" filter="fade">
                                      <p:cBhvr>
                                        <p:cTn id="119" dur="520"/>
                                        <p:tgtEl>
                                          <p:spTgt spid="6"/>
                                        </p:tgtEl>
                                      </p:cBhvr>
                                    </p:animEffect>
                                  </p:childTnLst>
                                </p:cTn>
                              </p:par>
                              <p:par>
                                <p:cTn id="123" presetID="10" presetClass="entr" presetSubtype="0" fill="hold" grpId="0" nodeType="withEffect">
                                  <p:stCondLst>
                                    <p:cond delay="0"/>
                                  </p:stCondLst>
                                  <p:childTnLst>
                                    <p:set>
                                      <p:cBhvr>
                                        <p:cTn id="121" dur="1" fill="hold">
                                          <p:stCondLst>
                                            <p:cond delay="0"/>
                                          </p:stCondLst>
                                        </p:cTn>
                                        <p:tgtEl>
                                          <p:spTgt spid="7"/>
                                        </p:tgtEl>
                                        <p:attrNameLst>
                                          <p:attrName>style.visibility</p:attrName>
                                        </p:attrNameLst>
                                      </p:cBhvr>
                                      <p:to>
                                        <p:strVal val="visible"/>
                                      </p:to>
                                    </p:set>
                                    <p:animEffect transition="in" filter="fade">
                                      <p:cBhvr>
                                        <p:cTn id="122" dur="520"/>
                                        <p:tgtEl>
                                          <p:spTgt spid="7"/>
                                        </p:tgtEl>
                                      </p:cBhvr>
                                    </p:animEffect>
                                  </p:childTnLst>
                                </p:cTn>
                              </p:par>
                              <p:par>
                                <p:cTn id="126" presetID="10" presetClass="entr" presetSubtype="0" fill="hold" grpId="0" nodeType="withEffect">
                                  <p:stCondLst>
                                    <p:cond delay="0"/>
                                  </p:stCondLst>
                                  <p:childTnLst>
                                    <p:set>
                                      <p:cBhvr>
                                        <p:cTn id="124" dur="1" fill="hold">
                                          <p:stCondLst>
                                            <p:cond delay="0"/>
                                          </p:stCondLst>
                                        </p:cTn>
                                        <p:tgtEl>
                                          <p:spTgt spid="8"/>
                                        </p:tgtEl>
                                        <p:attrNameLst>
                                          <p:attrName>style.visibility</p:attrName>
                                        </p:attrNameLst>
                                      </p:cBhvr>
                                      <p:to>
                                        <p:strVal val="visible"/>
                                      </p:to>
                                    </p:set>
                                    <p:animEffect transition="in" filter="fade">
                                      <p:cBhvr>
                                        <p:cTn id="125" dur="520"/>
                                        <p:tgtEl>
                                          <p:spTgt spid="8"/>
                                        </p:tgtEl>
                                      </p:cBhvr>
                                    </p:animEffect>
                                  </p:childTnLst>
                                </p:cTn>
                              </p:par>
                            </p:childTnLst>
                          </p:cTn>
                        </p:par>
                        <p:par>
                          <p:cTn id="137" fill="hold">
                            <p:stCondLst>
                              <p:cond delay="720"/>
                            </p:stCondLst>
                            <p:childTnLst>
                              <p:par>
                                <p:cTn id="130" presetID="10" presetClass="entr" presetSubtype="0" fill="hold" grpId="0" nodeType="withEffect">
                                  <p:stCondLst>
                                    <p:cond delay="0"/>
                                  </p:stCondLst>
                                  <p:childTnLst>
                                    <p:set>
                                      <p:cBhvr>
                                        <p:cTn id="128" dur="1" fill="hold">
                                          <p:stCondLst>
                                            <p:cond delay="0"/>
                                          </p:stCondLst>
                                        </p:cTn>
                                        <p:tgtEl>
                                          <p:spTgt spid="9"/>
                                        </p:tgtEl>
                                        <p:attrNameLst>
                                          <p:attrName>style.visibility</p:attrName>
                                        </p:attrNameLst>
                                      </p:cBhvr>
                                      <p:to>
                                        <p:strVal val="visible"/>
                                      </p:to>
                                    </p:set>
                                    <p:animEffect transition="in" filter="fade">
                                      <p:cBhvr>
                                        <p:cTn id="129" dur="520"/>
                                        <p:tgtEl>
                                          <p:spTgt spid="9"/>
                                        </p:tgtEl>
                                      </p:cBhvr>
                                    </p:animEffect>
                                  </p:childTnLst>
                                </p:cTn>
                              </p:par>
                              <p:par>
                                <p:cTn id="133" presetID="10" presetClass="entr" presetSubtype="0" fill="hold" grpId="0" nodeType="withEffect">
                                  <p:stCondLst>
                                    <p:cond delay="0"/>
                                  </p:stCondLst>
                                  <p:childTnLst>
                                    <p:set>
                                      <p:cBhvr>
                                        <p:cTn id="131" dur="1" fill="hold">
                                          <p:stCondLst>
                                            <p:cond delay="0"/>
                                          </p:stCondLst>
                                        </p:cTn>
                                        <p:tgtEl>
                                          <p:spTgt spid="10"/>
                                        </p:tgtEl>
                                        <p:attrNameLst>
                                          <p:attrName>style.visibility</p:attrName>
                                        </p:attrNameLst>
                                      </p:cBhvr>
                                      <p:to>
                                        <p:strVal val="visible"/>
                                      </p:to>
                                    </p:set>
                                    <p:animEffect transition="in" filter="fade">
                                      <p:cBhvr>
                                        <p:cTn id="132" dur="520"/>
                                        <p:tgtEl>
                                          <p:spTgt spid="10"/>
                                        </p:tgtEl>
                                      </p:cBhvr>
                                    </p:animEffect>
                                  </p:childTnLst>
                                </p:cTn>
                              </p:par>
                              <p:par>
                                <p:cTn id="136" presetID="10" presetClass="entr" presetSubtype="0" fill="hold" grpId="0" nodeType="withEffect">
                                  <p:stCondLst>
                                    <p:cond delay="0"/>
                                  </p:stCondLst>
                                  <p:childTnLst>
                                    <p:set>
                                      <p:cBhvr>
                                        <p:cTn id="134" dur="1" fill="hold">
                                          <p:stCondLst>
                                            <p:cond delay="0"/>
                                          </p:stCondLst>
                                        </p:cTn>
                                        <p:tgtEl>
                                          <p:spTgt spid="11"/>
                                        </p:tgtEl>
                                        <p:attrNameLst>
                                          <p:attrName>style.visibility</p:attrName>
                                        </p:attrNameLst>
                                      </p:cBhvr>
                                      <p:to>
                                        <p:strVal val="visible"/>
                                      </p:to>
                                    </p:set>
                                    <p:animEffect transition="in" filter="fade">
                                      <p:cBhvr>
                                        <p:cTn id="135" dur="520"/>
                                        <p:tgtEl>
                                          <p:spTgt spid="11"/>
                                        </p:tgtEl>
                                      </p:cBhvr>
                                    </p:animEffect>
                                  </p:childTnLst>
                                </p:cTn>
                              </p:par>
                            </p:childTnLst>
                          </p:cTn>
                        </p:par>
                        <p:par>
                          <p:cTn id="147" fill="hold">
                            <p:stCondLst>
                              <p:cond delay="900"/>
                            </p:stCondLst>
                            <p:childTnLst>
                              <p:par>
                                <p:cTn id="140" presetID="10" presetClass="entr" presetSubtype="0" fill="hold" grpId="0" nodeType="withEffect">
                                  <p:stCondLst>
                                    <p:cond delay="0"/>
                                  </p:stCondLst>
                                  <p:childTnLst>
                                    <p:set>
                                      <p:cBhvr>
                                        <p:cTn id="138" dur="1" fill="hold">
                                          <p:stCondLst>
                                            <p:cond delay="0"/>
                                          </p:stCondLst>
                                        </p:cTn>
                                        <p:tgtEl>
                                          <p:spTgt spid="12"/>
                                        </p:tgtEl>
                                        <p:attrNameLst>
                                          <p:attrName>style.visibility</p:attrName>
                                        </p:attrNameLst>
                                      </p:cBhvr>
                                      <p:to>
                                        <p:strVal val="visible"/>
                                      </p:to>
                                    </p:set>
                                    <p:animEffect transition="in" filter="fade">
                                      <p:cBhvr>
                                        <p:cTn id="139" dur="520"/>
                                        <p:tgtEl>
                                          <p:spTgt spid="12"/>
                                        </p:tgtEl>
                                      </p:cBhvr>
                                    </p:animEffect>
                                  </p:childTnLst>
                                </p:cTn>
                              </p:par>
                              <p:par>
                                <p:cTn id="143" presetID="10" presetClass="entr" presetSubtype="0" fill="hold" grpId="0" nodeType="withEffect">
                                  <p:stCondLst>
                                    <p:cond delay="0"/>
                                  </p:stCondLst>
                                  <p:childTnLst>
                                    <p:set>
                                      <p:cBhvr>
                                        <p:cTn id="141" dur="1" fill="hold">
                                          <p:stCondLst>
                                            <p:cond delay="0"/>
                                          </p:stCondLst>
                                        </p:cTn>
                                        <p:tgtEl>
                                          <p:spTgt spid="13"/>
                                        </p:tgtEl>
                                        <p:attrNameLst>
                                          <p:attrName>style.visibility</p:attrName>
                                        </p:attrNameLst>
                                      </p:cBhvr>
                                      <p:to>
                                        <p:strVal val="visible"/>
                                      </p:to>
                                    </p:set>
                                    <p:animEffect transition="in" filter="fade">
                                      <p:cBhvr>
                                        <p:cTn id="142" dur="520"/>
                                        <p:tgtEl>
                                          <p:spTgt spid="13"/>
                                        </p:tgtEl>
                                      </p:cBhvr>
                                    </p:animEffect>
                                  </p:childTnLst>
                                </p:cTn>
                              </p:par>
                              <p:par>
                                <p:cTn id="146" presetID="10" presetClass="entr" presetSubtype="0" fill="hold" grpId="0" nodeType="withEffect">
                                  <p:stCondLst>
                                    <p:cond delay="0"/>
                                  </p:stCondLst>
                                  <p:childTnLst>
                                    <p:set>
                                      <p:cBhvr>
                                        <p:cTn id="144" dur="1" fill="hold">
                                          <p:stCondLst>
                                            <p:cond delay="0"/>
                                          </p:stCondLst>
                                        </p:cTn>
                                        <p:tgtEl>
                                          <p:spTgt spid="14"/>
                                        </p:tgtEl>
                                        <p:attrNameLst>
                                          <p:attrName>style.visibility</p:attrName>
                                        </p:attrNameLst>
                                      </p:cBhvr>
                                      <p:to>
                                        <p:strVal val="visible"/>
                                      </p:to>
                                    </p:set>
                                    <p:animEffect transition="in" filter="fade">
                                      <p:cBhvr>
                                        <p:cTn id="145" dur="520"/>
                                        <p:tgtEl>
                                          <p:spTgt spid="14"/>
                                        </p:tgtEl>
                                      </p:cBhvr>
                                    </p:animEffect>
                                  </p:childTnLst>
                                </p:cTn>
                              </p:par>
                            </p:childTnLst>
                          </p:cTn>
                        </p:par>
                        <p:par>
                          <p:cTn id="178" fill="hold">
                            <p:stCondLst>
                              <p:cond delay="1080"/>
                            </p:stCondLst>
                            <p:childTnLst>
                              <p:par>
                                <p:cTn id="150" presetID="10" presetClass="entr" presetSubtype="0" fill="hold" grpId="0" nodeType="withEffect">
                                  <p:stCondLst>
                                    <p:cond delay="0"/>
                                  </p:stCondLst>
                                  <p:childTnLst>
                                    <p:set>
                                      <p:cBhvr>
                                        <p:cTn id="148" dur="1" fill="hold">
                                          <p:stCondLst>
                                            <p:cond delay="0"/>
                                          </p:stCondLst>
                                        </p:cTn>
                                        <p:tgtEl>
                                          <p:spTgt spid="15"/>
                                        </p:tgtEl>
                                        <p:attrNameLst>
                                          <p:attrName>style.visibility</p:attrName>
                                        </p:attrNameLst>
                                      </p:cBhvr>
                                      <p:to>
                                        <p:strVal val="visible"/>
                                      </p:to>
                                    </p:set>
                                    <p:animEffect transition="in" filter="fade">
                                      <p:cBhvr>
                                        <p:cTn id="149" dur="520"/>
                                        <p:tgtEl>
                                          <p:spTgt spid="15"/>
                                        </p:tgtEl>
                                      </p:cBhvr>
                                    </p:animEffect>
                                  </p:childTnLst>
                                </p:cTn>
                              </p:par>
                              <p:par>
                                <p:cTn id="153" presetID="10" presetClass="entr" presetSubtype="0" fill="hold" grpId="0" nodeType="withEffect">
                                  <p:stCondLst>
                                    <p:cond delay="0"/>
                                  </p:stCondLst>
                                  <p:childTnLst>
                                    <p:set>
                                      <p:cBhvr>
                                        <p:cTn id="151" dur="1" fill="hold">
                                          <p:stCondLst>
                                            <p:cond delay="0"/>
                                          </p:stCondLst>
                                        </p:cTn>
                                        <p:tgtEl>
                                          <p:spTgt spid="16"/>
                                        </p:tgtEl>
                                        <p:attrNameLst>
                                          <p:attrName>style.visibility</p:attrName>
                                        </p:attrNameLst>
                                      </p:cBhvr>
                                      <p:to>
                                        <p:strVal val="visible"/>
                                      </p:to>
                                    </p:set>
                                    <p:animEffect transition="in" filter="fade">
                                      <p:cBhvr>
                                        <p:cTn id="152" dur="520"/>
                                        <p:tgtEl>
                                          <p:spTgt spid="16"/>
                                        </p:tgtEl>
                                      </p:cBhvr>
                                    </p:animEffect>
                                  </p:childTnLst>
                                </p:cTn>
                              </p:par>
                              <p:par>
                                <p:cTn id="156" presetID="10" presetClass="entr" presetSubtype="0" fill="hold" grpId="0" nodeType="withEffect">
                                  <p:stCondLst>
                                    <p:cond delay="0"/>
                                  </p:stCondLst>
                                  <p:childTnLst>
                                    <p:set>
                                      <p:cBhvr>
                                        <p:cTn id="154" dur="1" fill="hold">
                                          <p:stCondLst>
                                            <p:cond delay="0"/>
                                          </p:stCondLst>
                                        </p:cTn>
                                        <p:tgtEl>
                                          <p:spTgt spid="17"/>
                                        </p:tgtEl>
                                        <p:attrNameLst>
                                          <p:attrName>style.visibility</p:attrName>
                                        </p:attrNameLst>
                                      </p:cBhvr>
                                      <p:to>
                                        <p:strVal val="visible"/>
                                      </p:to>
                                    </p:set>
                                    <p:animEffect transition="in" filter="fade">
                                      <p:cBhvr>
                                        <p:cTn id="155" dur="520"/>
                                        <p:tgtEl>
                                          <p:spTgt spid="17"/>
                                        </p:tgtEl>
                                      </p:cBhvr>
                                    </p:animEffect>
                                  </p:childTnLst>
                                </p:cTn>
                              </p:par>
                              <p:par>
                                <p:cTn id="159" presetID="10" presetClass="entr" presetSubtype="0" fill="hold" grpId="0" nodeType="withEffect">
                                  <p:stCondLst>
                                    <p:cond delay="0"/>
                                  </p:stCondLst>
                                  <p:childTnLst>
                                    <p:set>
                                      <p:cBhvr>
                                        <p:cTn id="157" dur="1" fill="hold">
                                          <p:stCondLst>
                                            <p:cond delay="0"/>
                                          </p:stCondLst>
                                        </p:cTn>
                                        <p:tgtEl>
                                          <p:spTgt spid="18"/>
                                        </p:tgtEl>
                                        <p:attrNameLst>
                                          <p:attrName>style.visibility</p:attrName>
                                        </p:attrNameLst>
                                      </p:cBhvr>
                                      <p:to>
                                        <p:strVal val="visible"/>
                                      </p:to>
                                    </p:set>
                                    <p:animEffect transition="in" filter="fade">
                                      <p:cBhvr>
                                        <p:cTn id="158" dur="520"/>
                                        <p:tgtEl>
                                          <p:spTgt spid="18"/>
                                        </p:tgtEl>
                                      </p:cBhvr>
                                    </p:animEffect>
                                  </p:childTnLst>
                                </p:cTn>
                              </p:par>
                              <p:par>
                                <p:cTn id="162" presetID="10" presetClass="entr" presetSubtype="0" fill="hold" grpId="0" nodeType="withEffect">
                                  <p:stCondLst>
                                    <p:cond delay="0"/>
                                  </p:stCondLst>
                                  <p:childTnLst>
                                    <p:set>
                                      <p:cBhvr>
                                        <p:cTn id="160" dur="1" fill="hold">
                                          <p:stCondLst>
                                            <p:cond delay="0"/>
                                          </p:stCondLst>
                                        </p:cTn>
                                        <p:tgtEl>
                                          <p:spTgt spid="19"/>
                                        </p:tgtEl>
                                        <p:attrNameLst>
                                          <p:attrName>style.visibility</p:attrName>
                                        </p:attrNameLst>
                                      </p:cBhvr>
                                      <p:to>
                                        <p:strVal val="visible"/>
                                      </p:to>
                                    </p:set>
                                    <p:animEffect transition="in" filter="fade">
                                      <p:cBhvr>
                                        <p:cTn id="161" dur="520"/>
                                        <p:tgtEl>
                                          <p:spTgt spid="19"/>
                                        </p:tgtEl>
                                      </p:cBhvr>
                                    </p:animEffect>
                                  </p:childTnLst>
                                </p:cTn>
                              </p:par>
                              <p:par>
                                <p:cTn id="165" presetID="10" presetClass="entr" presetSubtype="0" fill="hold" grpId="0" nodeType="withEffect">
                                  <p:stCondLst>
                                    <p:cond delay="0"/>
                                  </p:stCondLst>
                                  <p:childTnLst>
                                    <p:set>
                                      <p:cBhvr>
                                        <p:cTn id="163" dur="1" fill="hold">
                                          <p:stCondLst>
                                            <p:cond delay="0"/>
                                          </p:stCondLst>
                                        </p:cTn>
                                        <p:tgtEl>
                                          <p:spTgt spid="20"/>
                                        </p:tgtEl>
                                        <p:attrNameLst>
                                          <p:attrName>style.visibility</p:attrName>
                                        </p:attrNameLst>
                                      </p:cBhvr>
                                      <p:to>
                                        <p:strVal val="visible"/>
                                      </p:to>
                                    </p:set>
                                    <p:animEffect transition="in" filter="fade">
                                      <p:cBhvr>
                                        <p:cTn id="164" dur="520"/>
                                        <p:tgtEl>
                                          <p:spTgt spid="20"/>
                                        </p:tgtEl>
                                      </p:cBhvr>
                                    </p:animEffect>
                                  </p:childTnLst>
                                </p:cTn>
                              </p:par>
                              <p:par>
                                <p:cTn id="168" presetID="10" presetClass="entr" presetSubtype="0" fill="hold" grpId="0" nodeType="withEffect">
                                  <p:stCondLst>
                                    <p:cond delay="0"/>
                                  </p:stCondLst>
                                  <p:childTnLst>
                                    <p:set>
                                      <p:cBhvr>
                                        <p:cTn id="166" dur="1" fill="hold">
                                          <p:stCondLst>
                                            <p:cond delay="0"/>
                                          </p:stCondLst>
                                        </p:cTn>
                                        <p:tgtEl>
                                          <p:spTgt spid="21"/>
                                        </p:tgtEl>
                                        <p:attrNameLst>
                                          <p:attrName>style.visibility</p:attrName>
                                        </p:attrNameLst>
                                      </p:cBhvr>
                                      <p:to>
                                        <p:strVal val="visible"/>
                                      </p:to>
                                    </p:set>
                                    <p:animEffect transition="in" filter="fade">
                                      <p:cBhvr>
                                        <p:cTn id="167" dur="520"/>
                                        <p:tgtEl>
                                          <p:spTgt spid="21"/>
                                        </p:tgtEl>
                                      </p:cBhvr>
                                    </p:animEffect>
                                  </p:childTnLst>
                                </p:cTn>
                              </p:par>
                              <p:par>
                                <p:cTn id="171" presetID="10" presetClass="entr" presetSubtype="0" fill="hold" grpId="0" nodeType="withEffect">
                                  <p:stCondLst>
                                    <p:cond delay="0"/>
                                  </p:stCondLst>
                                  <p:childTnLst>
                                    <p:set>
                                      <p:cBhvr>
                                        <p:cTn id="169" dur="1" fill="hold">
                                          <p:stCondLst>
                                            <p:cond delay="0"/>
                                          </p:stCondLst>
                                        </p:cTn>
                                        <p:tgtEl>
                                          <p:spTgt spid="22"/>
                                        </p:tgtEl>
                                        <p:attrNameLst>
                                          <p:attrName>style.visibility</p:attrName>
                                        </p:attrNameLst>
                                      </p:cBhvr>
                                      <p:to>
                                        <p:strVal val="visible"/>
                                      </p:to>
                                    </p:set>
                                    <p:animEffect transition="in" filter="fade">
                                      <p:cBhvr>
                                        <p:cTn id="170" dur="520"/>
                                        <p:tgtEl>
                                          <p:spTgt spid="22"/>
                                        </p:tgtEl>
                                      </p:cBhvr>
                                    </p:animEffect>
                                  </p:childTnLst>
                                </p:cTn>
                              </p:par>
                              <p:par>
                                <p:cTn id="174" presetID="10" presetClass="entr" presetSubtype="0" fill="hold" grpId="0" nodeType="withEffect">
                                  <p:stCondLst>
                                    <p:cond delay="0"/>
                                  </p:stCondLst>
                                  <p:childTnLst>
                                    <p:set>
                                      <p:cBhvr>
                                        <p:cTn id="172" dur="1" fill="hold">
                                          <p:stCondLst>
                                            <p:cond delay="0"/>
                                          </p:stCondLst>
                                        </p:cTn>
                                        <p:tgtEl>
                                          <p:spTgt spid="23"/>
                                        </p:tgtEl>
                                        <p:attrNameLst>
                                          <p:attrName>style.visibility</p:attrName>
                                        </p:attrNameLst>
                                      </p:cBhvr>
                                      <p:to>
                                        <p:strVal val="visible"/>
                                      </p:to>
                                    </p:set>
                                    <p:animEffect transition="in" filter="fade">
                                      <p:cBhvr>
                                        <p:cTn id="173" dur="520"/>
                                        <p:tgtEl>
                                          <p:spTgt spid="23"/>
                                        </p:tgtEl>
                                      </p:cBhvr>
                                    </p:animEffect>
                                  </p:childTnLst>
                                </p:cTn>
                              </p:par>
                              <p:par>
                                <p:cTn id="177" presetID="10" presetClass="entr" presetSubtype="0" fill="hold" grpId="0" nodeType="withEffect">
                                  <p:stCondLst>
                                    <p:cond delay="0"/>
                                  </p:stCondLst>
                                  <p:childTnLst>
                                    <p:set>
                                      <p:cBhvr>
                                        <p:cTn id="175" dur="1" fill="hold">
                                          <p:stCondLst>
                                            <p:cond delay="0"/>
                                          </p:stCondLst>
                                        </p:cTn>
                                        <p:tgtEl>
                                          <p:spTgt spid="24"/>
                                        </p:tgtEl>
                                        <p:attrNameLst>
                                          <p:attrName>style.visibility</p:attrName>
                                        </p:attrNameLst>
                                      </p:cBhvr>
                                      <p:to>
                                        <p:strVal val="visible"/>
                                      </p:to>
                                    </p:set>
                                    <p:animEffect transition="in" filter="fade">
                                      <p:cBhvr>
                                        <p:cTn id="176" dur="520"/>
                                        <p:tgtEl>
                                          <p:spTgt spid="24"/>
                                        </p:tgtEl>
                                      </p:cBhvr>
                                    </p:animEffect>
                                  </p:childTnLst>
                                </p:cTn>
                              </p:par>
                            </p:childTnLst>
                          </p:cTn>
                        </p:par>
                        <p:par>
                          <p:cTn id="185" fill="hold">
                            <p:stCondLst>
                              <p:cond delay="1260"/>
                            </p:stCondLst>
                            <p:childTnLst>
                              <p:par>
                                <p:cTn id="181" presetID="10" presetClass="entr" presetSubtype="0" fill="hold" grpId="0" nodeType="withEffect">
                                  <p:stCondLst>
                                    <p:cond delay="0"/>
                                  </p:stCondLst>
                                  <p:childTnLst>
                                    <p:set>
                                      <p:cBhvr>
                                        <p:cTn id="179" dur="1" fill="hold">
                                          <p:stCondLst>
                                            <p:cond delay="0"/>
                                          </p:stCondLst>
                                        </p:cTn>
                                        <p:tgtEl>
                                          <p:spTgt spid="25"/>
                                        </p:tgtEl>
                                        <p:attrNameLst>
                                          <p:attrName>style.visibility</p:attrName>
                                        </p:attrNameLst>
                                      </p:cBhvr>
                                      <p:to>
                                        <p:strVal val="visible"/>
                                      </p:to>
                                    </p:set>
                                    <p:animEffect transition="in" filter="fade">
                                      <p:cBhvr>
                                        <p:cTn id="180" dur="520"/>
                                        <p:tgtEl>
                                          <p:spTgt spid="25"/>
                                        </p:tgtEl>
                                      </p:cBhvr>
                                    </p:animEffect>
                                  </p:childTnLst>
                                </p:cTn>
                              </p:par>
                              <p:par>
                                <p:cTn id="184" presetID="10" presetClass="entr" presetSubtype="0" fill="hold" grpId="0" nodeType="withEffect">
                                  <p:stCondLst>
                                    <p:cond delay="0"/>
                                  </p:stCondLst>
                                  <p:childTnLst>
                                    <p:set>
                                      <p:cBhvr>
                                        <p:cTn id="182" dur="1" fill="hold">
                                          <p:stCondLst>
                                            <p:cond delay="0"/>
                                          </p:stCondLst>
                                        </p:cTn>
                                        <p:tgtEl>
                                          <p:spTgt spid="26"/>
                                        </p:tgtEl>
                                        <p:attrNameLst>
                                          <p:attrName>style.visibility</p:attrName>
                                        </p:attrNameLst>
                                      </p:cBhvr>
                                      <p:to>
                                        <p:strVal val="visible"/>
                                      </p:to>
                                    </p:set>
                                    <p:animEffect transition="in" filter="fade">
                                      <p:cBhvr>
                                        <p:cTn id="183" dur="520"/>
                                        <p:tgtEl>
                                          <p:spTgt spid="26"/>
                                        </p:tgtEl>
                                      </p:cBhvr>
                                    </p:animEffect>
                                  </p:childTnLst>
                                </p:cTn>
                              </p:par>
                            </p:childTnLst>
                          </p:cTn>
                        </p:par>
                        <p:par>
                          <p:cTn id="190" fill="hold">
                            <p:stCondLst>
                              <p:cond delay="1440"/>
                            </p:stCondLst>
                            <p:childTnLst>
                              <p:par>
                                <p:cTn id="189" presetID="10" presetClass="entr" presetSubtype="0" fill="hold" grpId="0" nodeType="withEffect">
                                  <p:stCondLst>
                                    <p:cond delay="0"/>
                                  </p:stCondLst>
                                  <p:childTnLst>
                                    <p:set>
                                      <p:cBhvr>
                                        <p:cTn id="186" dur="1" fill="hold">
                                          <p:stCondLst>
                                            <p:cond delay="0"/>
                                          </p:stCondLst>
                                        </p:cTn>
                                        <p:tgtEl>
                                          <p:spTgt spid="27"/>
                                        </p:tgtEl>
                                        <p:attrNameLst>
                                          <p:attrName>style.visibility</p:attrName>
                                        </p:attrNameLst>
                                      </p:cBhvr>
                                      <p:to>
                                        <p:strVal val="visible"/>
                                      </p:to>
                                    </p:set>
                                    <p:animEffect transition="in" filter="fade">
                                      <p:cBhvr>
                                        <p:cTn id="187" dur="560"/>
                                        <p:tgtEl>
                                          <p:spTgt spid="27"/>
                                        </p:tgtEl>
                                      </p:cBhvr>
                                    </p:animEffect>
                                    <p:animScale>
                                      <p:cBhvr>
                                        <p:cTn id="188" dur="560" fill="hold"/>
                                        <p:tgtEl>
                                          <p:spTgt spid="27"/>
                                        </p:tgtEl>
                                      </p:cBhvr>
                                      <p:from x="93000" y="93000"/>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512064"/>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WHY NOW</a:t>
            </a:r>
            <a:endParaRPr lang="en-US" sz="1100" dirty="0"/>
          </a:p>
        </p:txBody>
      </p:sp>
      <p:sp>
        <p:nvSpPr>
          <p:cNvPr id="3" name="anim02u"/>
          <p:cNvSpPr txBox="1"/>
          <p:nvPr/>
        </p:nvSpPr>
        <p:spPr>
          <a:xfrm>
            <a:off x="566928" y="841248"/>
            <a:ext cx="9692640" cy="1097280"/>
          </a:xfrm>
          <a:prstGeom prst="rect">
            <a:avLst/>
          </a:prstGeom>
          <a:noFill/>
          <a:ln/>
        </p:spPr>
        <p:txBody>
          <a:bodyPr wrap="square" lIns="0" tIns="0" rIns="0" bIns="0" rtlCol="0" anchor="t"/>
          <a:lstStyle/>
          <a:p>
            <a:pPr indent="0" marL="0">
              <a:lnSpc>
                <a:spcPct val="108000"/>
              </a:lnSpc>
              <a:buNone/>
            </a:pPr>
            <a:r>
              <a:rPr lang="en-US" sz="3000" b="1" dirty="0">
                <a:solidFill>
                  <a:srgbClr val="1B1140"/>
                </a:solidFill>
                <a:latin typeface="Arial" pitchFamily="34" charset="0"/>
                <a:ea typeface="Arial" pitchFamily="34" charset="-122"/>
                <a:cs typeface="Arial" pitchFamily="34" charset="-120"/>
              </a:rPr>
              <a:t>The difference is not the feature list.</a:t>
            </a:r>
            <a:endParaRPr lang="en-US" sz="3000" dirty="0"/>
          </a:p>
          <a:p>
            <a:pPr indent="0" marL="0">
              <a:lnSpc>
                <a:spcPct val="108000"/>
              </a:lnSpc>
              <a:buNone/>
            </a:pPr>
            <a:r>
              <a:rPr lang="en-US" sz="3000" b="1" dirty="0">
                <a:solidFill>
                  <a:srgbClr val="1B1140"/>
                </a:solidFill>
                <a:latin typeface="Arial" pitchFamily="34" charset="0"/>
                <a:ea typeface="Arial" pitchFamily="34" charset="-122"/>
                <a:cs typeface="Arial" pitchFamily="34" charset="-120"/>
              </a:rPr>
              <a:t>It is whether everything shares one spine.</a:t>
            </a:r>
            <a:endParaRPr lang="en-US" sz="3000" dirty="0"/>
          </a:p>
        </p:txBody>
      </p:sp>
      <p:sp>
        <p:nvSpPr>
          <p:cNvPr id="4" name="anim03l"/>
          <p:cNvSpPr/>
          <p:nvPr/>
        </p:nvSpPr>
        <p:spPr>
          <a:xfrm>
            <a:off x="566928" y="2194560"/>
            <a:ext cx="5230368" cy="3822192"/>
          </a:xfrm>
          <a:prstGeom prst="roundRect">
            <a:avLst>
              <a:gd name="adj" fmla="val 3349"/>
            </a:avLst>
          </a:prstGeom>
          <a:solidFill>
            <a:srgbClr val="F3F0FB"/>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5" name="anim04r"/>
          <p:cNvSpPr/>
          <p:nvPr/>
        </p:nvSpPr>
        <p:spPr>
          <a:xfrm>
            <a:off x="6428232" y="2194560"/>
            <a:ext cx="5230368" cy="3822192"/>
          </a:xfrm>
          <a:prstGeom prst="roundRect">
            <a:avLst>
              <a:gd name="adj" fmla="val 3349"/>
            </a:avLst>
          </a:prstGeom>
          <a:solidFill>
            <a:srgbClr val="150A38"/>
          </a:solidFill>
          <a:ln/>
          <a:effectLst>
            <a:outerShdw sx="100000" sy="100000" kx="0" ky="0" algn="bl" rotWithShape="0" blurRad="254000" dist="76200" dir="5400000">
              <a:srgbClr val="2A1B54">
                <a:alpha val="13000"/>
              </a:srgbClr>
            </a:outerShdw>
          </a:effectLst>
        </p:spPr>
      </p:sp>
      <p:sp>
        <p:nvSpPr>
          <p:cNvPr id="6" name="anim03l"/>
          <p:cNvSpPr txBox="1"/>
          <p:nvPr/>
        </p:nvSpPr>
        <p:spPr>
          <a:xfrm>
            <a:off x="896112" y="2487168"/>
            <a:ext cx="1700784" cy="329184"/>
          </a:xfrm>
          <a:prstGeom prst="roundRect">
            <a:avLst>
              <a:gd name="adj" fmla="val 47222"/>
            </a:avLst>
          </a:prstGeom>
          <a:solidFill>
            <a:srgbClr val="E4DDF3"/>
          </a:solidFill>
          <a:ln/>
        </p:spPr>
        <p:txBody>
          <a:bodyPr wrap="square" lIns="0" tIns="0" rIns="0" bIns="0" rtlCol="0" anchor="ctr"/>
          <a:lstStyle/>
          <a:p>
            <a:pPr algn="ctr" indent="0" marL="0">
              <a:buNone/>
            </a:pPr>
            <a:r>
              <a:rPr lang="en-US" sz="1050" b="1" dirty="0">
                <a:solidFill>
                  <a:srgbClr val="7B7398"/>
                </a:solidFill>
                <a:latin typeface="Arial" pitchFamily="34" charset="0"/>
                <a:ea typeface="Arial" pitchFamily="34" charset="-122"/>
                <a:cs typeface="Arial" pitchFamily="34" charset="-120"/>
              </a:rPr>
              <a:t>Campus today</a:t>
            </a:r>
            <a:endParaRPr lang="en-US" sz="1050" dirty="0"/>
          </a:p>
        </p:txBody>
      </p:sp>
      <p:sp>
        <p:nvSpPr>
          <p:cNvPr id="7" name="anim04r"/>
          <p:cNvSpPr txBox="1"/>
          <p:nvPr/>
        </p:nvSpPr>
        <p:spPr>
          <a:xfrm>
            <a:off x="6757416" y="2487168"/>
            <a:ext cx="1828800" cy="329184"/>
          </a:xfrm>
          <a:prstGeom prst="roundRect">
            <a:avLst>
              <a:gd name="adj" fmla="val 47222"/>
            </a:avLst>
          </a:prstGeom>
          <a:solidFill>
            <a:srgbClr val="5B21B6"/>
          </a:solidFill>
          <a:ln/>
        </p:spPr>
        <p:txBody>
          <a:bodyPr wrap="square" lIns="0" tIns="0" rIns="0" bIns="0" rtlCol="0" anchor="ctr"/>
          <a:lstStyle/>
          <a:p>
            <a:pPr algn="ctr" indent="0" marL="0">
              <a:buNone/>
            </a:pPr>
            <a:r>
              <a:rPr lang="en-US" sz="1050" b="1" dirty="0">
                <a:solidFill>
                  <a:srgbClr val="FFFFFF"/>
                </a:solidFill>
                <a:latin typeface="Arial" pitchFamily="34" charset="0"/>
                <a:ea typeface="Arial" pitchFamily="34" charset="-122"/>
                <a:cs typeface="Arial" pitchFamily="34" charset="-120"/>
              </a:rPr>
              <a:t>With KurippEdu</a:t>
            </a:r>
            <a:endParaRPr lang="en-US" sz="1050" dirty="0"/>
          </a:p>
        </p:txBody>
      </p:sp>
      <p:pic>
        <p:nvPicPr>
          <p:cNvPr id="8" name="anim05f" descr="/home/claude/assets/icons/CircleX_d.png">    </p:cNvPr>
          <p:cNvPicPr>
            <a:picLocks noChangeAspect="1"/>
          </p:cNvPicPr>
          <p:nvPr/>
        </p:nvPicPr>
        <p:blipFill>
          <a:blip r:embed="rId2"/>
          <a:stretch>
            <a:fillRect/>
          </a:stretch>
        </p:blipFill>
        <p:spPr>
          <a:xfrm>
            <a:off x="896112" y="3099816"/>
            <a:ext cx="192024" cy="192024"/>
          </a:xfrm>
          <a:prstGeom prst="rect">
            <a:avLst/>
          </a:prstGeom>
        </p:spPr>
      </p:pic>
      <p:sp>
        <p:nvSpPr>
          <p:cNvPr id="9" name="anim05f"/>
          <p:cNvSpPr txBox="1"/>
          <p:nvPr/>
        </p:nvSpPr>
        <p:spPr>
          <a:xfrm>
            <a:off x="1188720" y="3072384"/>
            <a:ext cx="4261104" cy="365760"/>
          </a:xfrm>
          <a:prstGeom prst="rect">
            <a:avLst/>
          </a:prstGeom>
          <a:noFill/>
          <a:ln/>
        </p:spPr>
        <p:txBody>
          <a:bodyPr wrap="square" lIns="0" tIns="0" rIns="0" bIns="0" rtlCol="0" anchor="ctr"/>
          <a:lstStyle/>
          <a:p>
            <a:pPr indent="0" marL="0">
              <a:buNone/>
            </a:pPr>
            <a:r>
              <a:rPr lang="en-US" sz="1200" dirty="0">
                <a:solidFill>
                  <a:srgbClr val="4E476E"/>
                </a:solidFill>
                <a:latin typeface="Calibri" pitchFamily="34" charset="0"/>
                <a:ea typeface="Calibri" pitchFamily="34" charset="-122"/>
                <a:cs typeface="Calibri" pitchFamily="34" charset="-120"/>
              </a:rPr>
              <a:t>Separate login for every office</a:t>
            </a:r>
            <a:endParaRPr lang="en-US" sz="1200" dirty="0"/>
          </a:p>
        </p:txBody>
      </p:sp>
      <p:pic>
        <p:nvPicPr>
          <p:cNvPr id="10" name="anim06f" descr="/home/claude/assets/icons/CircleX_d.png">    </p:cNvPr>
          <p:cNvPicPr>
            <a:picLocks noChangeAspect="1"/>
          </p:cNvPicPr>
          <p:nvPr/>
        </p:nvPicPr>
        <p:blipFill>
          <a:blip r:embed="rId3"/>
          <a:stretch>
            <a:fillRect/>
          </a:stretch>
        </p:blipFill>
        <p:spPr>
          <a:xfrm>
            <a:off x="896112" y="3584448"/>
            <a:ext cx="192024" cy="192024"/>
          </a:xfrm>
          <a:prstGeom prst="rect">
            <a:avLst/>
          </a:prstGeom>
        </p:spPr>
      </p:pic>
      <p:sp>
        <p:nvSpPr>
          <p:cNvPr id="11" name="anim06f"/>
          <p:cNvSpPr txBox="1"/>
          <p:nvPr/>
        </p:nvSpPr>
        <p:spPr>
          <a:xfrm>
            <a:off x="1188720" y="3557016"/>
            <a:ext cx="4261104" cy="365760"/>
          </a:xfrm>
          <a:prstGeom prst="rect">
            <a:avLst/>
          </a:prstGeom>
          <a:noFill/>
          <a:ln/>
        </p:spPr>
        <p:txBody>
          <a:bodyPr wrap="square" lIns="0" tIns="0" rIns="0" bIns="0" rtlCol="0" anchor="ctr"/>
          <a:lstStyle/>
          <a:p>
            <a:pPr indent="0" marL="0">
              <a:buNone/>
            </a:pPr>
            <a:r>
              <a:rPr lang="en-US" sz="1200" dirty="0">
                <a:solidFill>
                  <a:srgbClr val="4E476E"/>
                </a:solidFill>
                <a:latin typeface="Calibri" pitchFamily="34" charset="0"/>
                <a:ea typeface="Calibri" pitchFamily="34" charset="-122"/>
                <a:cs typeface="Calibri" pitchFamily="34" charset="-120"/>
              </a:rPr>
              <a:t>Spreadsheets emailed between departments</a:t>
            </a:r>
            <a:endParaRPr lang="en-US" sz="1200" dirty="0"/>
          </a:p>
        </p:txBody>
      </p:sp>
      <p:pic>
        <p:nvPicPr>
          <p:cNvPr id="12" name="anim07f" descr="/home/claude/assets/icons/CircleX_d.png">    </p:cNvPr>
          <p:cNvPicPr>
            <a:picLocks noChangeAspect="1"/>
          </p:cNvPicPr>
          <p:nvPr/>
        </p:nvPicPr>
        <p:blipFill>
          <a:blip r:embed="rId4"/>
          <a:stretch>
            <a:fillRect/>
          </a:stretch>
        </p:blipFill>
        <p:spPr>
          <a:xfrm>
            <a:off x="896112" y="4069080"/>
            <a:ext cx="192024" cy="192024"/>
          </a:xfrm>
          <a:prstGeom prst="rect">
            <a:avLst/>
          </a:prstGeom>
        </p:spPr>
      </p:pic>
      <p:sp>
        <p:nvSpPr>
          <p:cNvPr id="13" name="anim07f"/>
          <p:cNvSpPr txBox="1"/>
          <p:nvPr/>
        </p:nvSpPr>
        <p:spPr>
          <a:xfrm>
            <a:off x="1188720" y="4041648"/>
            <a:ext cx="4261104" cy="365760"/>
          </a:xfrm>
          <a:prstGeom prst="rect">
            <a:avLst/>
          </a:prstGeom>
          <a:noFill/>
          <a:ln/>
        </p:spPr>
        <p:txBody>
          <a:bodyPr wrap="square" lIns="0" tIns="0" rIns="0" bIns="0" rtlCol="0" anchor="ctr"/>
          <a:lstStyle/>
          <a:p>
            <a:pPr indent="0" marL="0">
              <a:buNone/>
            </a:pPr>
            <a:r>
              <a:rPr lang="en-US" sz="1200" dirty="0">
                <a:solidFill>
                  <a:srgbClr val="4E476E"/>
                </a:solidFill>
                <a:latin typeface="Calibri" pitchFamily="34" charset="0"/>
                <a:ea typeface="Calibri" pitchFamily="34" charset="-122"/>
                <a:cs typeface="Calibri" pitchFamily="34" charset="-120"/>
              </a:rPr>
              <a:t>Exam workflow tracked on paper and WhatsApp</a:t>
            </a:r>
            <a:endParaRPr lang="en-US" sz="1200" dirty="0"/>
          </a:p>
        </p:txBody>
      </p:sp>
      <p:pic>
        <p:nvPicPr>
          <p:cNvPr id="14" name="anim08f" descr="/home/claude/assets/icons/CircleX_d.png">    </p:cNvPr>
          <p:cNvPicPr>
            <a:picLocks noChangeAspect="1"/>
          </p:cNvPicPr>
          <p:nvPr/>
        </p:nvPicPr>
        <p:blipFill>
          <a:blip r:embed="rId5"/>
          <a:stretch>
            <a:fillRect/>
          </a:stretch>
        </p:blipFill>
        <p:spPr>
          <a:xfrm>
            <a:off x="896112" y="4553712"/>
            <a:ext cx="192024" cy="192024"/>
          </a:xfrm>
          <a:prstGeom prst="rect">
            <a:avLst/>
          </a:prstGeom>
        </p:spPr>
      </p:pic>
      <p:sp>
        <p:nvSpPr>
          <p:cNvPr id="15" name="anim08f"/>
          <p:cNvSpPr txBox="1"/>
          <p:nvPr/>
        </p:nvSpPr>
        <p:spPr>
          <a:xfrm>
            <a:off x="1188720" y="4526280"/>
            <a:ext cx="4261104" cy="365760"/>
          </a:xfrm>
          <a:prstGeom prst="rect">
            <a:avLst/>
          </a:prstGeom>
          <a:noFill/>
          <a:ln/>
        </p:spPr>
        <p:txBody>
          <a:bodyPr wrap="square" lIns="0" tIns="0" rIns="0" bIns="0" rtlCol="0" anchor="ctr"/>
          <a:lstStyle/>
          <a:p>
            <a:pPr indent="0" marL="0">
              <a:buNone/>
            </a:pPr>
            <a:r>
              <a:rPr lang="en-US" sz="1200" dirty="0">
                <a:solidFill>
                  <a:srgbClr val="4E476E"/>
                </a:solidFill>
                <a:latin typeface="Calibri" pitchFamily="34" charset="0"/>
                <a:ea typeface="Calibri" pitchFamily="34" charset="-122"/>
                <a:cs typeface="Calibri" pitchFamily="34" charset="-120"/>
              </a:rPr>
              <a:t>Appraisal scores computed by hand</a:t>
            </a:r>
            <a:endParaRPr lang="en-US" sz="1200" dirty="0"/>
          </a:p>
        </p:txBody>
      </p:sp>
      <p:pic>
        <p:nvPicPr>
          <p:cNvPr id="16" name="anim09f" descr="/home/claude/assets/icons/CircleX_d.png">    </p:cNvPr>
          <p:cNvPicPr>
            <a:picLocks noChangeAspect="1"/>
          </p:cNvPicPr>
          <p:nvPr/>
        </p:nvPicPr>
        <p:blipFill>
          <a:blip r:embed="rId6"/>
          <a:stretch>
            <a:fillRect/>
          </a:stretch>
        </p:blipFill>
        <p:spPr>
          <a:xfrm>
            <a:off x="896112" y="5038344"/>
            <a:ext cx="192024" cy="192024"/>
          </a:xfrm>
          <a:prstGeom prst="rect">
            <a:avLst/>
          </a:prstGeom>
        </p:spPr>
      </p:pic>
      <p:sp>
        <p:nvSpPr>
          <p:cNvPr id="17" name="anim09f"/>
          <p:cNvSpPr txBox="1"/>
          <p:nvPr/>
        </p:nvSpPr>
        <p:spPr>
          <a:xfrm>
            <a:off x="1188720" y="5010912"/>
            <a:ext cx="4261104" cy="365760"/>
          </a:xfrm>
          <a:prstGeom prst="rect">
            <a:avLst/>
          </a:prstGeom>
          <a:noFill/>
          <a:ln/>
        </p:spPr>
        <p:txBody>
          <a:bodyPr wrap="square" lIns="0" tIns="0" rIns="0" bIns="0" rtlCol="0" anchor="ctr"/>
          <a:lstStyle/>
          <a:p>
            <a:pPr indent="0" marL="0">
              <a:buNone/>
            </a:pPr>
            <a:r>
              <a:rPr lang="en-US" sz="1200" dirty="0">
                <a:solidFill>
                  <a:srgbClr val="4E476E"/>
                </a:solidFill>
                <a:latin typeface="Calibri" pitchFamily="34" charset="0"/>
                <a:ea typeface="Calibri" pitchFamily="34" charset="-122"/>
                <a:cs typeface="Calibri" pitchFamily="34" charset="-120"/>
              </a:rPr>
              <a:t>Reports assembled the week before a deadline</a:t>
            </a:r>
            <a:endParaRPr lang="en-US" sz="1200" dirty="0"/>
          </a:p>
        </p:txBody>
      </p:sp>
      <p:pic>
        <p:nvPicPr>
          <p:cNvPr id="18" name="anim010f" descr="/home/claude/assets/icons/CircleX_d.png">    </p:cNvPr>
          <p:cNvPicPr>
            <a:picLocks noChangeAspect="1"/>
          </p:cNvPicPr>
          <p:nvPr/>
        </p:nvPicPr>
        <p:blipFill>
          <a:blip r:embed="rId7"/>
          <a:stretch>
            <a:fillRect/>
          </a:stretch>
        </p:blipFill>
        <p:spPr>
          <a:xfrm>
            <a:off x="896112" y="5522976"/>
            <a:ext cx="192024" cy="192024"/>
          </a:xfrm>
          <a:prstGeom prst="rect">
            <a:avLst/>
          </a:prstGeom>
        </p:spPr>
      </p:pic>
      <p:sp>
        <p:nvSpPr>
          <p:cNvPr id="19" name="anim010f"/>
          <p:cNvSpPr txBox="1"/>
          <p:nvPr/>
        </p:nvSpPr>
        <p:spPr>
          <a:xfrm>
            <a:off x="1188720" y="5495544"/>
            <a:ext cx="4261104" cy="365760"/>
          </a:xfrm>
          <a:prstGeom prst="rect">
            <a:avLst/>
          </a:prstGeom>
          <a:noFill/>
          <a:ln/>
        </p:spPr>
        <p:txBody>
          <a:bodyPr wrap="square" lIns="0" tIns="0" rIns="0" bIns="0" rtlCol="0" anchor="ctr"/>
          <a:lstStyle/>
          <a:p>
            <a:pPr indent="0" marL="0">
              <a:buNone/>
            </a:pPr>
            <a:r>
              <a:rPr lang="en-US" sz="1200" dirty="0">
                <a:solidFill>
                  <a:srgbClr val="4E476E"/>
                </a:solidFill>
                <a:latin typeface="Calibri" pitchFamily="34" charset="0"/>
                <a:ea typeface="Calibri" pitchFamily="34" charset="-122"/>
                <a:cs typeface="Calibri" pitchFamily="34" charset="-120"/>
              </a:rPr>
              <a:t>Students queue at the office counter</a:t>
            </a:r>
            <a:endParaRPr lang="en-US" sz="1200" dirty="0"/>
          </a:p>
        </p:txBody>
      </p:sp>
      <p:pic>
        <p:nvPicPr>
          <p:cNvPr id="20" name="anim05f" descr="/home/claude/assets/icons/CircleCheck_w.png">    </p:cNvPr>
          <p:cNvPicPr>
            <a:picLocks noChangeAspect="1"/>
          </p:cNvPicPr>
          <p:nvPr/>
        </p:nvPicPr>
        <p:blipFill>
          <a:blip r:embed="rId8"/>
          <a:stretch>
            <a:fillRect/>
          </a:stretch>
        </p:blipFill>
        <p:spPr>
          <a:xfrm>
            <a:off x="6757416" y="3099816"/>
            <a:ext cx="192024" cy="192024"/>
          </a:xfrm>
          <a:prstGeom prst="rect">
            <a:avLst/>
          </a:prstGeom>
        </p:spPr>
      </p:pic>
      <p:sp>
        <p:nvSpPr>
          <p:cNvPr id="21" name="anim05f"/>
          <p:cNvSpPr txBox="1"/>
          <p:nvPr/>
        </p:nvSpPr>
        <p:spPr>
          <a:xfrm>
            <a:off x="7050024" y="3072384"/>
            <a:ext cx="4261104" cy="365760"/>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One login, role-aware for every user</a:t>
            </a:r>
            <a:endParaRPr lang="en-US" sz="1200" dirty="0"/>
          </a:p>
        </p:txBody>
      </p:sp>
      <p:pic>
        <p:nvPicPr>
          <p:cNvPr id="22" name="anim06f" descr="/home/claude/assets/icons/CircleCheck_w.png">    </p:cNvPr>
          <p:cNvPicPr>
            <a:picLocks noChangeAspect="1"/>
          </p:cNvPicPr>
          <p:nvPr/>
        </p:nvPicPr>
        <p:blipFill>
          <a:blip r:embed="rId9"/>
          <a:stretch>
            <a:fillRect/>
          </a:stretch>
        </p:blipFill>
        <p:spPr>
          <a:xfrm>
            <a:off x="6757416" y="3584448"/>
            <a:ext cx="192024" cy="192024"/>
          </a:xfrm>
          <a:prstGeom prst="rect">
            <a:avLst/>
          </a:prstGeom>
        </p:spPr>
      </p:pic>
      <p:sp>
        <p:nvSpPr>
          <p:cNvPr id="23" name="anim06f"/>
          <p:cNvSpPr txBox="1"/>
          <p:nvPr/>
        </p:nvSpPr>
        <p:spPr>
          <a:xfrm>
            <a:off x="7050024" y="3557016"/>
            <a:ext cx="4261104" cy="365760"/>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One database that every module reads and writes</a:t>
            </a:r>
            <a:endParaRPr lang="en-US" sz="1200" dirty="0"/>
          </a:p>
        </p:txBody>
      </p:sp>
      <p:pic>
        <p:nvPicPr>
          <p:cNvPr id="24" name="anim07f" descr="/home/claude/assets/icons/CircleCheck_w.png">    </p:cNvPr>
          <p:cNvPicPr>
            <a:picLocks noChangeAspect="1"/>
          </p:cNvPicPr>
          <p:nvPr/>
        </p:nvPicPr>
        <p:blipFill>
          <a:blip r:embed="rId10"/>
          <a:stretch>
            <a:fillRect/>
          </a:stretch>
        </p:blipFill>
        <p:spPr>
          <a:xfrm>
            <a:off x="6757416" y="4069080"/>
            <a:ext cx="192024" cy="192024"/>
          </a:xfrm>
          <a:prstGeom prst="rect">
            <a:avLst/>
          </a:prstGeom>
        </p:spPr>
      </p:pic>
      <p:sp>
        <p:nvSpPr>
          <p:cNvPr id="25" name="anim07f"/>
          <p:cNvSpPr txBox="1"/>
          <p:nvPr/>
        </p:nvSpPr>
        <p:spPr>
          <a:xfrm>
            <a:off x="7050024" y="4041648"/>
            <a:ext cx="4261104" cy="365760"/>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Nine-stage exam pipeline with gated approvals</a:t>
            </a:r>
            <a:endParaRPr lang="en-US" sz="1200" dirty="0"/>
          </a:p>
        </p:txBody>
      </p:sp>
      <p:pic>
        <p:nvPicPr>
          <p:cNvPr id="26" name="anim08f" descr="/home/claude/assets/icons/CircleCheck_w.png">    </p:cNvPr>
          <p:cNvPicPr>
            <a:picLocks noChangeAspect="1"/>
          </p:cNvPicPr>
          <p:nvPr/>
        </p:nvPicPr>
        <p:blipFill>
          <a:blip r:embed="rId11"/>
          <a:stretch>
            <a:fillRect/>
          </a:stretch>
        </p:blipFill>
        <p:spPr>
          <a:xfrm>
            <a:off x="6757416" y="4553712"/>
            <a:ext cx="192024" cy="192024"/>
          </a:xfrm>
          <a:prstGeom prst="rect">
            <a:avLst/>
          </a:prstGeom>
        </p:spPr>
      </p:pic>
      <p:sp>
        <p:nvSpPr>
          <p:cNvPr id="27" name="anim08f"/>
          <p:cNvSpPr txBox="1"/>
          <p:nvPr/>
        </p:nvSpPr>
        <p:spPr>
          <a:xfrm>
            <a:off x="7050024" y="4526280"/>
            <a:ext cx="4261104" cy="365760"/>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Weighted scoring computed the same way every time</a:t>
            </a:r>
            <a:endParaRPr lang="en-US" sz="1200" dirty="0"/>
          </a:p>
        </p:txBody>
      </p:sp>
      <p:pic>
        <p:nvPicPr>
          <p:cNvPr id="28" name="anim09f" descr="/home/claude/assets/icons/CircleCheck_w.png">    </p:cNvPr>
          <p:cNvPicPr>
            <a:picLocks noChangeAspect="1"/>
          </p:cNvPicPr>
          <p:nvPr/>
        </p:nvPicPr>
        <p:blipFill>
          <a:blip r:embed="rId12"/>
          <a:stretch>
            <a:fillRect/>
          </a:stretch>
        </p:blipFill>
        <p:spPr>
          <a:xfrm>
            <a:off x="6757416" y="5038344"/>
            <a:ext cx="192024" cy="192024"/>
          </a:xfrm>
          <a:prstGeom prst="rect">
            <a:avLst/>
          </a:prstGeom>
        </p:spPr>
      </p:pic>
      <p:sp>
        <p:nvSpPr>
          <p:cNvPr id="29" name="anim09f"/>
          <p:cNvSpPr txBox="1"/>
          <p:nvPr/>
        </p:nvSpPr>
        <p:spPr>
          <a:xfrm>
            <a:off x="7050024" y="5010912"/>
            <a:ext cx="4261104" cy="365760"/>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Accreditation evidence live, all year round</a:t>
            </a:r>
            <a:endParaRPr lang="en-US" sz="1200" dirty="0"/>
          </a:p>
        </p:txBody>
      </p:sp>
      <p:pic>
        <p:nvPicPr>
          <p:cNvPr id="30" name="anim010f" descr="/home/claude/assets/icons/CircleCheck_w.png">    </p:cNvPr>
          <p:cNvPicPr>
            <a:picLocks noChangeAspect="1"/>
          </p:cNvPicPr>
          <p:nvPr/>
        </p:nvPicPr>
        <p:blipFill>
          <a:blip r:embed="rId13"/>
          <a:stretch>
            <a:fillRect/>
          </a:stretch>
        </p:blipFill>
        <p:spPr>
          <a:xfrm>
            <a:off x="6757416" y="5522976"/>
            <a:ext cx="192024" cy="192024"/>
          </a:xfrm>
          <a:prstGeom prst="rect">
            <a:avLst/>
          </a:prstGeom>
        </p:spPr>
      </p:pic>
      <p:sp>
        <p:nvSpPr>
          <p:cNvPr id="31" name="anim010f"/>
          <p:cNvSpPr txBox="1"/>
          <p:nvPr/>
        </p:nvSpPr>
        <p:spPr>
          <a:xfrm>
            <a:off x="7050024" y="5495544"/>
            <a:ext cx="4261104" cy="365760"/>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Students and parents self-serve on the app</a:t>
            </a:r>
            <a:endParaRPr lang="en-US" sz="1200" dirty="0"/>
          </a:p>
        </p:txBody>
      </p:sp>
      <p:pic>
        <p:nvPicPr>
          <p:cNvPr id="32" name="Image 12" descr="/home/claude/assets/brand_mark_sm.png">    </p:cNvPr>
          <p:cNvPicPr>
            <a:picLocks noChangeAspect="1"/>
          </p:cNvPicPr>
          <p:nvPr/>
        </p:nvPicPr>
        <p:blipFill>
          <a:blip r:embed="rId14"/>
          <a:stretch>
            <a:fillRect/>
          </a:stretch>
        </p:blipFill>
        <p:spPr>
          <a:xfrm>
            <a:off x="11277295" y="6446520"/>
            <a:ext cx="210312" cy="243230"/>
          </a:xfrm>
          <a:prstGeom prst="rect">
            <a:avLst/>
          </a:prstGeom>
        </p:spPr>
      </p:pic>
      <p:sp>
        <p:nvSpPr>
          <p:cNvPr id="33" name="Text 18"/>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3</a:t>
            </a:r>
            <a:endParaRPr lang="en-US" sz="1000" dirty="0"/>
          </a:p>
        </p:txBody>
      </p:sp>
    </p:spTree>
  </p:cSld>
  <p:clrMapOvr>
    <a:masterClrMapping/>
  </p:clrMapOvr>
  <p:transition spd="med">
    <p:split orient="horz"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18" fill="hold">
                            <p:stCondLst>
                              <p:cond delay="360"/>
                            </p:stCondLst>
                            <p:childTnLst>
                              <p:par>
                                <p:cTn id="113"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640"/>
                                        <p:tgtEl>
                                          <p:spTgt spid="4"/>
                                        </p:tgtEl>
                                      </p:cBhvr>
                                    </p:animEffect>
                                    <p:anim calcmode="lin" valueType="num">
                                      <p:cBhvr additive="base">
                                        <p:cTn id="112" dur="640" fill="hold"/>
                                        <p:tgtEl>
                                          <p:spTgt spid="4"/>
                                        </p:tgtEl>
                                        <p:attrNameLst>
                                          <p:attrName>ppt_x</p:attrName>
                                        </p:attrNameLst>
                                      </p:cBhvr>
                                      <p:tavLst>
                                        <p:tav tm="0">
                                          <p:val>
                                            <p:strVal val="#ppt_x-0.035"/>
                                          </p:val>
                                        </p:tav>
                                        <p:tav tm="100000">
                                          <p:val>
                                            <p:strVal val="#ppt_x"/>
                                          </p:val>
                                        </p:tav>
                                      </p:tavLst>
                                    </p:anim>
                                  </p:childTnLst>
                                </p:cTn>
                              </p:par>
                              <p:par>
                                <p:cTn id="117" presetID="10" presetClass="entr" presetSubtype="0" fill="hold" grpId="0" nodeType="withEffect">
                                  <p:stCondLst>
                                    <p:cond delay="0"/>
                                  </p:stCondLst>
                                  <p:childTnLst>
                                    <p:set>
                                      <p:cBhvr>
                                        <p:cTn id="114" dur="1" fill="hold">
                                          <p:stCondLst>
                                            <p:cond delay="0"/>
                                          </p:stCondLst>
                                        </p:cTn>
                                        <p:tgtEl>
                                          <p:spTgt spid="6"/>
                                        </p:tgtEl>
                                        <p:attrNameLst>
                                          <p:attrName>style.visibility</p:attrName>
                                        </p:attrNameLst>
                                      </p:cBhvr>
                                      <p:to>
                                        <p:strVal val="visible"/>
                                      </p:to>
                                    </p:set>
                                    <p:animEffect transition="in" filter="fade">
                                      <p:cBhvr>
                                        <p:cTn id="115" dur="640"/>
                                        <p:tgtEl>
                                          <p:spTgt spid="6"/>
                                        </p:tgtEl>
                                      </p:cBhvr>
                                    </p:animEffect>
                                    <p:anim calcmode="lin" valueType="num">
                                      <p:cBhvr additive="base">
                                        <p:cTn id="116" dur="640" fill="hold"/>
                                        <p:tgtEl>
                                          <p:spTgt spid="6"/>
                                        </p:tgtEl>
                                        <p:attrNameLst>
                                          <p:attrName>ppt_x</p:attrName>
                                        </p:attrNameLst>
                                      </p:cBhvr>
                                      <p:tavLst>
                                        <p:tav tm="0">
                                          <p:val>
                                            <p:strVal val="#ppt_x-0.035"/>
                                          </p:val>
                                        </p:tav>
                                        <p:tav tm="100000">
                                          <p:val>
                                            <p:strVal val="#ppt_x"/>
                                          </p:val>
                                        </p:tav>
                                      </p:tavLst>
                                    </p:anim>
                                  </p:childTnLst>
                                </p:cTn>
                              </p:par>
                            </p:childTnLst>
                          </p:cTn>
                        </p:par>
                        <p:par>
                          <p:cTn id="127" fill="hold">
                            <p:stCondLst>
                              <p:cond delay="540"/>
                            </p:stCondLst>
                            <p:childTnLst>
                              <p:par>
                                <p:cTn id="122" presetID="10" presetClass="entr" presetSubtype="0" fill="hold" grpId="0" nodeType="withEffect">
                                  <p:stCondLst>
                                    <p:cond delay="0"/>
                                  </p:stCondLst>
                                  <p:childTnLst>
                                    <p:set>
                                      <p:cBhvr>
                                        <p:cTn id="119" dur="1" fill="hold">
                                          <p:stCondLst>
                                            <p:cond delay="0"/>
                                          </p:stCondLst>
                                        </p:cTn>
                                        <p:tgtEl>
                                          <p:spTgt spid="5"/>
                                        </p:tgtEl>
                                        <p:attrNameLst>
                                          <p:attrName>style.visibility</p:attrName>
                                        </p:attrNameLst>
                                      </p:cBhvr>
                                      <p:to>
                                        <p:strVal val="visible"/>
                                      </p:to>
                                    </p:set>
                                    <p:animEffect transition="in" filter="fade">
                                      <p:cBhvr>
                                        <p:cTn id="120" dur="640"/>
                                        <p:tgtEl>
                                          <p:spTgt spid="5"/>
                                        </p:tgtEl>
                                      </p:cBhvr>
                                    </p:animEffect>
                                    <p:anim calcmode="lin" valueType="num">
                                      <p:cBhvr additive="base">
                                        <p:cTn id="121" dur="640" fill="hold"/>
                                        <p:tgtEl>
                                          <p:spTgt spid="5"/>
                                        </p:tgtEl>
                                        <p:attrNameLst>
                                          <p:attrName>ppt_x</p:attrName>
                                        </p:attrNameLst>
                                      </p:cBhvr>
                                      <p:tavLst>
                                        <p:tav tm="0">
                                          <p:val>
                                            <p:strVal val="#ppt_x+0.035"/>
                                          </p:val>
                                        </p:tav>
                                        <p:tav tm="100000">
                                          <p:val>
                                            <p:strVal val="#ppt_x"/>
                                          </p:val>
                                        </p:tav>
                                      </p:tavLst>
                                    </p:anim>
                                  </p:childTnLst>
                                </p:cTn>
                              </p:par>
                              <p:par>
                                <p:cTn id="126" presetID="10" presetClass="entr" presetSubtype="0" fill="hold" grpId="0" nodeType="withEffect">
                                  <p:stCondLst>
                                    <p:cond delay="0"/>
                                  </p:stCondLst>
                                  <p:childTnLst>
                                    <p:set>
                                      <p:cBhvr>
                                        <p:cTn id="123" dur="1" fill="hold">
                                          <p:stCondLst>
                                            <p:cond delay="0"/>
                                          </p:stCondLst>
                                        </p:cTn>
                                        <p:tgtEl>
                                          <p:spTgt spid="7"/>
                                        </p:tgtEl>
                                        <p:attrNameLst>
                                          <p:attrName>style.visibility</p:attrName>
                                        </p:attrNameLst>
                                      </p:cBhvr>
                                      <p:to>
                                        <p:strVal val="visible"/>
                                      </p:to>
                                    </p:set>
                                    <p:animEffect transition="in" filter="fade">
                                      <p:cBhvr>
                                        <p:cTn id="124" dur="640"/>
                                        <p:tgtEl>
                                          <p:spTgt spid="7"/>
                                        </p:tgtEl>
                                      </p:cBhvr>
                                    </p:animEffect>
                                    <p:anim calcmode="lin" valueType="num">
                                      <p:cBhvr additive="base">
                                        <p:cTn id="125" dur="640" fill="hold"/>
                                        <p:tgtEl>
                                          <p:spTgt spid="7"/>
                                        </p:tgtEl>
                                        <p:attrNameLst>
                                          <p:attrName>ppt_x</p:attrName>
                                        </p:attrNameLst>
                                      </p:cBhvr>
                                      <p:tavLst>
                                        <p:tav tm="0">
                                          <p:val>
                                            <p:strVal val="#ppt_x+0.035"/>
                                          </p:val>
                                        </p:tav>
                                        <p:tav tm="100000">
                                          <p:val>
                                            <p:strVal val="#ppt_x"/>
                                          </p:val>
                                        </p:tav>
                                      </p:tavLst>
                                    </p:anim>
                                  </p:childTnLst>
                                </p:cTn>
                              </p:par>
                            </p:childTnLst>
                          </p:cTn>
                        </p:par>
                        <p:par>
                          <p:cTn id="140" fill="hold">
                            <p:stCondLst>
                              <p:cond delay="720"/>
                            </p:stCondLst>
                            <p:childTnLst>
                              <p:par>
                                <p:cTn id="130" presetID="10" presetClass="entr" presetSubtype="0" fill="hold" grpId="0" nodeType="withEffect">
                                  <p:stCondLst>
                                    <p:cond delay="0"/>
                                  </p:stCondLst>
                                  <p:childTnLst>
                                    <p:set>
                                      <p:cBhvr>
                                        <p:cTn id="128" dur="1" fill="hold">
                                          <p:stCondLst>
                                            <p:cond delay="0"/>
                                          </p:stCondLst>
                                        </p:cTn>
                                        <p:tgtEl>
                                          <p:spTgt spid="8"/>
                                        </p:tgtEl>
                                        <p:attrNameLst>
                                          <p:attrName>style.visibility</p:attrName>
                                        </p:attrNameLst>
                                      </p:cBhvr>
                                      <p:to>
                                        <p:strVal val="visible"/>
                                      </p:to>
                                    </p:set>
                                    <p:animEffect transition="in" filter="fade">
                                      <p:cBhvr>
                                        <p:cTn id="129" dur="520"/>
                                        <p:tgtEl>
                                          <p:spTgt spid="8"/>
                                        </p:tgtEl>
                                      </p:cBhvr>
                                    </p:animEffect>
                                  </p:childTnLst>
                                </p:cTn>
                              </p:par>
                              <p:par>
                                <p:cTn id="133" presetID="10" presetClass="entr" presetSubtype="0" fill="hold" grpId="0" nodeType="withEffect">
                                  <p:stCondLst>
                                    <p:cond delay="0"/>
                                  </p:stCondLst>
                                  <p:childTnLst>
                                    <p:set>
                                      <p:cBhvr>
                                        <p:cTn id="131" dur="1" fill="hold">
                                          <p:stCondLst>
                                            <p:cond delay="0"/>
                                          </p:stCondLst>
                                        </p:cTn>
                                        <p:tgtEl>
                                          <p:spTgt spid="9"/>
                                        </p:tgtEl>
                                        <p:attrNameLst>
                                          <p:attrName>style.visibility</p:attrName>
                                        </p:attrNameLst>
                                      </p:cBhvr>
                                      <p:to>
                                        <p:strVal val="visible"/>
                                      </p:to>
                                    </p:set>
                                    <p:animEffect transition="in" filter="fade">
                                      <p:cBhvr>
                                        <p:cTn id="132" dur="520"/>
                                        <p:tgtEl>
                                          <p:spTgt spid="9"/>
                                        </p:tgtEl>
                                      </p:cBhvr>
                                    </p:animEffect>
                                  </p:childTnLst>
                                </p:cTn>
                              </p:par>
                              <p:par>
                                <p:cTn id="136" presetID="10" presetClass="entr" presetSubtype="0" fill="hold" grpId="0" nodeType="withEffect">
                                  <p:stCondLst>
                                    <p:cond delay="0"/>
                                  </p:stCondLst>
                                  <p:childTnLst>
                                    <p:set>
                                      <p:cBhvr>
                                        <p:cTn id="134" dur="1" fill="hold">
                                          <p:stCondLst>
                                            <p:cond delay="0"/>
                                          </p:stCondLst>
                                        </p:cTn>
                                        <p:tgtEl>
                                          <p:spTgt spid="20"/>
                                        </p:tgtEl>
                                        <p:attrNameLst>
                                          <p:attrName>style.visibility</p:attrName>
                                        </p:attrNameLst>
                                      </p:cBhvr>
                                      <p:to>
                                        <p:strVal val="visible"/>
                                      </p:to>
                                    </p:set>
                                    <p:animEffect transition="in" filter="fade">
                                      <p:cBhvr>
                                        <p:cTn id="135" dur="520"/>
                                        <p:tgtEl>
                                          <p:spTgt spid="20"/>
                                        </p:tgtEl>
                                      </p:cBhvr>
                                    </p:animEffect>
                                  </p:childTnLst>
                                </p:cTn>
                              </p:par>
                              <p:par>
                                <p:cTn id="139" presetID="10" presetClass="entr" presetSubtype="0" fill="hold" grpId="0" nodeType="withEffect">
                                  <p:stCondLst>
                                    <p:cond delay="0"/>
                                  </p:stCondLst>
                                  <p:childTnLst>
                                    <p:set>
                                      <p:cBhvr>
                                        <p:cTn id="137" dur="1" fill="hold">
                                          <p:stCondLst>
                                            <p:cond delay="0"/>
                                          </p:stCondLst>
                                        </p:cTn>
                                        <p:tgtEl>
                                          <p:spTgt spid="21"/>
                                        </p:tgtEl>
                                        <p:attrNameLst>
                                          <p:attrName>style.visibility</p:attrName>
                                        </p:attrNameLst>
                                      </p:cBhvr>
                                      <p:to>
                                        <p:strVal val="visible"/>
                                      </p:to>
                                    </p:set>
                                    <p:animEffect transition="in" filter="fade">
                                      <p:cBhvr>
                                        <p:cTn id="138" dur="520"/>
                                        <p:tgtEl>
                                          <p:spTgt spid="21"/>
                                        </p:tgtEl>
                                      </p:cBhvr>
                                    </p:animEffect>
                                  </p:childTnLst>
                                </p:cTn>
                              </p:par>
                            </p:childTnLst>
                          </p:cTn>
                        </p:par>
                        <p:par>
                          <p:cTn id="153" fill="hold">
                            <p:stCondLst>
                              <p:cond delay="900"/>
                            </p:stCondLst>
                            <p:childTnLst>
                              <p:par>
                                <p:cTn id="143" presetID="10" presetClass="entr" presetSubtype="0" fill="hold" grpId="0" nodeType="withEffect">
                                  <p:stCondLst>
                                    <p:cond delay="0"/>
                                  </p:stCondLst>
                                  <p:childTnLst>
                                    <p:set>
                                      <p:cBhvr>
                                        <p:cTn id="141" dur="1" fill="hold">
                                          <p:stCondLst>
                                            <p:cond delay="0"/>
                                          </p:stCondLst>
                                        </p:cTn>
                                        <p:tgtEl>
                                          <p:spTgt spid="10"/>
                                        </p:tgtEl>
                                        <p:attrNameLst>
                                          <p:attrName>style.visibility</p:attrName>
                                        </p:attrNameLst>
                                      </p:cBhvr>
                                      <p:to>
                                        <p:strVal val="visible"/>
                                      </p:to>
                                    </p:set>
                                    <p:animEffect transition="in" filter="fade">
                                      <p:cBhvr>
                                        <p:cTn id="142" dur="520"/>
                                        <p:tgtEl>
                                          <p:spTgt spid="10"/>
                                        </p:tgtEl>
                                      </p:cBhvr>
                                    </p:animEffect>
                                  </p:childTnLst>
                                </p:cTn>
                              </p:par>
                              <p:par>
                                <p:cTn id="146" presetID="10" presetClass="entr" presetSubtype="0" fill="hold" grpId="0" nodeType="withEffect">
                                  <p:stCondLst>
                                    <p:cond delay="0"/>
                                  </p:stCondLst>
                                  <p:childTnLst>
                                    <p:set>
                                      <p:cBhvr>
                                        <p:cTn id="144" dur="1" fill="hold">
                                          <p:stCondLst>
                                            <p:cond delay="0"/>
                                          </p:stCondLst>
                                        </p:cTn>
                                        <p:tgtEl>
                                          <p:spTgt spid="11"/>
                                        </p:tgtEl>
                                        <p:attrNameLst>
                                          <p:attrName>style.visibility</p:attrName>
                                        </p:attrNameLst>
                                      </p:cBhvr>
                                      <p:to>
                                        <p:strVal val="visible"/>
                                      </p:to>
                                    </p:set>
                                    <p:animEffect transition="in" filter="fade">
                                      <p:cBhvr>
                                        <p:cTn id="145" dur="520"/>
                                        <p:tgtEl>
                                          <p:spTgt spid="11"/>
                                        </p:tgtEl>
                                      </p:cBhvr>
                                    </p:animEffect>
                                  </p:childTnLst>
                                </p:cTn>
                              </p:par>
                              <p:par>
                                <p:cTn id="149" presetID="10" presetClass="entr" presetSubtype="0" fill="hold" grpId="0" nodeType="withEffect">
                                  <p:stCondLst>
                                    <p:cond delay="0"/>
                                  </p:stCondLst>
                                  <p:childTnLst>
                                    <p:set>
                                      <p:cBhvr>
                                        <p:cTn id="147" dur="1" fill="hold">
                                          <p:stCondLst>
                                            <p:cond delay="0"/>
                                          </p:stCondLst>
                                        </p:cTn>
                                        <p:tgtEl>
                                          <p:spTgt spid="22"/>
                                        </p:tgtEl>
                                        <p:attrNameLst>
                                          <p:attrName>style.visibility</p:attrName>
                                        </p:attrNameLst>
                                      </p:cBhvr>
                                      <p:to>
                                        <p:strVal val="visible"/>
                                      </p:to>
                                    </p:set>
                                    <p:animEffect transition="in" filter="fade">
                                      <p:cBhvr>
                                        <p:cTn id="148" dur="520"/>
                                        <p:tgtEl>
                                          <p:spTgt spid="22"/>
                                        </p:tgtEl>
                                      </p:cBhvr>
                                    </p:animEffect>
                                  </p:childTnLst>
                                </p:cTn>
                              </p:par>
                              <p:par>
                                <p:cTn id="152" presetID="10" presetClass="entr" presetSubtype="0" fill="hold" grpId="0" nodeType="withEffect">
                                  <p:stCondLst>
                                    <p:cond delay="0"/>
                                  </p:stCondLst>
                                  <p:childTnLst>
                                    <p:set>
                                      <p:cBhvr>
                                        <p:cTn id="150" dur="1" fill="hold">
                                          <p:stCondLst>
                                            <p:cond delay="0"/>
                                          </p:stCondLst>
                                        </p:cTn>
                                        <p:tgtEl>
                                          <p:spTgt spid="23"/>
                                        </p:tgtEl>
                                        <p:attrNameLst>
                                          <p:attrName>style.visibility</p:attrName>
                                        </p:attrNameLst>
                                      </p:cBhvr>
                                      <p:to>
                                        <p:strVal val="visible"/>
                                      </p:to>
                                    </p:set>
                                    <p:animEffect transition="in" filter="fade">
                                      <p:cBhvr>
                                        <p:cTn id="151" dur="520"/>
                                        <p:tgtEl>
                                          <p:spTgt spid="23"/>
                                        </p:tgtEl>
                                      </p:cBhvr>
                                    </p:animEffect>
                                  </p:childTnLst>
                                </p:cTn>
                              </p:par>
                            </p:childTnLst>
                          </p:cTn>
                        </p:par>
                        <p:par>
                          <p:cTn id="166" fill="hold">
                            <p:stCondLst>
                              <p:cond delay="1080"/>
                            </p:stCondLst>
                            <p:childTnLst>
                              <p:par>
                                <p:cTn id="156" presetID="10" presetClass="entr" presetSubtype="0" fill="hold" grpId="0" nodeType="withEffect">
                                  <p:stCondLst>
                                    <p:cond delay="0"/>
                                  </p:stCondLst>
                                  <p:childTnLst>
                                    <p:set>
                                      <p:cBhvr>
                                        <p:cTn id="154" dur="1" fill="hold">
                                          <p:stCondLst>
                                            <p:cond delay="0"/>
                                          </p:stCondLst>
                                        </p:cTn>
                                        <p:tgtEl>
                                          <p:spTgt spid="12"/>
                                        </p:tgtEl>
                                        <p:attrNameLst>
                                          <p:attrName>style.visibility</p:attrName>
                                        </p:attrNameLst>
                                      </p:cBhvr>
                                      <p:to>
                                        <p:strVal val="visible"/>
                                      </p:to>
                                    </p:set>
                                    <p:animEffect transition="in" filter="fade">
                                      <p:cBhvr>
                                        <p:cTn id="155" dur="520"/>
                                        <p:tgtEl>
                                          <p:spTgt spid="12"/>
                                        </p:tgtEl>
                                      </p:cBhvr>
                                    </p:animEffect>
                                  </p:childTnLst>
                                </p:cTn>
                              </p:par>
                              <p:par>
                                <p:cTn id="159" presetID="10" presetClass="entr" presetSubtype="0" fill="hold" grpId="0" nodeType="withEffect">
                                  <p:stCondLst>
                                    <p:cond delay="0"/>
                                  </p:stCondLst>
                                  <p:childTnLst>
                                    <p:set>
                                      <p:cBhvr>
                                        <p:cTn id="157" dur="1" fill="hold">
                                          <p:stCondLst>
                                            <p:cond delay="0"/>
                                          </p:stCondLst>
                                        </p:cTn>
                                        <p:tgtEl>
                                          <p:spTgt spid="13"/>
                                        </p:tgtEl>
                                        <p:attrNameLst>
                                          <p:attrName>style.visibility</p:attrName>
                                        </p:attrNameLst>
                                      </p:cBhvr>
                                      <p:to>
                                        <p:strVal val="visible"/>
                                      </p:to>
                                    </p:set>
                                    <p:animEffect transition="in" filter="fade">
                                      <p:cBhvr>
                                        <p:cTn id="158" dur="520"/>
                                        <p:tgtEl>
                                          <p:spTgt spid="13"/>
                                        </p:tgtEl>
                                      </p:cBhvr>
                                    </p:animEffect>
                                  </p:childTnLst>
                                </p:cTn>
                              </p:par>
                              <p:par>
                                <p:cTn id="162" presetID="10" presetClass="entr" presetSubtype="0" fill="hold" grpId="0" nodeType="withEffect">
                                  <p:stCondLst>
                                    <p:cond delay="0"/>
                                  </p:stCondLst>
                                  <p:childTnLst>
                                    <p:set>
                                      <p:cBhvr>
                                        <p:cTn id="160" dur="1" fill="hold">
                                          <p:stCondLst>
                                            <p:cond delay="0"/>
                                          </p:stCondLst>
                                        </p:cTn>
                                        <p:tgtEl>
                                          <p:spTgt spid="24"/>
                                        </p:tgtEl>
                                        <p:attrNameLst>
                                          <p:attrName>style.visibility</p:attrName>
                                        </p:attrNameLst>
                                      </p:cBhvr>
                                      <p:to>
                                        <p:strVal val="visible"/>
                                      </p:to>
                                    </p:set>
                                    <p:animEffect transition="in" filter="fade">
                                      <p:cBhvr>
                                        <p:cTn id="161" dur="520"/>
                                        <p:tgtEl>
                                          <p:spTgt spid="24"/>
                                        </p:tgtEl>
                                      </p:cBhvr>
                                    </p:animEffect>
                                  </p:childTnLst>
                                </p:cTn>
                              </p:par>
                              <p:par>
                                <p:cTn id="165" presetID="10" presetClass="entr" presetSubtype="0" fill="hold" grpId="0" nodeType="withEffect">
                                  <p:stCondLst>
                                    <p:cond delay="0"/>
                                  </p:stCondLst>
                                  <p:childTnLst>
                                    <p:set>
                                      <p:cBhvr>
                                        <p:cTn id="163" dur="1" fill="hold">
                                          <p:stCondLst>
                                            <p:cond delay="0"/>
                                          </p:stCondLst>
                                        </p:cTn>
                                        <p:tgtEl>
                                          <p:spTgt spid="25"/>
                                        </p:tgtEl>
                                        <p:attrNameLst>
                                          <p:attrName>style.visibility</p:attrName>
                                        </p:attrNameLst>
                                      </p:cBhvr>
                                      <p:to>
                                        <p:strVal val="visible"/>
                                      </p:to>
                                    </p:set>
                                    <p:animEffect transition="in" filter="fade">
                                      <p:cBhvr>
                                        <p:cTn id="164" dur="520"/>
                                        <p:tgtEl>
                                          <p:spTgt spid="25"/>
                                        </p:tgtEl>
                                      </p:cBhvr>
                                    </p:animEffect>
                                  </p:childTnLst>
                                </p:cTn>
                              </p:par>
                            </p:childTnLst>
                          </p:cTn>
                        </p:par>
                        <p:par>
                          <p:cTn id="179" fill="hold">
                            <p:stCondLst>
                              <p:cond delay="1260"/>
                            </p:stCondLst>
                            <p:childTnLst>
                              <p:par>
                                <p:cTn id="169" presetID="10" presetClass="entr" presetSubtype="0" fill="hold" grpId="0" nodeType="withEffect">
                                  <p:stCondLst>
                                    <p:cond delay="0"/>
                                  </p:stCondLst>
                                  <p:childTnLst>
                                    <p:set>
                                      <p:cBhvr>
                                        <p:cTn id="167" dur="1" fill="hold">
                                          <p:stCondLst>
                                            <p:cond delay="0"/>
                                          </p:stCondLst>
                                        </p:cTn>
                                        <p:tgtEl>
                                          <p:spTgt spid="14"/>
                                        </p:tgtEl>
                                        <p:attrNameLst>
                                          <p:attrName>style.visibility</p:attrName>
                                        </p:attrNameLst>
                                      </p:cBhvr>
                                      <p:to>
                                        <p:strVal val="visible"/>
                                      </p:to>
                                    </p:set>
                                    <p:animEffect transition="in" filter="fade">
                                      <p:cBhvr>
                                        <p:cTn id="168" dur="520"/>
                                        <p:tgtEl>
                                          <p:spTgt spid="14"/>
                                        </p:tgtEl>
                                      </p:cBhvr>
                                    </p:animEffect>
                                  </p:childTnLst>
                                </p:cTn>
                              </p:par>
                              <p:par>
                                <p:cTn id="172" presetID="10" presetClass="entr" presetSubtype="0" fill="hold" grpId="0" nodeType="withEffect">
                                  <p:stCondLst>
                                    <p:cond delay="0"/>
                                  </p:stCondLst>
                                  <p:childTnLst>
                                    <p:set>
                                      <p:cBhvr>
                                        <p:cTn id="170" dur="1" fill="hold">
                                          <p:stCondLst>
                                            <p:cond delay="0"/>
                                          </p:stCondLst>
                                        </p:cTn>
                                        <p:tgtEl>
                                          <p:spTgt spid="15"/>
                                        </p:tgtEl>
                                        <p:attrNameLst>
                                          <p:attrName>style.visibility</p:attrName>
                                        </p:attrNameLst>
                                      </p:cBhvr>
                                      <p:to>
                                        <p:strVal val="visible"/>
                                      </p:to>
                                    </p:set>
                                    <p:animEffect transition="in" filter="fade">
                                      <p:cBhvr>
                                        <p:cTn id="171" dur="520"/>
                                        <p:tgtEl>
                                          <p:spTgt spid="15"/>
                                        </p:tgtEl>
                                      </p:cBhvr>
                                    </p:animEffect>
                                  </p:childTnLst>
                                </p:cTn>
                              </p:par>
                              <p:par>
                                <p:cTn id="175" presetID="10" presetClass="entr" presetSubtype="0" fill="hold" grpId="0" nodeType="withEffect">
                                  <p:stCondLst>
                                    <p:cond delay="0"/>
                                  </p:stCondLst>
                                  <p:childTnLst>
                                    <p:set>
                                      <p:cBhvr>
                                        <p:cTn id="173" dur="1" fill="hold">
                                          <p:stCondLst>
                                            <p:cond delay="0"/>
                                          </p:stCondLst>
                                        </p:cTn>
                                        <p:tgtEl>
                                          <p:spTgt spid="26"/>
                                        </p:tgtEl>
                                        <p:attrNameLst>
                                          <p:attrName>style.visibility</p:attrName>
                                        </p:attrNameLst>
                                      </p:cBhvr>
                                      <p:to>
                                        <p:strVal val="visible"/>
                                      </p:to>
                                    </p:set>
                                    <p:animEffect transition="in" filter="fade">
                                      <p:cBhvr>
                                        <p:cTn id="174" dur="520"/>
                                        <p:tgtEl>
                                          <p:spTgt spid="26"/>
                                        </p:tgtEl>
                                      </p:cBhvr>
                                    </p:animEffect>
                                  </p:childTnLst>
                                </p:cTn>
                              </p:par>
                              <p:par>
                                <p:cTn id="178" presetID="10" presetClass="entr" presetSubtype="0" fill="hold" grpId="0" nodeType="withEffect">
                                  <p:stCondLst>
                                    <p:cond delay="0"/>
                                  </p:stCondLst>
                                  <p:childTnLst>
                                    <p:set>
                                      <p:cBhvr>
                                        <p:cTn id="176" dur="1" fill="hold">
                                          <p:stCondLst>
                                            <p:cond delay="0"/>
                                          </p:stCondLst>
                                        </p:cTn>
                                        <p:tgtEl>
                                          <p:spTgt spid="27"/>
                                        </p:tgtEl>
                                        <p:attrNameLst>
                                          <p:attrName>style.visibility</p:attrName>
                                        </p:attrNameLst>
                                      </p:cBhvr>
                                      <p:to>
                                        <p:strVal val="visible"/>
                                      </p:to>
                                    </p:set>
                                    <p:animEffect transition="in" filter="fade">
                                      <p:cBhvr>
                                        <p:cTn id="177" dur="520"/>
                                        <p:tgtEl>
                                          <p:spTgt spid="27"/>
                                        </p:tgtEl>
                                      </p:cBhvr>
                                    </p:animEffect>
                                  </p:childTnLst>
                                </p:cTn>
                              </p:par>
                            </p:childTnLst>
                          </p:cTn>
                        </p:par>
                        <p:par>
                          <p:cTn id="192" fill="hold">
                            <p:stCondLst>
                              <p:cond delay="1440"/>
                            </p:stCondLst>
                            <p:childTnLst>
                              <p:par>
                                <p:cTn id="182" presetID="10" presetClass="entr" presetSubtype="0" fill="hold" grpId="0" nodeType="withEffect">
                                  <p:stCondLst>
                                    <p:cond delay="0"/>
                                  </p:stCondLst>
                                  <p:childTnLst>
                                    <p:set>
                                      <p:cBhvr>
                                        <p:cTn id="180" dur="1" fill="hold">
                                          <p:stCondLst>
                                            <p:cond delay="0"/>
                                          </p:stCondLst>
                                        </p:cTn>
                                        <p:tgtEl>
                                          <p:spTgt spid="16"/>
                                        </p:tgtEl>
                                        <p:attrNameLst>
                                          <p:attrName>style.visibility</p:attrName>
                                        </p:attrNameLst>
                                      </p:cBhvr>
                                      <p:to>
                                        <p:strVal val="visible"/>
                                      </p:to>
                                    </p:set>
                                    <p:animEffect transition="in" filter="fade">
                                      <p:cBhvr>
                                        <p:cTn id="181" dur="520"/>
                                        <p:tgtEl>
                                          <p:spTgt spid="16"/>
                                        </p:tgtEl>
                                      </p:cBhvr>
                                    </p:animEffect>
                                  </p:childTnLst>
                                </p:cTn>
                              </p:par>
                              <p:par>
                                <p:cTn id="185" presetID="10" presetClass="entr" presetSubtype="0" fill="hold" grpId="0" nodeType="withEffect">
                                  <p:stCondLst>
                                    <p:cond delay="0"/>
                                  </p:stCondLst>
                                  <p:childTnLst>
                                    <p:set>
                                      <p:cBhvr>
                                        <p:cTn id="183" dur="1" fill="hold">
                                          <p:stCondLst>
                                            <p:cond delay="0"/>
                                          </p:stCondLst>
                                        </p:cTn>
                                        <p:tgtEl>
                                          <p:spTgt spid="17"/>
                                        </p:tgtEl>
                                        <p:attrNameLst>
                                          <p:attrName>style.visibility</p:attrName>
                                        </p:attrNameLst>
                                      </p:cBhvr>
                                      <p:to>
                                        <p:strVal val="visible"/>
                                      </p:to>
                                    </p:set>
                                    <p:animEffect transition="in" filter="fade">
                                      <p:cBhvr>
                                        <p:cTn id="184" dur="520"/>
                                        <p:tgtEl>
                                          <p:spTgt spid="17"/>
                                        </p:tgtEl>
                                      </p:cBhvr>
                                    </p:animEffect>
                                  </p:childTnLst>
                                </p:cTn>
                              </p:par>
                              <p:par>
                                <p:cTn id="188" presetID="10" presetClass="entr" presetSubtype="0" fill="hold" grpId="0" nodeType="withEffect">
                                  <p:stCondLst>
                                    <p:cond delay="0"/>
                                  </p:stCondLst>
                                  <p:childTnLst>
                                    <p:set>
                                      <p:cBhvr>
                                        <p:cTn id="186" dur="1" fill="hold">
                                          <p:stCondLst>
                                            <p:cond delay="0"/>
                                          </p:stCondLst>
                                        </p:cTn>
                                        <p:tgtEl>
                                          <p:spTgt spid="28"/>
                                        </p:tgtEl>
                                        <p:attrNameLst>
                                          <p:attrName>style.visibility</p:attrName>
                                        </p:attrNameLst>
                                      </p:cBhvr>
                                      <p:to>
                                        <p:strVal val="visible"/>
                                      </p:to>
                                    </p:set>
                                    <p:animEffect transition="in" filter="fade">
                                      <p:cBhvr>
                                        <p:cTn id="187" dur="520"/>
                                        <p:tgtEl>
                                          <p:spTgt spid="28"/>
                                        </p:tgtEl>
                                      </p:cBhvr>
                                    </p:animEffect>
                                  </p:childTnLst>
                                </p:cTn>
                              </p:par>
                              <p:par>
                                <p:cTn id="191" presetID="10" presetClass="entr" presetSubtype="0" fill="hold" grpId="0" nodeType="withEffect">
                                  <p:stCondLst>
                                    <p:cond delay="0"/>
                                  </p:stCondLst>
                                  <p:childTnLst>
                                    <p:set>
                                      <p:cBhvr>
                                        <p:cTn id="189" dur="1" fill="hold">
                                          <p:stCondLst>
                                            <p:cond delay="0"/>
                                          </p:stCondLst>
                                        </p:cTn>
                                        <p:tgtEl>
                                          <p:spTgt spid="29"/>
                                        </p:tgtEl>
                                        <p:attrNameLst>
                                          <p:attrName>style.visibility</p:attrName>
                                        </p:attrNameLst>
                                      </p:cBhvr>
                                      <p:to>
                                        <p:strVal val="visible"/>
                                      </p:to>
                                    </p:set>
                                    <p:animEffect transition="in" filter="fade">
                                      <p:cBhvr>
                                        <p:cTn id="190" dur="52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512064"/>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THE PLATFORM</a:t>
            </a:r>
            <a:endParaRPr lang="en-US" sz="1100" dirty="0"/>
          </a:p>
        </p:txBody>
      </p:sp>
      <p:sp>
        <p:nvSpPr>
          <p:cNvPr id="3" name="anim02u"/>
          <p:cNvSpPr txBox="1"/>
          <p:nvPr/>
        </p:nvSpPr>
        <p:spPr>
          <a:xfrm>
            <a:off x="566928" y="822960"/>
            <a:ext cx="11064240" cy="640080"/>
          </a:xfrm>
          <a:prstGeom prst="rect">
            <a:avLst/>
          </a:prstGeom>
          <a:noFill/>
          <a:ln/>
        </p:spPr>
        <p:txBody>
          <a:bodyPr wrap="square" lIns="0" tIns="0" rIns="0" bIns="0" rtlCol="0" anchor="t"/>
          <a:lstStyle/>
          <a:p>
            <a:pPr indent="0" marL="0">
              <a:lnSpc>
                <a:spcPct val="108000"/>
              </a:lnSpc>
              <a:buNone/>
            </a:pPr>
            <a:r>
              <a:rPr lang="en-US" sz="2900" b="1" dirty="0">
                <a:solidFill>
                  <a:srgbClr val="1B1140"/>
                </a:solidFill>
                <a:latin typeface="Arial" pitchFamily="34" charset="0"/>
                <a:ea typeface="Arial" pitchFamily="34" charset="-122"/>
                <a:cs typeface="Arial" pitchFamily="34" charset="-120"/>
              </a:rPr>
              <a:t>One suite. Every department. One record of truth.</a:t>
            </a:r>
            <a:endParaRPr lang="en-US" sz="2900" dirty="0"/>
          </a:p>
        </p:txBody>
      </p:sp>
      <p:sp>
        <p:nvSpPr>
          <p:cNvPr id="4" name="anim03u"/>
          <p:cNvSpPr txBox="1"/>
          <p:nvPr/>
        </p:nvSpPr>
        <p:spPr>
          <a:xfrm>
            <a:off x="566928" y="1609344"/>
            <a:ext cx="10607040" cy="868680"/>
          </a:xfrm>
          <a:prstGeom prst="rect">
            <a:avLst/>
          </a:prstGeom>
          <a:noFill/>
          <a:ln/>
        </p:spPr>
        <p:txBody>
          <a:bodyPr wrap="square" lIns="0" tIns="0" rIns="0" bIns="0" rtlCol="0" anchor="t"/>
          <a:lstStyle/>
          <a:p>
            <a:pPr indent="0" marL="0">
              <a:lnSpc>
                <a:spcPct val="124000"/>
              </a:lnSpc>
              <a:buNone/>
            </a:pPr>
            <a:r>
              <a:rPr lang="en-US" sz="1350" dirty="0">
                <a:solidFill>
                  <a:srgbClr val="4E476E"/>
                </a:solidFill>
                <a:latin typeface="Calibri" pitchFamily="34" charset="0"/>
                <a:ea typeface="Calibri" pitchFamily="34" charset="-122"/>
                <a:cs typeface="Calibri" pitchFamily="34" charset="-120"/>
              </a:rPr>
              <a:t>KurippEdu is a browser-based ERP for higher education. Admissions, academics, attendance, examinations, research, quality assurance, finance, stores, library and communication run as modules over a single database — with role-based access for administration, faculty, deans, students and parents.</a:t>
            </a:r>
            <a:endParaRPr lang="en-US" sz="1350" dirty="0"/>
          </a:p>
        </p:txBody>
      </p:sp>
      <p:sp>
        <p:nvSpPr>
          <p:cNvPr id="5" name="anim04u"/>
          <p:cNvSpPr/>
          <p:nvPr/>
        </p:nvSpPr>
        <p:spPr>
          <a:xfrm>
            <a:off x="566928" y="2761488"/>
            <a:ext cx="2670048" cy="1572768"/>
          </a:xfrm>
          <a:prstGeom prst="roundRect">
            <a:avLst>
              <a:gd name="adj" fmla="val 8140"/>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6" name="anim04u"/>
          <p:cNvSpPr/>
          <p:nvPr/>
        </p:nvSpPr>
        <p:spPr>
          <a:xfrm>
            <a:off x="804672" y="2980944"/>
            <a:ext cx="384048" cy="384048"/>
          </a:xfrm>
          <a:prstGeom prst="roundRect">
            <a:avLst>
              <a:gd name="adj" fmla="val 30000"/>
            </a:avLst>
          </a:prstGeom>
          <a:solidFill>
            <a:srgbClr val="5B21B6"/>
          </a:solidFill>
          <a:ln/>
          <a:effectLst>
            <a:outerShdw sx="100000" sy="100000" kx="0" ky="0" algn="bl" rotWithShape="0" blurRad="152400" dist="38100" dir="5400000">
              <a:srgbClr val="5B21B6">
                <a:alpha val="22000"/>
              </a:srgbClr>
            </a:outerShdw>
          </a:effectLst>
        </p:spPr>
      </p:sp>
      <p:pic>
        <p:nvPicPr>
          <p:cNvPr id="7" name="anim04u" descr="/home/claude/assets/icons/Layers_w.png">    </p:cNvPr>
          <p:cNvPicPr>
            <a:picLocks noChangeAspect="1"/>
          </p:cNvPicPr>
          <p:nvPr/>
        </p:nvPicPr>
        <p:blipFill>
          <a:blip r:embed="rId2"/>
          <a:stretch>
            <a:fillRect/>
          </a:stretch>
        </p:blipFill>
        <p:spPr>
          <a:xfrm>
            <a:off x="896844" y="3073116"/>
            <a:ext cx="199705" cy="199705"/>
          </a:xfrm>
          <a:prstGeom prst="rect">
            <a:avLst/>
          </a:prstGeom>
        </p:spPr>
      </p:pic>
      <p:sp>
        <p:nvSpPr>
          <p:cNvPr id="8" name="anim04u"/>
          <p:cNvSpPr txBox="1"/>
          <p:nvPr/>
        </p:nvSpPr>
        <p:spPr>
          <a:xfrm>
            <a:off x="1353312" y="2907792"/>
            <a:ext cx="1664208" cy="548640"/>
          </a:xfrm>
          <a:prstGeom prst="rect">
            <a:avLst/>
          </a:prstGeom>
          <a:noFill/>
          <a:ln/>
        </p:spPr>
        <p:txBody>
          <a:bodyPr wrap="square" lIns="0" tIns="0" rIns="0" bIns="0" rtlCol="0" anchor="ctr"/>
          <a:lstStyle/>
          <a:p>
            <a:pPr indent="0" marL="0">
              <a:buNone/>
            </a:pPr>
            <a:r>
              <a:rPr lang="en-US" sz="3400" b="1" dirty="0">
                <a:solidFill>
                  <a:srgbClr val="5B21B6"/>
                </a:solidFill>
                <a:latin typeface="Arial" pitchFamily="34" charset="0"/>
                <a:ea typeface="Arial" pitchFamily="34" charset="-122"/>
                <a:cs typeface="Arial" pitchFamily="34" charset="-120"/>
              </a:rPr>
              <a:t>46+</a:t>
            </a:r>
            <a:endParaRPr lang="en-US" sz="3400" dirty="0"/>
          </a:p>
        </p:txBody>
      </p:sp>
      <p:sp>
        <p:nvSpPr>
          <p:cNvPr id="9" name="anim04u"/>
          <p:cNvSpPr txBox="1"/>
          <p:nvPr/>
        </p:nvSpPr>
        <p:spPr>
          <a:xfrm>
            <a:off x="804672" y="3602736"/>
            <a:ext cx="2194560" cy="548640"/>
          </a:xfrm>
          <a:prstGeom prst="rect">
            <a:avLst/>
          </a:prstGeom>
          <a:noFill/>
          <a:ln/>
        </p:spPr>
        <p:txBody>
          <a:bodyPr wrap="square" lIns="0" tIns="0" rIns="0" bIns="0" rtlCol="0" anchor="t"/>
          <a:lstStyle/>
          <a:p>
            <a:pPr indent="0" marL="0">
              <a:lnSpc>
                <a:spcPct val="114000"/>
              </a:lnSpc>
              <a:buNone/>
            </a:pPr>
            <a:r>
              <a:rPr lang="en-US" sz="1150" dirty="0">
                <a:solidFill>
                  <a:srgbClr val="4E476E"/>
                </a:solidFill>
                <a:latin typeface="Calibri" pitchFamily="34" charset="0"/>
                <a:ea typeface="Calibri" pitchFamily="34" charset="-122"/>
                <a:cs typeface="Calibri" pitchFamily="34" charset="-120"/>
              </a:rPr>
              <a:t>modules, all included</a:t>
            </a:r>
            <a:endParaRPr lang="en-US" sz="1150" dirty="0"/>
          </a:p>
        </p:txBody>
      </p:sp>
      <p:sp>
        <p:nvSpPr>
          <p:cNvPr id="10" name="anim05u"/>
          <p:cNvSpPr/>
          <p:nvPr/>
        </p:nvSpPr>
        <p:spPr>
          <a:xfrm>
            <a:off x="3410712" y="2761488"/>
            <a:ext cx="2670048" cy="1572768"/>
          </a:xfrm>
          <a:prstGeom prst="roundRect">
            <a:avLst>
              <a:gd name="adj" fmla="val 8140"/>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11" name="anim05u"/>
          <p:cNvSpPr/>
          <p:nvPr/>
        </p:nvSpPr>
        <p:spPr>
          <a:xfrm>
            <a:off x="3648456" y="2980944"/>
            <a:ext cx="384048" cy="384048"/>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12" name="anim05u" descr="/home/claude/assets/icons/Database_w.png">    </p:cNvPr>
          <p:cNvPicPr>
            <a:picLocks noChangeAspect="1"/>
          </p:cNvPicPr>
          <p:nvPr/>
        </p:nvPicPr>
        <p:blipFill>
          <a:blip r:embed="rId3"/>
          <a:stretch>
            <a:fillRect/>
          </a:stretch>
        </p:blipFill>
        <p:spPr>
          <a:xfrm>
            <a:off x="3740628" y="3073116"/>
            <a:ext cx="199705" cy="199705"/>
          </a:xfrm>
          <a:prstGeom prst="rect">
            <a:avLst/>
          </a:prstGeom>
        </p:spPr>
      </p:pic>
      <p:sp>
        <p:nvSpPr>
          <p:cNvPr id="13" name="anim05u"/>
          <p:cNvSpPr txBox="1"/>
          <p:nvPr/>
        </p:nvSpPr>
        <p:spPr>
          <a:xfrm>
            <a:off x="4197096" y="2907792"/>
            <a:ext cx="1664208" cy="548640"/>
          </a:xfrm>
          <a:prstGeom prst="rect">
            <a:avLst/>
          </a:prstGeom>
          <a:noFill/>
          <a:ln/>
        </p:spPr>
        <p:txBody>
          <a:bodyPr wrap="square" lIns="0" tIns="0" rIns="0" bIns="0" rtlCol="0" anchor="ctr"/>
          <a:lstStyle/>
          <a:p>
            <a:pPr indent="0" marL="0">
              <a:buNone/>
            </a:pPr>
            <a:r>
              <a:rPr lang="en-US" sz="3400" b="1" dirty="0">
                <a:solidFill>
                  <a:srgbClr val="2563EB"/>
                </a:solidFill>
                <a:latin typeface="Arial" pitchFamily="34" charset="0"/>
                <a:ea typeface="Arial" pitchFamily="34" charset="-122"/>
                <a:cs typeface="Arial" pitchFamily="34" charset="-120"/>
              </a:rPr>
              <a:t>1</a:t>
            </a:r>
            <a:endParaRPr lang="en-US" sz="3400" dirty="0"/>
          </a:p>
        </p:txBody>
      </p:sp>
      <p:sp>
        <p:nvSpPr>
          <p:cNvPr id="14" name="anim05u"/>
          <p:cNvSpPr txBox="1"/>
          <p:nvPr/>
        </p:nvSpPr>
        <p:spPr>
          <a:xfrm>
            <a:off x="3648456" y="3602736"/>
            <a:ext cx="2194560" cy="548640"/>
          </a:xfrm>
          <a:prstGeom prst="rect">
            <a:avLst/>
          </a:prstGeom>
          <a:noFill/>
          <a:ln/>
        </p:spPr>
        <p:txBody>
          <a:bodyPr wrap="square" lIns="0" tIns="0" rIns="0" bIns="0" rtlCol="0" anchor="t"/>
          <a:lstStyle/>
          <a:p>
            <a:pPr indent="0" marL="0">
              <a:lnSpc>
                <a:spcPct val="114000"/>
              </a:lnSpc>
              <a:buNone/>
            </a:pPr>
            <a:r>
              <a:rPr lang="en-US" sz="1150" dirty="0">
                <a:solidFill>
                  <a:srgbClr val="4E476E"/>
                </a:solidFill>
                <a:latin typeface="Calibri" pitchFamily="34" charset="0"/>
                <a:ea typeface="Calibri" pitchFamily="34" charset="-122"/>
                <a:cs typeface="Calibri" pitchFamily="34" charset="-120"/>
              </a:rPr>
              <a:t>database behind every screen</a:t>
            </a:r>
            <a:endParaRPr lang="en-US" sz="1150" dirty="0"/>
          </a:p>
        </p:txBody>
      </p:sp>
      <p:sp>
        <p:nvSpPr>
          <p:cNvPr id="15" name="anim06u"/>
          <p:cNvSpPr/>
          <p:nvPr/>
        </p:nvSpPr>
        <p:spPr>
          <a:xfrm>
            <a:off x="6254496" y="2761488"/>
            <a:ext cx="2670048" cy="1572768"/>
          </a:xfrm>
          <a:prstGeom prst="roundRect">
            <a:avLst>
              <a:gd name="adj" fmla="val 8140"/>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16" name="anim06u"/>
          <p:cNvSpPr/>
          <p:nvPr/>
        </p:nvSpPr>
        <p:spPr>
          <a:xfrm>
            <a:off x="6492240" y="2980944"/>
            <a:ext cx="384048" cy="384048"/>
          </a:xfrm>
          <a:prstGeom prst="roundRect">
            <a:avLst>
              <a:gd name="adj" fmla="val 30000"/>
            </a:avLst>
          </a:prstGeom>
          <a:solidFill>
            <a:srgbClr val="0E9F6E"/>
          </a:solidFill>
          <a:ln/>
          <a:effectLst>
            <a:outerShdw sx="100000" sy="100000" kx="0" ky="0" algn="bl" rotWithShape="0" blurRad="152400" dist="38100" dir="5400000">
              <a:srgbClr val="0E9F6E">
                <a:alpha val="22000"/>
              </a:srgbClr>
            </a:outerShdw>
          </a:effectLst>
        </p:spPr>
      </p:sp>
      <p:pic>
        <p:nvPicPr>
          <p:cNvPr id="17" name="anim06u" descr="/home/claude/assets/icons/ClipboardCheck_w.png">    </p:cNvPr>
          <p:cNvPicPr>
            <a:picLocks noChangeAspect="1"/>
          </p:cNvPicPr>
          <p:nvPr/>
        </p:nvPicPr>
        <p:blipFill>
          <a:blip r:embed="rId4"/>
          <a:stretch>
            <a:fillRect/>
          </a:stretch>
        </p:blipFill>
        <p:spPr>
          <a:xfrm>
            <a:off x="6584412" y="3073116"/>
            <a:ext cx="199705" cy="199705"/>
          </a:xfrm>
          <a:prstGeom prst="rect">
            <a:avLst/>
          </a:prstGeom>
        </p:spPr>
      </p:pic>
      <p:sp>
        <p:nvSpPr>
          <p:cNvPr id="18" name="anim06u"/>
          <p:cNvSpPr txBox="1"/>
          <p:nvPr/>
        </p:nvSpPr>
        <p:spPr>
          <a:xfrm>
            <a:off x="7040880" y="2907792"/>
            <a:ext cx="1664208" cy="548640"/>
          </a:xfrm>
          <a:prstGeom prst="rect">
            <a:avLst/>
          </a:prstGeom>
          <a:noFill/>
          <a:ln/>
        </p:spPr>
        <p:txBody>
          <a:bodyPr wrap="square" lIns="0" tIns="0" rIns="0" bIns="0" rtlCol="0" anchor="ctr"/>
          <a:lstStyle/>
          <a:p>
            <a:pPr indent="0" marL="0">
              <a:buNone/>
            </a:pPr>
            <a:r>
              <a:rPr lang="en-US" sz="3400" b="1" dirty="0">
                <a:solidFill>
                  <a:srgbClr val="0E9F6E"/>
                </a:solidFill>
                <a:latin typeface="Arial" pitchFamily="34" charset="0"/>
                <a:ea typeface="Arial" pitchFamily="34" charset="-122"/>
                <a:cs typeface="Arial" pitchFamily="34" charset="-120"/>
              </a:rPr>
              <a:t>9</a:t>
            </a:r>
            <a:endParaRPr lang="en-US" sz="3400" dirty="0"/>
          </a:p>
        </p:txBody>
      </p:sp>
      <p:sp>
        <p:nvSpPr>
          <p:cNvPr id="19" name="anim06u"/>
          <p:cNvSpPr txBox="1"/>
          <p:nvPr/>
        </p:nvSpPr>
        <p:spPr>
          <a:xfrm>
            <a:off x="6492240" y="3602736"/>
            <a:ext cx="2194560" cy="548640"/>
          </a:xfrm>
          <a:prstGeom prst="rect">
            <a:avLst/>
          </a:prstGeom>
          <a:noFill/>
          <a:ln/>
        </p:spPr>
        <p:txBody>
          <a:bodyPr wrap="square" lIns="0" tIns="0" rIns="0" bIns="0" rtlCol="0" anchor="t"/>
          <a:lstStyle/>
          <a:p>
            <a:pPr indent="0" marL="0">
              <a:lnSpc>
                <a:spcPct val="114000"/>
              </a:lnSpc>
              <a:buNone/>
            </a:pPr>
            <a:r>
              <a:rPr lang="en-US" sz="1150" dirty="0">
                <a:solidFill>
                  <a:srgbClr val="4E476E"/>
                </a:solidFill>
                <a:latin typeface="Calibri" pitchFamily="34" charset="0"/>
                <a:ea typeface="Calibri" pitchFamily="34" charset="-122"/>
                <a:cs typeface="Calibri" pitchFamily="34" charset="-120"/>
              </a:rPr>
              <a:t>stages in the exam pipeline</a:t>
            </a:r>
            <a:endParaRPr lang="en-US" sz="1150" dirty="0"/>
          </a:p>
        </p:txBody>
      </p:sp>
      <p:sp>
        <p:nvSpPr>
          <p:cNvPr id="20" name="anim07u"/>
          <p:cNvSpPr/>
          <p:nvPr/>
        </p:nvSpPr>
        <p:spPr>
          <a:xfrm>
            <a:off x="9098280" y="2761488"/>
            <a:ext cx="2670048" cy="1572768"/>
          </a:xfrm>
          <a:prstGeom prst="roundRect">
            <a:avLst>
              <a:gd name="adj" fmla="val 8140"/>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21" name="anim07u"/>
          <p:cNvSpPr/>
          <p:nvPr/>
        </p:nvSpPr>
        <p:spPr>
          <a:xfrm>
            <a:off x="9336024" y="2980944"/>
            <a:ext cx="384048" cy="384048"/>
          </a:xfrm>
          <a:prstGeom prst="roundRect">
            <a:avLst>
              <a:gd name="adj" fmla="val 30000"/>
            </a:avLst>
          </a:prstGeom>
          <a:solidFill>
            <a:srgbClr val="F59E0B"/>
          </a:solidFill>
          <a:ln/>
          <a:effectLst>
            <a:outerShdw sx="100000" sy="100000" kx="0" ky="0" algn="bl" rotWithShape="0" blurRad="152400" dist="38100" dir="5400000">
              <a:srgbClr val="F59E0B">
                <a:alpha val="22000"/>
              </a:srgbClr>
            </a:outerShdw>
          </a:effectLst>
        </p:spPr>
      </p:sp>
      <p:pic>
        <p:nvPicPr>
          <p:cNvPr id="22" name="anim07u" descr="/home/claude/assets/icons/NotebookPen_w.png">    </p:cNvPr>
          <p:cNvPicPr>
            <a:picLocks noChangeAspect="1"/>
          </p:cNvPicPr>
          <p:nvPr/>
        </p:nvPicPr>
        <p:blipFill>
          <a:blip r:embed="rId5"/>
          <a:stretch>
            <a:fillRect/>
          </a:stretch>
        </p:blipFill>
        <p:spPr>
          <a:xfrm>
            <a:off x="9428196" y="3073116"/>
            <a:ext cx="199705" cy="199705"/>
          </a:xfrm>
          <a:prstGeom prst="rect">
            <a:avLst/>
          </a:prstGeom>
        </p:spPr>
      </p:pic>
      <p:sp>
        <p:nvSpPr>
          <p:cNvPr id="23" name="anim07u"/>
          <p:cNvSpPr txBox="1"/>
          <p:nvPr/>
        </p:nvSpPr>
        <p:spPr>
          <a:xfrm>
            <a:off x="9884664" y="2907792"/>
            <a:ext cx="1664208" cy="548640"/>
          </a:xfrm>
          <a:prstGeom prst="rect">
            <a:avLst/>
          </a:prstGeom>
          <a:noFill/>
          <a:ln/>
        </p:spPr>
        <p:txBody>
          <a:bodyPr wrap="square" lIns="0" tIns="0" rIns="0" bIns="0" rtlCol="0" anchor="ctr"/>
          <a:lstStyle/>
          <a:p>
            <a:pPr indent="0" marL="0">
              <a:buNone/>
            </a:pPr>
            <a:r>
              <a:rPr lang="en-US" sz="3400" b="1" dirty="0">
                <a:solidFill>
                  <a:srgbClr val="F59E0B"/>
                </a:solidFill>
                <a:latin typeface="Arial" pitchFamily="34" charset="0"/>
                <a:ea typeface="Arial" pitchFamily="34" charset="-122"/>
                <a:cs typeface="Arial" pitchFamily="34" charset="-120"/>
              </a:rPr>
              <a:t>20+</a:t>
            </a:r>
            <a:endParaRPr lang="en-US" sz="3400" dirty="0"/>
          </a:p>
        </p:txBody>
      </p:sp>
      <p:sp>
        <p:nvSpPr>
          <p:cNvPr id="24" name="anim07u"/>
          <p:cNvSpPr txBox="1"/>
          <p:nvPr/>
        </p:nvSpPr>
        <p:spPr>
          <a:xfrm>
            <a:off x="9336024" y="3602736"/>
            <a:ext cx="2194560" cy="548640"/>
          </a:xfrm>
          <a:prstGeom prst="rect">
            <a:avLst/>
          </a:prstGeom>
          <a:noFill/>
          <a:ln/>
        </p:spPr>
        <p:txBody>
          <a:bodyPr wrap="square" lIns="0" tIns="0" rIns="0" bIns="0" rtlCol="0" anchor="t"/>
          <a:lstStyle/>
          <a:p>
            <a:pPr indent="0" marL="0">
              <a:lnSpc>
                <a:spcPct val="114000"/>
              </a:lnSpc>
              <a:buNone/>
            </a:pPr>
            <a:r>
              <a:rPr lang="en-US" sz="1150" dirty="0">
                <a:solidFill>
                  <a:srgbClr val="4E476E"/>
                </a:solidFill>
                <a:latin typeface="Calibri" pitchFamily="34" charset="0"/>
                <a:ea typeface="Calibri" pitchFamily="34" charset="-122"/>
                <a:cs typeface="Calibri" pitchFamily="34" charset="-120"/>
              </a:rPr>
              <a:t>department activity registers</a:t>
            </a:r>
            <a:endParaRPr lang="en-US" sz="1150" dirty="0"/>
          </a:p>
        </p:txBody>
      </p:sp>
      <p:pic>
        <p:nvPicPr>
          <p:cNvPr id="25" name="anim08u" descr="/home/claude/assets/kpi_strip.png">    </p:cNvPr>
          <p:cNvPicPr>
            <a:picLocks noChangeAspect="1"/>
          </p:cNvPicPr>
          <p:nvPr/>
        </p:nvPicPr>
        <p:blipFill>
          <a:blip r:embed="rId6"/>
          <a:stretch>
            <a:fillRect/>
          </a:stretch>
        </p:blipFill>
        <p:spPr>
          <a:xfrm>
            <a:off x="566928" y="4828032"/>
            <a:ext cx="11064240" cy="877824"/>
          </a:xfrm>
          <a:prstGeom prst="rect">
            <a:avLst/>
          </a:prstGeom>
          <a:effectLst>
            <a:outerShdw sx="100000" sy="100000" kx="0" ky="0" algn="bl" rotWithShape="0" blurRad="203200" dist="63500" dir="5400000">
              <a:srgbClr val="2A1B54">
                <a:alpha val="14000"/>
              </a:srgbClr>
            </a:outerShdw>
          </a:effectLst>
        </p:spPr>
      </p:pic>
      <p:sp>
        <p:nvSpPr>
          <p:cNvPr id="26" name="Text 19"/>
          <p:cNvSpPr txBox="1"/>
          <p:nvPr/>
        </p:nvSpPr>
        <p:spPr>
          <a:xfrm>
            <a:off x="566928" y="5925312"/>
            <a:ext cx="10607040" cy="274320"/>
          </a:xfrm>
          <a:prstGeom prst="rect">
            <a:avLst/>
          </a:prstGeom>
          <a:noFill/>
          <a:ln/>
        </p:spPr>
        <p:txBody>
          <a:bodyPr wrap="square" lIns="0" tIns="0" rIns="0" bIns="0" rtlCol="0" anchor="ctr"/>
          <a:lstStyle/>
          <a:p>
            <a:pPr indent="0" marL="0">
              <a:buNone/>
            </a:pPr>
            <a:r>
              <a:rPr lang="en-US" sz="950" i="1" dirty="0">
                <a:solidFill>
                  <a:srgbClr val="7B7398"/>
                </a:solidFill>
                <a:latin typeface="Calibri" pitchFamily="34" charset="0"/>
                <a:ea typeface="Calibri" pitchFamily="34" charset="-122"/>
                <a:cs typeface="Calibri" pitchFamily="34" charset="-120"/>
              </a:rPr>
              <a:t>Live counters from a KurippEdu demonstration instance — every tile is a module writing to the same database.</a:t>
            </a:r>
            <a:endParaRPr lang="en-US" sz="950" dirty="0"/>
          </a:p>
        </p:txBody>
      </p:sp>
      <p:pic>
        <p:nvPicPr>
          <p:cNvPr id="27" name="Image 5" descr="/home/claude/assets/brand_mark_sm.png">    </p:cNvPr>
          <p:cNvPicPr>
            <a:picLocks noChangeAspect="1"/>
          </p:cNvPicPr>
          <p:nvPr/>
        </p:nvPicPr>
        <p:blipFill>
          <a:blip r:embed="rId7"/>
          <a:stretch>
            <a:fillRect/>
          </a:stretch>
        </p:blipFill>
        <p:spPr>
          <a:xfrm>
            <a:off x="11277295" y="6446520"/>
            <a:ext cx="210312" cy="243230"/>
          </a:xfrm>
          <a:prstGeom prst="rect">
            <a:avLst/>
          </a:prstGeom>
        </p:spPr>
      </p:pic>
      <p:sp>
        <p:nvSpPr>
          <p:cNvPr id="28" name="Text 20"/>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4</a:t>
            </a:r>
            <a:endParaRPr lang="en-US" sz="10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14" fill="hold">
                            <p:stCondLst>
                              <p:cond delay="360"/>
                            </p:stCondLst>
                            <p:childTnLst>
                              <p:par>
                                <p:cTn id="113"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600"/>
                                        <p:tgtEl>
                                          <p:spTgt spid="4"/>
                                        </p:tgtEl>
                                      </p:cBhvr>
                                    </p:animEffect>
                                    <p:anim calcmode="lin" valueType="num">
                                      <p:cBhvr additive="base">
                                        <p:cTn id="112" dur="600" fill="hold"/>
                                        <p:tgtEl>
                                          <p:spTgt spid="4"/>
                                        </p:tgtEl>
                                        <p:attrNameLst>
                                          <p:attrName>ppt_y</p:attrName>
                                        </p:attrNameLst>
                                      </p:cBhvr>
                                      <p:tavLst>
                                        <p:tav tm="0">
                                          <p:val>
                                            <p:strVal val="#ppt_y+0.045"/>
                                          </p:val>
                                        </p:tav>
                                        <p:tav tm="100000">
                                          <p:val>
                                            <p:strVal val="#ppt_y"/>
                                          </p:val>
                                        </p:tav>
                                      </p:tavLst>
                                    </p:anim>
                                  </p:childTnLst>
                                </p:cTn>
                              </p:par>
                            </p:childTnLst>
                          </p:cTn>
                        </p:par>
                        <p:par>
                          <p:cTn id="135" fill="hold">
                            <p:stCondLst>
                              <p:cond delay="540"/>
                            </p:stCondLst>
                            <p:childTnLst>
                              <p:par>
                                <p:cTn id="118" presetID="10" presetClass="entr" presetSubtype="0" fill="hold" grpId="0" nodeType="withEffect">
                                  <p:stCondLst>
                                    <p:cond delay="0"/>
                                  </p:stCondLst>
                                  <p:childTnLst>
                                    <p:set>
                                      <p:cBhvr>
                                        <p:cTn id="115" dur="1" fill="hold">
                                          <p:stCondLst>
                                            <p:cond delay="0"/>
                                          </p:stCondLst>
                                        </p:cTn>
                                        <p:tgtEl>
                                          <p:spTgt spid="5"/>
                                        </p:tgtEl>
                                        <p:attrNameLst>
                                          <p:attrName>style.visibility</p:attrName>
                                        </p:attrNameLst>
                                      </p:cBhvr>
                                      <p:to>
                                        <p:strVal val="visible"/>
                                      </p:to>
                                    </p:set>
                                    <p:animEffect transition="in" filter="fade">
                                      <p:cBhvr>
                                        <p:cTn id="116" dur="600"/>
                                        <p:tgtEl>
                                          <p:spTgt spid="5"/>
                                        </p:tgtEl>
                                      </p:cBhvr>
                                    </p:animEffect>
                                    <p:anim calcmode="lin" valueType="num">
                                      <p:cBhvr additive="base">
                                        <p:cTn id="117" dur="600" fill="hold"/>
                                        <p:tgtEl>
                                          <p:spTgt spid="5"/>
                                        </p:tgtEl>
                                        <p:attrNameLst>
                                          <p:attrName>ppt_y</p:attrName>
                                        </p:attrNameLst>
                                      </p:cBhvr>
                                      <p:tavLst>
                                        <p:tav tm="0">
                                          <p:val>
                                            <p:strVal val="#ppt_y+0.045"/>
                                          </p:val>
                                        </p:tav>
                                        <p:tav tm="100000">
                                          <p:val>
                                            <p:strVal val="#ppt_y"/>
                                          </p:val>
                                        </p:tav>
                                      </p:tavLst>
                                    </p:anim>
                                  </p:childTnLst>
                                </p:cTn>
                              </p:par>
                              <p:par>
                                <p:cTn id="122" presetID="10" presetClass="entr" presetSubtype="0" fill="hold" grpId="0" nodeType="withEffect">
                                  <p:stCondLst>
                                    <p:cond delay="0"/>
                                  </p:stCondLst>
                                  <p:childTnLst>
                                    <p:set>
                                      <p:cBhvr>
                                        <p:cTn id="119" dur="1" fill="hold">
                                          <p:stCondLst>
                                            <p:cond delay="0"/>
                                          </p:stCondLst>
                                        </p:cTn>
                                        <p:tgtEl>
                                          <p:spTgt spid="6"/>
                                        </p:tgtEl>
                                        <p:attrNameLst>
                                          <p:attrName>style.visibility</p:attrName>
                                        </p:attrNameLst>
                                      </p:cBhvr>
                                      <p:to>
                                        <p:strVal val="visible"/>
                                      </p:to>
                                    </p:set>
                                    <p:animEffect transition="in" filter="fade">
                                      <p:cBhvr>
                                        <p:cTn id="120" dur="600"/>
                                        <p:tgtEl>
                                          <p:spTgt spid="6"/>
                                        </p:tgtEl>
                                      </p:cBhvr>
                                    </p:animEffect>
                                    <p:anim calcmode="lin" valueType="num">
                                      <p:cBhvr additive="base">
                                        <p:cTn id="121" dur="600" fill="hold"/>
                                        <p:tgtEl>
                                          <p:spTgt spid="6"/>
                                        </p:tgtEl>
                                        <p:attrNameLst>
                                          <p:attrName>ppt_y</p:attrName>
                                        </p:attrNameLst>
                                      </p:cBhvr>
                                      <p:tavLst>
                                        <p:tav tm="0">
                                          <p:val>
                                            <p:strVal val="#ppt_y+0.045"/>
                                          </p:val>
                                        </p:tav>
                                        <p:tav tm="100000">
                                          <p:val>
                                            <p:strVal val="#ppt_y"/>
                                          </p:val>
                                        </p:tav>
                                      </p:tavLst>
                                    </p:anim>
                                  </p:childTnLst>
                                </p:cTn>
                              </p:par>
                              <p:par>
                                <p:cTn id="126" presetID="10" presetClass="entr" presetSubtype="0" fill="hold" grpId="0" nodeType="withEffect">
                                  <p:stCondLst>
                                    <p:cond delay="0"/>
                                  </p:stCondLst>
                                  <p:childTnLst>
                                    <p:set>
                                      <p:cBhvr>
                                        <p:cTn id="123" dur="1" fill="hold">
                                          <p:stCondLst>
                                            <p:cond delay="0"/>
                                          </p:stCondLst>
                                        </p:cTn>
                                        <p:tgtEl>
                                          <p:spTgt spid="7"/>
                                        </p:tgtEl>
                                        <p:attrNameLst>
                                          <p:attrName>style.visibility</p:attrName>
                                        </p:attrNameLst>
                                      </p:cBhvr>
                                      <p:to>
                                        <p:strVal val="visible"/>
                                      </p:to>
                                    </p:set>
                                    <p:animEffect transition="in" filter="fade">
                                      <p:cBhvr>
                                        <p:cTn id="124" dur="600"/>
                                        <p:tgtEl>
                                          <p:spTgt spid="7"/>
                                        </p:tgtEl>
                                      </p:cBhvr>
                                    </p:animEffect>
                                    <p:anim calcmode="lin" valueType="num">
                                      <p:cBhvr additive="base">
                                        <p:cTn id="125" dur="600" fill="hold"/>
                                        <p:tgtEl>
                                          <p:spTgt spid="7"/>
                                        </p:tgtEl>
                                        <p:attrNameLst>
                                          <p:attrName>ppt_y</p:attrName>
                                        </p:attrNameLst>
                                      </p:cBhvr>
                                      <p:tavLst>
                                        <p:tav tm="0">
                                          <p:val>
                                            <p:strVal val="#ppt_y+0.045"/>
                                          </p:val>
                                        </p:tav>
                                        <p:tav tm="100000">
                                          <p:val>
                                            <p:strVal val="#ppt_y"/>
                                          </p:val>
                                        </p:tav>
                                      </p:tavLst>
                                    </p:anim>
                                  </p:childTnLst>
                                </p:cTn>
                              </p:par>
                              <p:par>
                                <p:cTn id="130" presetID="10" presetClass="entr" presetSubtype="0" fill="hold" grpId="0" nodeType="withEffect">
                                  <p:stCondLst>
                                    <p:cond delay="0"/>
                                  </p:stCondLst>
                                  <p:childTnLst>
                                    <p:set>
                                      <p:cBhvr>
                                        <p:cTn id="127" dur="1" fill="hold">
                                          <p:stCondLst>
                                            <p:cond delay="0"/>
                                          </p:stCondLst>
                                        </p:cTn>
                                        <p:tgtEl>
                                          <p:spTgt spid="8"/>
                                        </p:tgtEl>
                                        <p:attrNameLst>
                                          <p:attrName>style.visibility</p:attrName>
                                        </p:attrNameLst>
                                      </p:cBhvr>
                                      <p:to>
                                        <p:strVal val="visible"/>
                                      </p:to>
                                    </p:set>
                                    <p:animEffect transition="in" filter="fade">
                                      <p:cBhvr>
                                        <p:cTn id="128" dur="600"/>
                                        <p:tgtEl>
                                          <p:spTgt spid="8"/>
                                        </p:tgtEl>
                                      </p:cBhvr>
                                    </p:animEffect>
                                    <p:anim calcmode="lin" valueType="num">
                                      <p:cBhvr additive="base">
                                        <p:cTn id="129" dur="600" fill="hold"/>
                                        <p:tgtEl>
                                          <p:spTgt spid="8"/>
                                        </p:tgtEl>
                                        <p:attrNameLst>
                                          <p:attrName>ppt_y</p:attrName>
                                        </p:attrNameLst>
                                      </p:cBhvr>
                                      <p:tavLst>
                                        <p:tav tm="0">
                                          <p:val>
                                            <p:strVal val="#ppt_y+0.045"/>
                                          </p:val>
                                        </p:tav>
                                        <p:tav tm="100000">
                                          <p:val>
                                            <p:strVal val="#ppt_y"/>
                                          </p:val>
                                        </p:tav>
                                      </p:tavLst>
                                    </p:anim>
                                  </p:childTnLst>
                                </p:cTn>
                              </p:par>
                              <p:par>
                                <p:cTn id="134" presetID="10" presetClass="entr" presetSubtype="0" fill="hold" grpId="0" nodeType="withEffect">
                                  <p:stCondLst>
                                    <p:cond delay="0"/>
                                  </p:stCondLst>
                                  <p:childTnLst>
                                    <p:set>
                                      <p:cBhvr>
                                        <p:cTn id="131" dur="1" fill="hold">
                                          <p:stCondLst>
                                            <p:cond delay="0"/>
                                          </p:stCondLst>
                                        </p:cTn>
                                        <p:tgtEl>
                                          <p:spTgt spid="9"/>
                                        </p:tgtEl>
                                        <p:attrNameLst>
                                          <p:attrName>style.visibility</p:attrName>
                                        </p:attrNameLst>
                                      </p:cBhvr>
                                      <p:to>
                                        <p:strVal val="visible"/>
                                      </p:to>
                                    </p:set>
                                    <p:animEffect transition="in" filter="fade">
                                      <p:cBhvr>
                                        <p:cTn id="132" dur="600"/>
                                        <p:tgtEl>
                                          <p:spTgt spid="9"/>
                                        </p:tgtEl>
                                      </p:cBhvr>
                                    </p:animEffect>
                                    <p:anim calcmode="lin" valueType="num">
                                      <p:cBhvr additive="base">
                                        <p:cTn id="133" dur="600" fill="hold"/>
                                        <p:tgtEl>
                                          <p:spTgt spid="9"/>
                                        </p:tgtEl>
                                        <p:attrNameLst>
                                          <p:attrName>ppt_y</p:attrName>
                                        </p:attrNameLst>
                                      </p:cBhvr>
                                      <p:tavLst>
                                        <p:tav tm="0">
                                          <p:val>
                                            <p:strVal val="#ppt_y+0.045"/>
                                          </p:val>
                                        </p:tav>
                                        <p:tav tm="100000">
                                          <p:val>
                                            <p:strVal val="#ppt_y"/>
                                          </p:val>
                                        </p:tav>
                                      </p:tavLst>
                                    </p:anim>
                                  </p:childTnLst>
                                </p:cTn>
                              </p:par>
                            </p:childTnLst>
                          </p:cTn>
                        </p:par>
                        <p:par>
                          <p:cTn id="156" fill="hold">
                            <p:stCondLst>
                              <p:cond delay="720"/>
                            </p:stCondLst>
                            <p:childTnLst>
                              <p:par>
                                <p:cTn id="139" presetID="10" presetClass="entr" presetSubtype="0" fill="hold" grpId="0" nodeType="withEffect">
                                  <p:stCondLst>
                                    <p:cond delay="0"/>
                                  </p:stCondLst>
                                  <p:childTnLst>
                                    <p:set>
                                      <p:cBhvr>
                                        <p:cTn id="136" dur="1" fill="hold">
                                          <p:stCondLst>
                                            <p:cond delay="0"/>
                                          </p:stCondLst>
                                        </p:cTn>
                                        <p:tgtEl>
                                          <p:spTgt spid="10"/>
                                        </p:tgtEl>
                                        <p:attrNameLst>
                                          <p:attrName>style.visibility</p:attrName>
                                        </p:attrNameLst>
                                      </p:cBhvr>
                                      <p:to>
                                        <p:strVal val="visible"/>
                                      </p:to>
                                    </p:set>
                                    <p:animEffect transition="in" filter="fade">
                                      <p:cBhvr>
                                        <p:cTn id="137" dur="600"/>
                                        <p:tgtEl>
                                          <p:spTgt spid="10"/>
                                        </p:tgtEl>
                                      </p:cBhvr>
                                    </p:animEffect>
                                    <p:anim calcmode="lin" valueType="num">
                                      <p:cBhvr additive="base">
                                        <p:cTn id="138" dur="600" fill="hold"/>
                                        <p:tgtEl>
                                          <p:spTgt spid="10"/>
                                        </p:tgtEl>
                                        <p:attrNameLst>
                                          <p:attrName>ppt_y</p:attrName>
                                        </p:attrNameLst>
                                      </p:cBhvr>
                                      <p:tavLst>
                                        <p:tav tm="0">
                                          <p:val>
                                            <p:strVal val="#ppt_y+0.045"/>
                                          </p:val>
                                        </p:tav>
                                        <p:tav tm="100000">
                                          <p:val>
                                            <p:strVal val="#ppt_y"/>
                                          </p:val>
                                        </p:tav>
                                      </p:tavLst>
                                    </p:anim>
                                  </p:childTnLst>
                                </p:cTn>
                              </p:par>
                              <p:par>
                                <p:cTn id="143" presetID="10" presetClass="entr" presetSubtype="0" fill="hold" grpId="0" nodeType="withEffect">
                                  <p:stCondLst>
                                    <p:cond delay="0"/>
                                  </p:stCondLst>
                                  <p:childTnLst>
                                    <p:set>
                                      <p:cBhvr>
                                        <p:cTn id="140" dur="1" fill="hold">
                                          <p:stCondLst>
                                            <p:cond delay="0"/>
                                          </p:stCondLst>
                                        </p:cTn>
                                        <p:tgtEl>
                                          <p:spTgt spid="11"/>
                                        </p:tgtEl>
                                        <p:attrNameLst>
                                          <p:attrName>style.visibility</p:attrName>
                                        </p:attrNameLst>
                                      </p:cBhvr>
                                      <p:to>
                                        <p:strVal val="visible"/>
                                      </p:to>
                                    </p:set>
                                    <p:animEffect transition="in" filter="fade">
                                      <p:cBhvr>
                                        <p:cTn id="141" dur="600"/>
                                        <p:tgtEl>
                                          <p:spTgt spid="11"/>
                                        </p:tgtEl>
                                      </p:cBhvr>
                                    </p:animEffect>
                                    <p:anim calcmode="lin" valueType="num">
                                      <p:cBhvr additive="base">
                                        <p:cTn id="142" dur="600" fill="hold"/>
                                        <p:tgtEl>
                                          <p:spTgt spid="11"/>
                                        </p:tgtEl>
                                        <p:attrNameLst>
                                          <p:attrName>ppt_y</p:attrName>
                                        </p:attrNameLst>
                                      </p:cBhvr>
                                      <p:tavLst>
                                        <p:tav tm="0">
                                          <p:val>
                                            <p:strVal val="#ppt_y+0.045"/>
                                          </p:val>
                                        </p:tav>
                                        <p:tav tm="100000">
                                          <p:val>
                                            <p:strVal val="#ppt_y"/>
                                          </p:val>
                                        </p:tav>
                                      </p:tavLst>
                                    </p:anim>
                                  </p:childTnLst>
                                </p:cTn>
                              </p:par>
                              <p:par>
                                <p:cTn id="147" presetID="10" presetClass="entr" presetSubtype="0" fill="hold" grpId="0" nodeType="withEffect">
                                  <p:stCondLst>
                                    <p:cond delay="0"/>
                                  </p:stCondLst>
                                  <p:childTnLst>
                                    <p:set>
                                      <p:cBhvr>
                                        <p:cTn id="144" dur="1" fill="hold">
                                          <p:stCondLst>
                                            <p:cond delay="0"/>
                                          </p:stCondLst>
                                        </p:cTn>
                                        <p:tgtEl>
                                          <p:spTgt spid="12"/>
                                        </p:tgtEl>
                                        <p:attrNameLst>
                                          <p:attrName>style.visibility</p:attrName>
                                        </p:attrNameLst>
                                      </p:cBhvr>
                                      <p:to>
                                        <p:strVal val="visible"/>
                                      </p:to>
                                    </p:set>
                                    <p:animEffect transition="in" filter="fade">
                                      <p:cBhvr>
                                        <p:cTn id="145" dur="600"/>
                                        <p:tgtEl>
                                          <p:spTgt spid="12"/>
                                        </p:tgtEl>
                                      </p:cBhvr>
                                    </p:animEffect>
                                    <p:anim calcmode="lin" valueType="num">
                                      <p:cBhvr additive="base">
                                        <p:cTn id="146" dur="600" fill="hold"/>
                                        <p:tgtEl>
                                          <p:spTgt spid="12"/>
                                        </p:tgtEl>
                                        <p:attrNameLst>
                                          <p:attrName>ppt_y</p:attrName>
                                        </p:attrNameLst>
                                      </p:cBhvr>
                                      <p:tavLst>
                                        <p:tav tm="0">
                                          <p:val>
                                            <p:strVal val="#ppt_y+0.045"/>
                                          </p:val>
                                        </p:tav>
                                        <p:tav tm="100000">
                                          <p:val>
                                            <p:strVal val="#ppt_y"/>
                                          </p:val>
                                        </p:tav>
                                      </p:tavLst>
                                    </p:anim>
                                  </p:childTnLst>
                                </p:cTn>
                              </p:par>
                              <p:par>
                                <p:cTn id="151" presetID="10" presetClass="entr" presetSubtype="0" fill="hold" grpId="0" nodeType="withEffect">
                                  <p:stCondLst>
                                    <p:cond delay="0"/>
                                  </p:stCondLst>
                                  <p:childTnLst>
                                    <p:set>
                                      <p:cBhvr>
                                        <p:cTn id="148" dur="1" fill="hold">
                                          <p:stCondLst>
                                            <p:cond delay="0"/>
                                          </p:stCondLst>
                                        </p:cTn>
                                        <p:tgtEl>
                                          <p:spTgt spid="13"/>
                                        </p:tgtEl>
                                        <p:attrNameLst>
                                          <p:attrName>style.visibility</p:attrName>
                                        </p:attrNameLst>
                                      </p:cBhvr>
                                      <p:to>
                                        <p:strVal val="visible"/>
                                      </p:to>
                                    </p:set>
                                    <p:animEffect transition="in" filter="fade">
                                      <p:cBhvr>
                                        <p:cTn id="149" dur="600"/>
                                        <p:tgtEl>
                                          <p:spTgt spid="13"/>
                                        </p:tgtEl>
                                      </p:cBhvr>
                                    </p:animEffect>
                                    <p:anim calcmode="lin" valueType="num">
                                      <p:cBhvr additive="base">
                                        <p:cTn id="150" dur="600" fill="hold"/>
                                        <p:tgtEl>
                                          <p:spTgt spid="13"/>
                                        </p:tgtEl>
                                        <p:attrNameLst>
                                          <p:attrName>ppt_y</p:attrName>
                                        </p:attrNameLst>
                                      </p:cBhvr>
                                      <p:tavLst>
                                        <p:tav tm="0">
                                          <p:val>
                                            <p:strVal val="#ppt_y+0.045"/>
                                          </p:val>
                                        </p:tav>
                                        <p:tav tm="100000">
                                          <p:val>
                                            <p:strVal val="#ppt_y"/>
                                          </p:val>
                                        </p:tav>
                                      </p:tavLst>
                                    </p:anim>
                                  </p:childTnLst>
                                </p:cTn>
                              </p:par>
                              <p:par>
                                <p:cTn id="155" presetID="10" presetClass="entr" presetSubtype="0" fill="hold" grpId="0" nodeType="withEffect">
                                  <p:stCondLst>
                                    <p:cond delay="0"/>
                                  </p:stCondLst>
                                  <p:childTnLst>
                                    <p:set>
                                      <p:cBhvr>
                                        <p:cTn id="152" dur="1" fill="hold">
                                          <p:stCondLst>
                                            <p:cond delay="0"/>
                                          </p:stCondLst>
                                        </p:cTn>
                                        <p:tgtEl>
                                          <p:spTgt spid="14"/>
                                        </p:tgtEl>
                                        <p:attrNameLst>
                                          <p:attrName>style.visibility</p:attrName>
                                        </p:attrNameLst>
                                      </p:cBhvr>
                                      <p:to>
                                        <p:strVal val="visible"/>
                                      </p:to>
                                    </p:set>
                                    <p:animEffect transition="in" filter="fade">
                                      <p:cBhvr>
                                        <p:cTn id="153" dur="600"/>
                                        <p:tgtEl>
                                          <p:spTgt spid="14"/>
                                        </p:tgtEl>
                                      </p:cBhvr>
                                    </p:animEffect>
                                    <p:anim calcmode="lin" valueType="num">
                                      <p:cBhvr additive="base">
                                        <p:cTn id="154" dur="600" fill="hold"/>
                                        <p:tgtEl>
                                          <p:spTgt spid="14"/>
                                        </p:tgtEl>
                                        <p:attrNameLst>
                                          <p:attrName>ppt_y</p:attrName>
                                        </p:attrNameLst>
                                      </p:cBhvr>
                                      <p:tavLst>
                                        <p:tav tm="0">
                                          <p:val>
                                            <p:strVal val="#ppt_y+0.045"/>
                                          </p:val>
                                        </p:tav>
                                        <p:tav tm="100000">
                                          <p:val>
                                            <p:strVal val="#ppt_y"/>
                                          </p:val>
                                        </p:tav>
                                      </p:tavLst>
                                    </p:anim>
                                  </p:childTnLst>
                                </p:cTn>
                              </p:par>
                            </p:childTnLst>
                          </p:cTn>
                        </p:par>
                        <p:par>
                          <p:cTn id="177" fill="hold">
                            <p:stCondLst>
                              <p:cond delay="900"/>
                            </p:stCondLst>
                            <p:childTnLst>
                              <p:par>
                                <p:cTn id="160" presetID="10" presetClass="entr" presetSubtype="0" fill="hold" grpId="0" nodeType="withEffect">
                                  <p:stCondLst>
                                    <p:cond delay="0"/>
                                  </p:stCondLst>
                                  <p:childTnLst>
                                    <p:set>
                                      <p:cBhvr>
                                        <p:cTn id="157" dur="1" fill="hold">
                                          <p:stCondLst>
                                            <p:cond delay="0"/>
                                          </p:stCondLst>
                                        </p:cTn>
                                        <p:tgtEl>
                                          <p:spTgt spid="15"/>
                                        </p:tgtEl>
                                        <p:attrNameLst>
                                          <p:attrName>style.visibility</p:attrName>
                                        </p:attrNameLst>
                                      </p:cBhvr>
                                      <p:to>
                                        <p:strVal val="visible"/>
                                      </p:to>
                                    </p:set>
                                    <p:animEffect transition="in" filter="fade">
                                      <p:cBhvr>
                                        <p:cTn id="158" dur="600"/>
                                        <p:tgtEl>
                                          <p:spTgt spid="15"/>
                                        </p:tgtEl>
                                      </p:cBhvr>
                                    </p:animEffect>
                                    <p:anim calcmode="lin" valueType="num">
                                      <p:cBhvr additive="base">
                                        <p:cTn id="159" dur="600" fill="hold"/>
                                        <p:tgtEl>
                                          <p:spTgt spid="15"/>
                                        </p:tgtEl>
                                        <p:attrNameLst>
                                          <p:attrName>ppt_y</p:attrName>
                                        </p:attrNameLst>
                                      </p:cBhvr>
                                      <p:tavLst>
                                        <p:tav tm="0">
                                          <p:val>
                                            <p:strVal val="#ppt_y+0.045"/>
                                          </p:val>
                                        </p:tav>
                                        <p:tav tm="100000">
                                          <p:val>
                                            <p:strVal val="#ppt_y"/>
                                          </p:val>
                                        </p:tav>
                                      </p:tavLst>
                                    </p:anim>
                                  </p:childTnLst>
                                </p:cTn>
                              </p:par>
                              <p:par>
                                <p:cTn id="164" presetID="10" presetClass="entr" presetSubtype="0" fill="hold" grpId="0" nodeType="withEffect">
                                  <p:stCondLst>
                                    <p:cond delay="0"/>
                                  </p:stCondLst>
                                  <p:childTnLst>
                                    <p:set>
                                      <p:cBhvr>
                                        <p:cTn id="161" dur="1" fill="hold">
                                          <p:stCondLst>
                                            <p:cond delay="0"/>
                                          </p:stCondLst>
                                        </p:cTn>
                                        <p:tgtEl>
                                          <p:spTgt spid="16"/>
                                        </p:tgtEl>
                                        <p:attrNameLst>
                                          <p:attrName>style.visibility</p:attrName>
                                        </p:attrNameLst>
                                      </p:cBhvr>
                                      <p:to>
                                        <p:strVal val="visible"/>
                                      </p:to>
                                    </p:set>
                                    <p:animEffect transition="in" filter="fade">
                                      <p:cBhvr>
                                        <p:cTn id="162" dur="600"/>
                                        <p:tgtEl>
                                          <p:spTgt spid="16"/>
                                        </p:tgtEl>
                                      </p:cBhvr>
                                    </p:animEffect>
                                    <p:anim calcmode="lin" valueType="num">
                                      <p:cBhvr additive="base">
                                        <p:cTn id="163" dur="600" fill="hold"/>
                                        <p:tgtEl>
                                          <p:spTgt spid="16"/>
                                        </p:tgtEl>
                                        <p:attrNameLst>
                                          <p:attrName>ppt_y</p:attrName>
                                        </p:attrNameLst>
                                      </p:cBhvr>
                                      <p:tavLst>
                                        <p:tav tm="0">
                                          <p:val>
                                            <p:strVal val="#ppt_y+0.045"/>
                                          </p:val>
                                        </p:tav>
                                        <p:tav tm="100000">
                                          <p:val>
                                            <p:strVal val="#ppt_y"/>
                                          </p:val>
                                        </p:tav>
                                      </p:tavLst>
                                    </p:anim>
                                  </p:childTnLst>
                                </p:cTn>
                              </p:par>
                              <p:par>
                                <p:cTn id="168" presetID="10" presetClass="entr" presetSubtype="0" fill="hold" grpId="0" nodeType="withEffect">
                                  <p:stCondLst>
                                    <p:cond delay="0"/>
                                  </p:stCondLst>
                                  <p:childTnLst>
                                    <p:set>
                                      <p:cBhvr>
                                        <p:cTn id="165" dur="1" fill="hold">
                                          <p:stCondLst>
                                            <p:cond delay="0"/>
                                          </p:stCondLst>
                                        </p:cTn>
                                        <p:tgtEl>
                                          <p:spTgt spid="17"/>
                                        </p:tgtEl>
                                        <p:attrNameLst>
                                          <p:attrName>style.visibility</p:attrName>
                                        </p:attrNameLst>
                                      </p:cBhvr>
                                      <p:to>
                                        <p:strVal val="visible"/>
                                      </p:to>
                                    </p:set>
                                    <p:animEffect transition="in" filter="fade">
                                      <p:cBhvr>
                                        <p:cTn id="166" dur="600"/>
                                        <p:tgtEl>
                                          <p:spTgt spid="17"/>
                                        </p:tgtEl>
                                      </p:cBhvr>
                                    </p:animEffect>
                                    <p:anim calcmode="lin" valueType="num">
                                      <p:cBhvr additive="base">
                                        <p:cTn id="167" dur="600" fill="hold"/>
                                        <p:tgtEl>
                                          <p:spTgt spid="17"/>
                                        </p:tgtEl>
                                        <p:attrNameLst>
                                          <p:attrName>ppt_y</p:attrName>
                                        </p:attrNameLst>
                                      </p:cBhvr>
                                      <p:tavLst>
                                        <p:tav tm="0">
                                          <p:val>
                                            <p:strVal val="#ppt_y+0.045"/>
                                          </p:val>
                                        </p:tav>
                                        <p:tav tm="100000">
                                          <p:val>
                                            <p:strVal val="#ppt_y"/>
                                          </p:val>
                                        </p:tav>
                                      </p:tavLst>
                                    </p:anim>
                                  </p:childTnLst>
                                </p:cTn>
                              </p:par>
                              <p:par>
                                <p:cTn id="172" presetID="10" presetClass="entr" presetSubtype="0" fill="hold" grpId="0" nodeType="withEffect">
                                  <p:stCondLst>
                                    <p:cond delay="0"/>
                                  </p:stCondLst>
                                  <p:childTnLst>
                                    <p:set>
                                      <p:cBhvr>
                                        <p:cTn id="169" dur="1" fill="hold">
                                          <p:stCondLst>
                                            <p:cond delay="0"/>
                                          </p:stCondLst>
                                        </p:cTn>
                                        <p:tgtEl>
                                          <p:spTgt spid="18"/>
                                        </p:tgtEl>
                                        <p:attrNameLst>
                                          <p:attrName>style.visibility</p:attrName>
                                        </p:attrNameLst>
                                      </p:cBhvr>
                                      <p:to>
                                        <p:strVal val="visible"/>
                                      </p:to>
                                    </p:set>
                                    <p:animEffect transition="in" filter="fade">
                                      <p:cBhvr>
                                        <p:cTn id="170" dur="600"/>
                                        <p:tgtEl>
                                          <p:spTgt spid="18"/>
                                        </p:tgtEl>
                                      </p:cBhvr>
                                    </p:animEffect>
                                    <p:anim calcmode="lin" valueType="num">
                                      <p:cBhvr additive="base">
                                        <p:cTn id="171" dur="600" fill="hold"/>
                                        <p:tgtEl>
                                          <p:spTgt spid="18"/>
                                        </p:tgtEl>
                                        <p:attrNameLst>
                                          <p:attrName>ppt_y</p:attrName>
                                        </p:attrNameLst>
                                      </p:cBhvr>
                                      <p:tavLst>
                                        <p:tav tm="0">
                                          <p:val>
                                            <p:strVal val="#ppt_y+0.045"/>
                                          </p:val>
                                        </p:tav>
                                        <p:tav tm="100000">
                                          <p:val>
                                            <p:strVal val="#ppt_y"/>
                                          </p:val>
                                        </p:tav>
                                      </p:tavLst>
                                    </p:anim>
                                  </p:childTnLst>
                                </p:cTn>
                              </p:par>
                              <p:par>
                                <p:cTn id="176" presetID="10" presetClass="entr" presetSubtype="0" fill="hold" grpId="0" nodeType="withEffect">
                                  <p:stCondLst>
                                    <p:cond delay="0"/>
                                  </p:stCondLst>
                                  <p:childTnLst>
                                    <p:set>
                                      <p:cBhvr>
                                        <p:cTn id="173" dur="1" fill="hold">
                                          <p:stCondLst>
                                            <p:cond delay="0"/>
                                          </p:stCondLst>
                                        </p:cTn>
                                        <p:tgtEl>
                                          <p:spTgt spid="19"/>
                                        </p:tgtEl>
                                        <p:attrNameLst>
                                          <p:attrName>style.visibility</p:attrName>
                                        </p:attrNameLst>
                                      </p:cBhvr>
                                      <p:to>
                                        <p:strVal val="visible"/>
                                      </p:to>
                                    </p:set>
                                    <p:animEffect transition="in" filter="fade">
                                      <p:cBhvr>
                                        <p:cTn id="174" dur="600"/>
                                        <p:tgtEl>
                                          <p:spTgt spid="19"/>
                                        </p:tgtEl>
                                      </p:cBhvr>
                                    </p:animEffect>
                                    <p:anim calcmode="lin" valueType="num">
                                      <p:cBhvr additive="base">
                                        <p:cTn id="175" dur="600" fill="hold"/>
                                        <p:tgtEl>
                                          <p:spTgt spid="19"/>
                                        </p:tgtEl>
                                        <p:attrNameLst>
                                          <p:attrName>ppt_y</p:attrName>
                                        </p:attrNameLst>
                                      </p:cBhvr>
                                      <p:tavLst>
                                        <p:tav tm="0">
                                          <p:val>
                                            <p:strVal val="#ppt_y+0.045"/>
                                          </p:val>
                                        </p:tav>
                                        <p:tav tm="100000">
                                          <p:val>
                                            <p:strVal val="#ppt_y"/>
                                          </p:val>
                                        </p:tav>
                                      </p:tavLst>
                                    </p:anim>
                                  </p:childTnLst>
                                </p:cTn>
                              </p:par>
                            </p:childTnLst>
                          </p:cTn>
                        </p:par>
                        <p:par>
                          <p:cTn id="198" fill="hold">
                            <p:stCondLst>
                              <p:cond delay="1080"/>
                            </p:stCondLst>
                            <p:childTnLst>
                              <p:par>
                                <p:cTn id="181" presetID="10" presetClass="entr" presetSubtype="0" fill="hold" grpId="0" nodeType="withEffect">
                                  <p:stCondLst>
                                    <p:cond delay="0"/>
                                  </p:stCondLst>
                                  <p:childTnLst>
                                    <p:set>
                                      <p:cBhvr>
                                        <p:cTn id="178" dur="1" fill="hold">
                                          <p:stCondLst>
                                            <p:cond delay="0"/>
                                          </p:stCondLst>
                                        </p:cTn>
                                        <p:tgtEl>
                                          <p:spTgt spid="20"/>
                                        </p:tgtEl>
                                        <p:attrNameLst>
                                          <p:attrName>style.visibility</p:attrName>
                                        </p:attrNameLst>
                                      </p:cBhvr>
                                      <p:to>
                                        <p:strVal val="visible"/>
                                      </p:to>
                                    </p:set>
                                    <p:animEffect transition="in" filter="fade">
                                      <p:cBhvr>
                                        <p:cTn id="179" dur="600"/>
                                        <p:tgtEl>
                                          <p:spTgt spid="20"/>
                                        </p:tgtEl>
                                      </p:cBhvr>
                                    </p:animEffect>
                                    <p:anim calcmode="lin" valueType="num">
                                      <p:cBhvr additive="base">
                                        <p:cTn id="180" dur="600" fill="hold"/>
                                        <p:tgtEl>
                                          <p:spTgt spid="20"/>
                                        </p:tgtEl>
                                        <p:attrNameLst>
                                          <p:attrName>ppt_y</p:attrName>
                                        </p:attrNameLst>
                                      </p:cBhvr>
                                      <p:tavLst>
                                        <p:tav tm="0">
                                          <p:val>
                                            <p:strVal val="#ppt_y+0.045"/>
                                          </p:val>
                                        </p:tav>
                                        <p:tav tm="100000">
                                          <p:val>
                                            <p:strVal val="#ppt_y"/>
                                          </p:val>
                                        </p:tav>
                                      </p:tavLst>
                                    </p:anim>
                                  </p:childTnLst>
                                </p:cTn>
                              </p:par>
                              <p:par>
                                <p:cTn id="185" presetID="10" presetClass="entr" presetSubtype="0" fill="hold" grpId="0" nodeType="withEffect">
                                  <p:stCondLst>
                                    <p:cond delay="0"/>
                                  </p:stCondLst>
                                  <p:childTnLst>
                                    <p:set>
                                      <p:cBhvr>
                                        <p:cTn id="182" dur="1" fill="hold">
                                          <p:stCondLst>
                                            <p:cond delay="0"/>
                                          </p:stCondLst>
                                        </p:cTn>
                                        <p:tgtEl>
                                          <p:spTgt spid="21"/>
                                        </p:tgtEl>
                                        <p:attrNameLst>
                                          <p:attrName>style.visibility</p:attrName>
                                        </p:attrNameLst>
                                      </p:cBhvr>
                                      <p:to>
                                        <p:strVal val="visible"/>
                                      </p:to>
                                    </p:set>
                                    <p:animEffect transition="in" filter="fade">
                                      <p:cBhvr>
                                        <p:cTn id="183" dur="600"/>
                                        <p:tgtEl>
                                          <p:spTgt spid="21"/>
                                        </p:tgtEl>
                                      </p:cBhvr>
                                    </p:animEffect>
                                    <p:anim calcmode="lin" valueType="num">
                                      <p:cBhvr additive="base">
                                        <p:cTn id="184" dur="600" fill="hold"/>
                                        <p:tgtEl>
                                          <p:spTgt spid="21"/>
                                        </p:tgtEl>
                                        <p:attrNameLst>
                                          <p:attrName>ppt_y</p:attrName>
                                        </p:attrNameLst>
                                      </p:cBhvr>
                                      <p:tavLst>
                                        <p:tav tm="0">
                                          <p:val>
                                            <p:strVal val="#ppt_y+0.045"/>
                                          </p:val>
                                        </p:tav>
                                        <p:tav tm="100000">
                                          <p:val>
                                            <p:strVal val="#ppt_y"/>
                                          </p:val>
                                        </p:tav>
                                      </p:tavLst>
                                    </p:anim>
                                  </p:childTnLst>
                                </p:cTn>
                              </p:par>
                              <p:par>
                                <p:cTn id="189" presetID="10" presetClass="entr" presetSubtype="0" fill="hold" grpId="0" nodeType="withEffect">
                                  <p:stCondLst>
                                    <p:cond delay="0"/>
                                  </p:stCondLst>
                                  <p:childTnLst>
                                    <p:set>
                                      <p:cBhvr>
                                        <p:cTn id="186" dur="1" fill="hold">
                                          <p:stCondLst>
                                            <p:cond delay="0"/>
                                          </p:stCondLst>
                                        </p:cTn>
                                        <p:tgtEl>
                                          <p:spTgt spid="22"/>
                                        </p:tgtEl>
                                        <p:attrNameLst>
                                          <p:attrName>style.visibility</p:attrName>
                                        </p:attrNameLst>
                                      </p:cBhvr>
                                      <p:to>
                                        <p:strVal val="visible"/>
                                      </p:to>
                                    </p:set>
                                    <p:animEffect transition="in" filter="fade">
                                      <p:cBhvr>
                                        <p:cTn id="187" dur="600"/>
                                        <p:tgtEl>
                                          <p:spTgt spid="22"/>
                                        </p:tgtEl>
                                      </p:cBhvr>
                                    </p:animEffect>
                                    <p:anim calcmode="lin" valueType="num">
                                      <p:cBhvr additive="base">
                                        <p:cTn id="188" dur="600" fill="hold"/>
                                        <p:tgtEl>
                                          <p:spTgt spid="22"/>
                                        </p:tgtEl>
                                        <p:attrNameLst>
                                          <p:attrName>ppt_y</p:attrName>
                                        </p:attrNameLst>
                                      </p:cBhvr>
                                      <p:tavLst>
                                        <p:tav tm="0">
                                          <p:val>
                                            <p:strVal val="#ppt_y+0.045"/>
                                          </p:val>
                                        </p:tav>
                                        <p:tav tm="100000">
                                          <p:val>
                                            <p:strVal val="#ppt_y"/>
                                          </p:val>
                                        </p:tav>
                                      </p:tavLst>
                                    </p:anim>
                                  </p:childTnLst>
                                </p:cTn>
                              </p:par>
                              <p:par>
                                <p:cTn id="193" presetID="10" presetClass="entr" presetSubtype="0" fill="hold" grpId="0" nodeType="withEffect">
                                  <p:stCondLst>
                                    <p:cond delay="0"/>
                                  </p:stCondLst>
                                  <p:childTnLst>
                                    <p:set>
                                      <p:cBhvr>
                                        <p:cTn id="190" dur="1" fill="hold">
                                          <p:stCondLst>
                                            <p:cond delay="0"/>
                                          </p:stCondLst>
                                        </p:cTn>
                                        <p:tgtEl>
                                          <p:spTgt spid="23"/>
                                        </p:tgtEl>
                                        <p:attrNameLst>
                                          <p:attrName>style.visibility</p:attrName>
                                        </p:attrNameLst>
                                      </p:cBhvr>
                                      <p:to>
                                        <p:strVal val="visible"/>
                                      </p:to>
                                    </p:set>
                                    <p:animEffect transition="in" filter="fade">
                                      <p:cBhvr>
                                        <p:cTn id="191" dur="600"/>
                                        <p:tgtEl>
                                          <p:spTgt spid="23"/>
                                        </p:tgtEl>
                                      </p:cBhvr>
                                    </p:animEffect>
                                    <p:anim calcmode="lin" valueType="num">
                                      <p:cBhvr additive="base">
                                        <p:cTn id="192" dur="600" fill="hold"/>
                                        <p:tgtEl>
                                          <p:spTgt spid="23"/>
                                        </p:tgtEl>
                                        <p:attrNameLst>
                                          <p:attrName>ppt_y</p:attrName>
                                        </p:attrNameLst>
                                      </p:cBhvr>
                                      <p:tavLst>
                                        <p:tav tm="0">
                                          <p:val>
                                            <p:strVal val="#ppt_y+0.045"/>
                                          </p:val>
                                        </p:tav>
                                        <p:tav tm="100000">
                                          <p:val>
                                            <p:strVal val="#ppt_y"/>
                                          </p:val>
                                        </p:tav>
                                      </p:tavLst>
                                    </p:anim>
                                  </p:childTnLst>
                                </p:cTn>
                              </p:par>
                              <p:par>
                                <p:cTn id="197" presetID="10" presetClass="entr" presetSubtype="0" fill="hold" grpId="0" nodeType="withEffect">
                                  <p:stCondLst>
                                    <p:cond delay="0"/>
                                  </p:stCondLst>
                                  <p:childTnLst>
                                    <p:set>
                                      <p:cBhvr>
                                        <p:cTn id="194" dur="1" fill="hold">
                                          <p:stCondLst>
                                            <p:cond delay="0"/>
                                          </p:stCondLst>
                                        </p:cTn>
                                        <p:tgtEl>
                                          <p:spTgt spid="24"/>
                                        </p:tgtEl>
                                        <p:attrNameLst>
                                          <p:attrName>style.visibility</p:attrName>
                                        </p:attrNameLst>
                                      </p:cBhvr>
                                      <p:to>
                                        <p:strVal val="visible"/>
                                      </p:to>
                                    </p:set>
                                    <p:animEffect transition="in" filter="fade">
                                      <p:cBhvr>
                                        <p:cTn id="195" dur="600"/>
                                        <p:tgtEl>
                                          <p:spTgt spid="24"/>
                                        </p:tgtEl>
                                      </p:cBhvr>
                                    </p:animEffect>
                                    <p:anim calcmode="lin" valueType="num">
                                      <p:cBhvr additive="base">
                                        <p:cTn id="196" dur="600" fill="hold"/>
                                        <p:tgtEl>
                                          <p:spTgt spid="24"/>
                                        </p:tgtEl>
                                        <p:attrNameLst>
                                          <p:attrName>ppt_y</p:attrName>
                                        </p:attrNameLst>
                                      </p:cBhvr>
                                      <p:tavLst>
                                        <p:tav tm="0">
                                          <p:val>
                                            <p:strVal val="#ppt_y+0.045"/>
                                          </p:val>
                                        </p:tav>
                                        <p:tav tm="100000">
                                          <p:val>
                                            <p:strVal val="#ppt_y"/>
                                          </p:val>
                                        </p:tav>
                                      </p:tavLst>
                                    </p:anim>
                                  </p:childTnLst>
                                </p:cTn>
                              </p:par>
                            </p:childTnLst>
                          </p:cTn>
                        </p:par>
                        <p:par>
                          <p:cTn id="203" fill="hold">
                            <p:stCondLst>
                              <p:cond delay="1260"/>
                            </p:stCondLst>
                            <p:childTnLst>
                              <p:par>
                                <p:cTn id="202" presetID="10" presetClass="entr" presetSubtype="0" fill="hold" grpId="0" nodeType="withEffect">
                                  <p:stCondLst>
                                    <p:cond delay="0"/>
                                  </p:stCondLst>
                                  <p:childTnLst>
                                    <p:set>
                                      <p:cBhvr>
                                        <p:cTn id="199" dur="1" fill="hold">
                                          <p:stCondLst>
                                            <p:cond delay="0"/>
                                          </p:stCondLst>
                                        </p:cTn>
                                        <p:tgtEl>
                                          <p:spTgt spid="25"/>
                                        </p:tgtEl>
                                        <p:attrNameLst>
                                          <p:attrName>style.visibility</p:attrName>
                                        </p:attrNameLst>
                                      </p:cBhvr>
                                      <p:to>
                                        <p:strVal val="visible"/>
                                      </p:to>
                                    </p:set>
                                    <p:animEffect transition="in" filter="fade">
                                      <p:cBhvr>
                                        <p:cTn id="200" dur="600"/>
                                        <p:tgtEl>
                                          <p:spTgt spid="25"/>
                                        </p:tgtEl>
                                      </p:cBhvr>
                                    </p:animEffect>
                                    <p:anim calcmode="lin" valueType="num">
                                      <p:cBhvr additive="base">
                                        <p:cTn id="201" dur="600" fill="hold"/>
                                        <p:tgtEl>
                                          <p:spTgt spid="25"/>
                                        </p:tgtEl>
                                        <p:attrNameLst>
                                          <p:attrName>ppt_y</p:attrName>
                                        </p:attrNameLst>
                                      </p:cBhvr>
                                      <p:tavLst>
                                        <p:tav tm="0">
                                          <p:val>
                                            <p:strVal val="#ppt_y+0.04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658368"/>
            <a:ext cx="5486400" cy="237744"/>
          </a:xfrm>
          <a:prstGeom prst="rect">
            <a:avLst/>
          </a:prstGeom>
          <a:noFill/>
          <a:ln/>
        </p:spPr>
        <p:txBody>
          <a:bodyPr wrap="square" lIns="0" tIns="0" rIns="0" bIns="0" rtlCol="0" anchor="ctr"/>
          <a:lstStyle/>
          <a:p>
            <a:pPr indent="0" marL="0">
              <a:buNone/>
            </a:pPr>
            <a:r>
              <a:rPr lang="en-US" sz="1100" b="1" spc="220" kern="0" dirty="0">
                <a:solidFill>
                  <a:srgbClr val="F59E0B"/>
                </a:solidFill>
                <a:latin typeface="Arial" pitchFamily="34" charset="0"/>
                <a:ea typeface="Arial" pitchFamily="34" charset="-122"/>
                <a:cs typeface="Arial" pitchFamily="34" charset="-120"/>
              </a:rPr>
              <a:t>30-SECOND TOUR</a:t>
            </a:r>
            <a:endParaRPr lang="en-US" sz="1100" dirty="0"/>
          </a:p>
        </p:txBody>
      </p:sp>
      <p:sp>
        <p:nvSpPr>
          <p:cNvPr id="3" name="anim02u"/>
          <p:cNvSpPr txBox="1"/>
          <p:nvPr/>
        </p:nvSpPr>
        <p:spPr>
          <a:xfrm>
            <a:off x="566928" y="1005840"/>
            <a:ext cx="4663440" cy="1828800"/>
          </a:xfrm>
          <a:prstGeom prst="rect">
            <a:avLst/>
          </a:prstGeom>
          <a:noFill/>
          <a:ln/>
        </p:spPr>
        <p:txBody>
          <a:bodyPr wrap="square" lIns="0" tIns="0" rIns="0" bIns="0" rtlCol="0" anchor="t"/>
          <a:lstStyle/>
          <a:p>
            <a:pPr indent="0" marL="0">
              <a:lnSpc>
                <a:spcPct val="108000"/>
              </a:lnSpc>
              <a:buNone/>
            </a:pPr>
            <a:r>
              <a:rPr lang="en-US" sz="3100" b="1" dirty="0">
                <a:solidFill>
                  <a:srgbClr val="FFFFFF"/>
                </a:solidFill>
                <a:latin typeface="Arial" pitchFamily="34" charset="0"/>
                <a:ea typeface="Arial" pitchFamily="34" charset="-122"/>
                <a:cs typeface="Arial" pitchFamily="34" charset="-120"/>
              </a:rPr>
              <a:t>See the whole thing before you ask a single question.</a:t>
            </a:r>
            <a:endParaRPr lang="en-US" sz="3100" dirty="0"/>
          </a:p>
        </p:txBody>
      </p:sp>
      <p:sp>
        <p:nvSpPr>
          <p:cNvPr id="4" name="anim03u"/>
          <p:cNvSpPr txBox="1"/>
          <p:nvPr/>
        </p:nvSpPr>
        <p:spPr>
          <a:xfrm>
            <a:off x="566928" y="2999232"/>
            <a:ext cx="4480560" cy="1097280"/>
          </a:xfrm>
          <a:prstGeom prst="rect">
            <a:avLst/>
          </a:prstGeom>
          <a:noFill/>
          <a:ln/>
        </p:spPr>
        <p:txBody>
          <a:bodyPr wrap="square" lIns="0" tIns="0" rIns="0" bIns="0" rtlCol="0" anchor="t"/>
          <a:lstStyle/>
          <a:p>
            <a:pPr indent="0" marL="0">
              <a:lnSpc>
                <a:spcPct val="124000"/>
              </a:lnSpc>
              <a:buNone/>
            </a:pPr>
            <a:r>
              <a:rPr lang="en-US" sz="1250" dirty="0">
                <a:solidFill>
                  <a:srgbClr val="BEAEE8"/>
                </a:solidFill>
                <a:latin typeface="Calibri" pitchFamily="34" charset="0"/>
                <a:ea typeface="Calibri" pitchFamily="34" charset="-122"/>
                <a:cs typeface="Calibri" pitchFamily="34" charset="-120"/>
              </a:rPr>
              <a:t>Ten screens in one continuous take: the command centre, students, faculty, academics, examinations, research, quality, communication and the mobile app.</a:t>
            </a:r>
            <a:endParaRPr lang="en-US" sz="1250" dirty="0"/>
          </a:p>
        </p:txBody>
      </p:sp>
      <p:sp>
        <p:nvSpPr>
          <p:cNvPr id="5" name="anim04f"/>
          <p:cNvSpPr/>
          <p:nvPr/>
        </p:nvSpPr>
        <p:spPr>
          <a:xfrm>
            <a:off x="566928" y="4261104"/>
            <a:ext cx="402336" cy="402336"/>
          </a:xfrm>
          <a:prstGeom prst="roundRect">
            <a:avLst>
              <a:gd name="adj" fmla="val 30000"/>
            </a:avLst>
          </a:prstGeom>
          <a:solidFill>
            <a:srgbClr val="7C3AED"/>
          </a:solidFill>
          <a:ln/>
          <a:effectLst>
            <a:outerShdw sx="100000" sy="100000" kx="0" ky="0" algn="bl" rotWithShape="0" blurRad="152400" dist="38100" dir="5400000">
              <a:srgbClr val="7C3AED">
                <a:alpha val="22000"/>
              </a:srgbClr>
            </a:outerShdw>
          </a:effectLst>
        </p:spPr>
      </p:sp>
      <p:pic>
        <p:nvPicPr>
          <p:cNvPr id="6" name="anim04f" descr="/home/claude/assets/icons/Play_w.png">    </p:cNvPr>
          <p:cNvPicPr>
            <a:picLocks noChangeAspect="1"/>
          </p:cNvPicPr>
          <p:nvPr/>
        </p:nvPicPr>
        <p:blipFill>
          <a:blip r:embed="rId2"/>
          <a:stretch>
            <a:fillRect/>
          </a:stretch>
        </p:blipFill>
        <p:spPr>
          <a:xfrm>
            <a:off x="663489" y="4357665"/>
            <a:ext cx="209215" cy="209215"/>
          </a:xfrm>
          <a:prstGeom prst="rect">
            <a:avLst/>
          </a:prstGeom>
        </p:spPr>
      </p:pic>
      <p:sp>
        <p:nvSpPr>
          <p:cNvPr id="7" name="anim04f"/>
          <p:cNvSpPr txBox="1"/>
          <p:nvPr/>
        </p:nvSpPr>
        <p:spPr>
          <a:xfrm>
            <a:off x="1133856" y="4297680"/>
            <a:ext cx="4023360" cy="310896"/>
          </a:xfrm>
          <a:prstGeom prst="rect">
            <a:avLst/>
          </a:prstGeom>
          <a:noFill/>
          <a:ln/>
        </p:spPr>
        <p:txBody>
          <a:bodyPr wrap="square" lIns="0" tIns="0" rIns="0" bIns="0" rtlCol="0" anchor="ctr"/>
          <a:lstStyle/>
          <a:p>
            <a:pPr indent="0" marL="0">
              <a:buNone/>
            </a:pPr>
            <a:r>
              <a:rPr lang="en-US" sz="1150" b="1" dirty="0">
                <a:solidFill>
                  <a:srgbClr val="FFFFFF"/>
                </a:solidFill>
                <a:latin typeface="Arial" pitchFamily="34" charset="0"/>
                <a:ea typeface="Arial" pitchFamily="34" charset="-122"/>
                <a:cs typeface="Arial" pitchFamily="34" charset="-120"/>
              </a:rPr>
              <a:t>Press Slide Show — the reel plays on its own.</a:t>
            </a:r>
            <a:endParaRPr lang="en-US" sz="1150" dirty="0"/>
          </a:p>
        </p:txBody>
      </p:sp>
      <p:sp>
        <p:nvSpPr>
          <p:cNvPr id="8" name="anim04f"/>
          <p:cNvSpPr txBox="1"/>
          <p:nvPr/>
        </p:nvSpPr>
        <p:spPr>
          <a:xfrm>
            <a:off x="1133856" y="4572000"/>
            <a:ext cx="4023360" cy="274320"/>
          </a:xfrm>
          <a:prstGeom prst="rect">
            <a:avLst/>
          </a:prstGeom>
          <a:noFill/>
          <a:ln/>
        </p:spPr>
        <p:txBody>
          <a:bodyPr wrap="square" lIns="0" tIns="0" rIns="0" bIns="0" rtlCol="0" anchor="ctr"/>
          <a:lstStyle/>
          <a:p>
            <a:pPr indent="0" marL="0">
              <a:buNone/>
            </a:pPr>
            <a:r>
              <a:rPr lang="en-US" sz="1050" dirty="0">
                <a:solidFill>
                  <a:srgbClr val="9184C0"/>
                </a:solidFill>
                <a:latin typeface="Calibri" pitchFamily="34" charset="0"/>
                <a:ea typeface="Calibri" pitchFamily="34" charset="-122"/>
                <a:cs typeface="Calibri" pitchFamily="34" charset="-120"/>
              </a:rPr>
              <a:t>No sound — talk over it.</a:t>
            </a:r>
            <a:endParaRPr lang="en-US" sz="1050" dirty="0"/>
          </a:p>
        </p:txBody>
      </p:sp>
      <p:sp>
        <p:nvSpPr>
          <p:cNvPr id="9" name="anim05z"/>
          <p:cNvSpPr/>
          <p:nvPr/>
        </p:nvSpPr>
        <p:spPr>
          <a:xfrm>
            <a:off x="5349240" y="1389888"/>
            <a:ext cx="6492240" cy="3730752"/>
          </a:xfrm>
          <a:prstGeom prst="roundRect">
            <a:avLst>
              <a:gd name="adj" fmla="val 4412"/>
            </a:avLst>
          </a:prstGeom>
          <a:solidFill>
            <a:srgbClr val="2A1560"/>
          </a:solidFill>
          <a:ln w="12700">
            <a:solidFill>
              <a:srgbClr val="4B2A9E"/>
            </a:solidFill>
            <a:prstDash val="solid"/>
          </a:ln>
          <a:effectLst>
            <a:outerShdw sx="100000" sy="100000" kx="0" ky="0" algn="bl" rotWithShape="0" blurRad="431800" dist="152400" dir="5400000">
              <a:srgbClr val="0A0320">
                <a:alpha val="50000"/>
              </a:srgbClr>
            </a:outerShdw>
          </a:effectLst>
        </p:spPr>
      </p:sp>
      <p:pic>
        <p:nvPicPr>
          <p:cNvPr id="12" name="tourvideo">
            <a:hlinkClick r:id="" action="ppaction://media"/>
          </p:cNvPr>
          <p:cNvPicPr>
            <a:picLocks noChangeAspect="1"/>
          </p:cNvPicPr>
          <p:nvPr>
            <a:videoFile r:link="rId3"/>
            <p:extLst>
              <p:ext uri="{DAA4B4D4-6D71-4841-9C94-3DE7FCFB9230}">
                <p14:media xmlns:p14="http://schemas.microsoft.com/office/powerpoint/2010/main" r:embed="rId4"/>
              </p:ext>
            </p:extLst>
          </p:nvPr>
        </p:nvPicPr>
        <p:blipFill>
          <a:blip r:embed="rId5"/>
          <a:stretch>
            <a:fillRect/>
          </a:stretch>
        </p:blipFill>
        <p:spPr>
          <a:xfrm>
            <a:off x="5440680" y="1481328"/>
            <a:ext cx="6309360" cy="3547872"/>
          </a:xfrm>
          <a:prstGeom prst="rect">
            <a:avLst/>
          </a:prstGeom>
        </p:spPr>
      </p:pic>
      <p:sp>
        <p:nvSpPr>
          <p:cNvPr id="11" name="anim06f"/>
          <p:cNvSpPr txBox="1"/>
          <p:nvPr/>
        </p:nvSpPr>
        <p:spPr>
          <a:xfrm>
            <a:off x="5440680" y="5266944"/>
            <a:ext cx="2743200" cy="274320"/>
          </a:xfrm>
          <a:prstGeom prst="rect">
            <a:avLst/>
          </a:prstGeom>
          <a:noFill/>
          <a:ln/>
        </p:spPr>
        <p:txBody>
          <a:bodyPr wrap="square" lIns="0" tIns="0" rIns="0" bIns="0" rtlCol="0" anchor="ctr"/>
          <a:lstStyle/>
          <a:p>
            <a:pPr indent="0" marL="0">
              <a:buNone/>
            </a:pPr>
            <a:r>
              <a:rPr lang="en-US" sz="1150" b="1" dirty="0">
                <a:solidFill>
                  <a:srgbClr val="F59E0B"/>
                </a:solidFill>
                <a:latin typeface="Arial" pitchFamily="34" charset="0"/>
                <a:ea typeface="Arial" pitchFamily="34" charset="-122"/>
                <a:cs typeface="Arial" pitchFamily="34" charset="-120"/>
              </a:rPr>
              <a:t>kurippedu.in</a:t>
            </a:r>
            <a:endParaRPr lang="en-US" sz="1150" dirty="0"/>
          </a:p>
        </p:txBody>
      </p:sp>
    </p:spTree>
  </p:cSld>
  <p:clrMapOvr>
    <a:masterClrMapping/>
  </p:clrMapOvr>
  <p:transition spd="med">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14" fill="hold">
                            <p:stCondLst>
                              <p:cond delay="360"/>
                            </p:stCondLst>
                            <p:childTnLst>
                              <p:par>
                                <p:cTn id="113"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600"/>
                                        <p:tgtEl>
                                          <p:spTgt spid="4"/>
                                        </p:tgtEl>
                                      </p:cBhvr>
                                    </p:animEffect>
                                    <p:anim calcmode="lin" valueType="num">
                                      <p:cBhvr additive="base">
                                        <p:cTn id="112" dur="600" fill="hold"/>
                                        <p:tgtEl>
                                          <p:spTgt spid="4"/>
                                        </p:tgtEl>
                                        <p:attrNameLst>
                                          <p:attrName>ppt_y</p:attrName>
                                        </p:attrNameLst>
                                      </p:cBhvr>
                                      <p:tavLst>
                                        <p:tav tm="0">
                                          <p:val>
                                            <p:strVal val="#ppt_y+0.045"/>
                                          </p:val>
                                        </p:tav>
                                        <p:tav tm="100000">
                                          <p:val>
                                            <p:strVal val="#ppt_y"/>
                                          </p:val>
                                        </p:tav>
                                      </p:tavLst>
                                    </p:anim>
                                  </p:childTnLst>
                                </p:cTn>
                              </p:par>
                            </p:childTnLst>
                          </p:cTn>
                        </p:par>
                        <p:par>
                          <p:cTn id="127" fill="hold">
                            <p:stCondLst>
                              <p:cond delay="540"/>
                            </p:stCondLst>
                            <p:childTnLst>
                              <p:par>
                                <p:cTn id="117" presetID="10" presetClass="entr" presetSubtype="0" fill="hold" grpId="0" nodeType="withEffect">
                                  <p:stCondLst>
                                    <p:cond delay="0"/>
                                  </p:stCondLst>
                                  <p:childTnLst>
                                    <p:set>
                                      <p:cBhvr>
                                        <p:cTn id="115" dur="1" fill="hold">
                                          <p:stCondLst>
                                            <p:cond delay="0"/>
                                          </p:stCondLst>
                                        </p:cTn>
                                        <p:tgtEl>
                                          <p:spTgt spid="5"/>
                                        </p:tgtEl>
                                        <p:attrNameLst>
                                          <p:attrName>style.visibility</p:attrName>
                                        </p:attrNameLst>
                                      </p:cBhvr>
                                      <p:to>
                                        <p:strVal val="visible"/>
                                      </p:to>
                                    </p:set>
                                    <p:animEffect transition="in" filter="fade">
                                      <p:cBhvr>
                                        <p:cTn id="116" dur="520"/>
                                        <p:tgtEl>
                                          <p:spTgt spid="5"/>
                                        </p:tgtEl>
                                      </p:cBhvr>
                                    </p:animEffect>
                                  </p:childTnLst>
                                </p:cTn>
                              </p:par>
                              <p:par>
                                <p:cTn id="120" presetID="10" presetClass="entr" presetSubtype="0" fill="hold" grpId="0" nodeType="withEffect">
                                  <p:stCondLst>
                                    <p:cond delay="0"/>
                                  </p:stCondLst>
                                  <p:childTnLst>
                                    <p:set>
                                      <p:cBhvr>
                                        <p:cTn id="118" dur="1" fill="hold">
                                          <p:stCondLst>
                                            <p:cond delay="0"/>
                                          </p:stCondLst>
                                        </p:cTn>
                                        <p:tgtEl>
                                          <p:spTgt spid="6"/>
                                        </p:tgtEl>
                                        <p:attrNameLst>
                                          <p:attrName>style.visibility</p:attrName>
                                        </p:attrNameLst>
                                      </p:cBhvr>
                                      <p:to>
                                        <p:strVal val="visible"/>
                                      </p:to>
                                    </p:set>
                                    <p:animEffect transition="in" filter="fade">
                                      <p:cBhvr>
                                        <p:cTn id="119" dur="520"/>
                                        <p:tgtEl>
                                          <p:spTgt spid="6"/>
                                        </p:tgtEl>
                                      </p:cBhvr>
                                    </p:animEffect>
                                  </p:childTnLst>
                                </p:cTn>
                              </p:par>
                              <p:par>
                                <p:cTn id="123" presetID="10" presetClass="entr" presetSubtype="0" fill="hold" grpId="0" nodeType="withEffect">
                                  <p:stCondLst>
                                    <p:cond delay="0"/>
                                  </p:stCondLst>
                                  <p:childTnLst>
                                    <p:set>
                                      <p:cBhvr>
                                        <p:cTn id="121" dur="1" fill="hold">
                                          <p:stCondLst>
                                            <p:cond delay="0"/>
                                          </p:stCondLst>
                                        </p:cTn>
                                        <p:tgtEl>
                                          <p:spTgt spid="7"/>
                                        </p:tgtEl>
                                        <p:attrNameLst>
                                          <p:attrName>style.visibility</p:attrName>
                                        </p:attrNameLst>
                                      </p:cBhvr>
                                      <p:to>
                                        <p:strVal val="visible"/>
                                      </p:to>
                                    </p:set>
                                    <p:animEffect transition="in" filter="fade">
                                      <p:cBhvr>
                                        <p:cTn id="122" dur="520"/>
                                        <p:tgtEl>
                                          <p:spTgt spid="7"/>
                                        </p:tgtEl>
                                      </p:cBhvr>
                                    </p:animEffect>
                                  </p:childTnLst>
                                </p:cTn>
                              </p:par>
                              <p:par>
                                <p:cTn id="126" presetID="10" presetClass="entr" presetSubtype="0" fill="hold" grpId="0" nodeType="withEffect">
                                  <p:stCondLst>
                                    <p:cond delay="0"/>
                                  </p:stCondLst>
                                  <p:childTnLst>
                                    <p:set>
                                      <p:cBhvr>
                                        <p:cTn id="124" dur="1" fill="hold">
                                          <p:stCondLst>
                                            <p:cond delay="0"/>
                                          </p:stCondLst>
                                        </p:cTn>
                                        <p:tgtEl>
                                          <p:spTgt spid="8"/>
                                        </p:tgtEl>
                                        <p:attrNameLst>
                                          <p:attrName>style.visibility</p:attrName>
                                        </p:attrNameLst>
                                      </p:cBhvr>
                                      <p:to>
                                        <p:strVal val="visible"/>
                                      </p:to>
                                    </p:set>
                                    <p:animEffect transition="in" filter="fade">
                                      <p:cBhvr>
                                        <p:cTn id="125" dur="520"/>
                                        <p:tgtEl>
                                          <p:spTgt spid="8"/>
                                        </p:tgtEl>
                                      </p:cBhvr>
                                    </p:animEffect>
                                  </p:childTnLst>
                                </p:cTn>
                              </p:par>
                            </p:childTnLst>
                          </p:cTn>
                        </p:par>
                        <p:par>
                          <p:cTn id="132" fill="hold">
                            <p:stCondLst>
                              <p:cond delay="720"/>
                            </p:stCondLst>
                            <p:childTnLst>
                              <p:par>
                                <p:cTn id="131" presetID="10" presetClass="entr" presetSubtype="0" fill="hold" grpId="0" nodeType="withEffect">
                                  <p:stCondLst>
                                    <p:cond delay="0"/>
                                  </p:stCondLst>
                                  <p:childTnLst>
                                    <p:set>
                                      <p:cBhvr>
                                        <p:cTn id="128" dur="1" fill="hold">
                                          <p:stCondLst>
                                            <p:cond delay="0"/>
                                          </p:stCondLst>
                                        </p:cTn>
                                        <p:tgtEl>
                                          <p:spTgt spid="9"/>
                                        </p:tgtEl>
                                        <p:attrNameLst>
                                          <p:attrName>style.visibility</p:attrName>
                                        </p:attrNameLst>
                                      </p:cBhvr>
                                      <p:to>
                                        <p:strVal val="visible"/>
                                      </p:to>
                                    </p:set>
                                    <p:animEffect transition="in" filter="fade">
                                      <p:cBhvr>
                                        <p:cTn id="129" dur="560"/>
                                        <p:tgtEl>
                                          <p:spTgt spid="9"/>
                                        </p:tgtEl>
                                      </p:cBhvr>
                                    </p:animEffect>
                                    <p:animScale>
                                      <p:cBhvr>
                                        <p:cTn id="130" dur="560" fill="hold"/>
                                        <p:tgtEl>
                                          <p:spTgt spid="9"/>
                                        </p:tgtEl>
                                      </p:cBhvr>
                                      <p:from x="93000" y="93000"/>
                                      <p:to x="100000" y="100000"/>
                                    </p:animScale>
                                  </p:childTnLst>
                                </p:cTn>
                              </p:par>
                            </p:childTnLst>
                          </p:cTn>
                        </p:par>
                        <p:par>
                          <p:cTn id="136" fill="hold">
                            <p:stCondLst>
                              <p:cond delay="900"/>
                            </p:stCondLst>
                            <p:childTnLst>
                              <p:par>
                                <p:cTn id="135" presetID="10" presetClass="entr" presetSubtype="0" fill="hold" grpId="0" nodeType="withEffect">
                                  <p:stCondLst>
                                    <p:cond delay="0"/>
                                  </p:stCondLst>
                                  <p:childTnLst>
                                    <p:set>
                                      <p:cBhvr>
                                        <p:cTn id="133" dur="1" fill="hold">
                                          <p:stCondLst>
                                            <p:cond delay="0"/>
                                          </p:stCondLst>
                                        </p:cTn>
                                        <p:tgtEl>
                                          <p:spTgt spid="11"/>
                                        </p:tgtEl>
                                        <p:attrNameLst>
                                          <p:attrName>style.visibility</p:attrName>
                                        </p:attrNameLst>
                                      </p:cBhvr>
                                      <p:to>
                                        <p:strVal val="visible"/>
                                      </p:to>
                                    </p:set>
                                    <p:animEffect transition="in" filter="fade">
                                      <p:cBhvr>
                                        <p:cTn id="134" dur="520"/>
                                        <p:tgtEl>
                                          <p:spTgt spid="11"/>
                                        </p:tgtEl>
                                      </p:cBhvr>
                                    </p:animEffect>
                                  </p:childTnLst>
                                </p:cTn>
                              </p:par>
                            </p:childTnLst>
                          </p:cTn>
                        </p:par>
                        <p:par>
                          <p:cTn id="137" fill="hold">
                            <p:stCondLst>
                              <p:cond delay="1080"/>
                            </p:stCondLst>
                            <p:childTnLst>
                              <p:par>
                                <p:cTn id="138" presetID="2" presetClass="mediacall" presetSubtype="0" fill="hold" nodeType="withEffect">
                                  <p:stCondLst>
                                    <p:cond delay="0"/>
                                  </p:stCondLst>
                                  <p:childTnLst>
                                    <p:cmd type="call" cmd="playFrom(0.0)">
                                      <p:cBhvr>
                                        <p:cTn id="139" dur="26666"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0" fill="hold" display="0">
                  <p:stCondLst>
                    <p:cond delay="indefinite"/>
                  </p:stCondLst>
                </p:cTn>
                <p:tgtEl>
                  <p:spTgt spid="12"/>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512064"/>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PLATFORM MAP</a:t>
            </a:r>
            <a:endParaRPr lang="en-US" sz="1100" dirty="0"/>
          </a:p>
        </p:txBody>
      </p:sp>
      <p:sp>
        <p:nvSpPr>
          <p:cNvPr id="3" name="anim02u"/>
          <p:cNvSpPr txBox="1"/>
          <p:nvPr/>
        </p:nvSpPr>
        <p:spPr>
          <a:xfrm>
            <a:off x="566928" y="841248"/>
            <a:ext cx="7315200" cy="548640"/>
          </a:xfrm>
          <a:prstGeom prst="rect">
            <a:avLst/>
          </a:prstGeom>
          <a:noFill/>
          <a:ln/>
        </p:spPr>
        <p:txBody>
          <a:bodyPr wrap="square" lIns="0" tIns="0" rIns="0" bIns="0" rtlCol="0" anchor="t"/>
          <a:lstStyle/>
          <a:p>
            <a:pPr indent="0" marL="0">
              <a:lnSpc>
                <a:spcPct val="108000"/>
              </a:lnSpc>
              <a:buNone/>
            </a:pPr>
            <a:r>
              <a:rPr lang="en-US" sz="3200" b="1" dirty="0">
                <a:solidFill>
                  <a:srgbClr val="1B1140"/>
                </a:solidFill>
                <a:latin typeface="Arial" pitchFamily="34" charset="0"/>
                <a:ea typeface="Arial" pitchFamily="34" charset="-122"/>
                <a:cs typeface="Arial" pitchFamily="34" charset="-120"/>
              </a:rPr>
              <a:t>46+ modules, in six families.</a:t>
            </a:r>
            <a:endParaRPr lang="en-US" sz="3200" dirty="0"/>
          </a:p>
        </p:txBody>
      </p:sp>
      <p:sp>
        <p:nvSpPr>
          <p:cNvPr id="4" name="anim03f"/>
          <p:cNvSpPr txBox="1"/>
          <p:nvPr/>
        </p:nvSpPr>
        <p:spPr>
          <a:xfrm>
            <a:off x="566928" y="1481328"/>
            <a:ext cx="8595360" cy="365760"/>
          </a:xfrm>
          <a:prstGeom prst="rect">
            <a:avLst/>
          </a:prstGeom>
          <a:noFill/>
          <a:ln/>
        </p:spPr>
        <p:txBody>
          <a:bodyPr wrap="square" lIns="0" tIns="0" rIns="0" bIns="0" rtlCol="0" anchor="t"/>
          <a:lstStyle/>
          <a:p>
            <a:pPr indent="0" marL="0">
              <a:lnSpc>
                <a:spcPct val="124000"/>
              </a:lnSpc>
              <a:buNone/>
            </a:pPr>
            <a:r>
              <a:rPr lang="en-US" sz="1250" dirty="0">
                <a:solidFill>
                  <a:srgbClr val="4E476E"/>
                </a:solidFill>
                <a:latin typeface="Calibri" pitchFamily="34" charset="0"/>
                <a:ea typeface="Calibri" pitchFamily="34" charset="-122"/>
                <a:cs typeface="Calibri" pitchFamily="34" charset="-120"/>
              </a:rPr>
              <a:t>Nothing here is an add-on tier. A college that switches on KurippEdu switches on all of it.</a:t>
            </a:r>
            <a:endParaRPr lang="en-US" sz="1250" dirty="0"/>
          </a:p>
        </p:txBody>
      </p:sp>
      <p:sp>
        <p:nvSpPr>
          <p:cNvPr id="5" name="anim04u"/>
          <p:cNvSpPr/>
          <p:nvPr/>
        </p:nvSpPr>
        <p:spPr>
          <a:xfrm>
            <a:off x="566928" y="2048256"/>
            <a:ext cx="3547872" cy="1883664"/>
          </a:xfrm>
          <a:prstGeom prst="roundRect">
            <a:avLst>
              <a:gd name="adj" fmla="val 6796"/>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6" name="anim04u"/>
          <p:cNvSpPr/>
          <p:nvPr/>
        </p:nvSpPr>
        <p:spPr>
          <a:xfrm>
            <a:off x="822960" y="2286000"/>
            <a:ext cx="420624" cy="420624"/>
          </a:xfrm>
          <a:prstGeom prst="roundRect">
            <a:avLst>
              <a:gd name="adj" fmla="val 30000"/>
            </a:avLst>
          </a:prstGeom>
          <a:solidFill>
            <a:srgbClr val="5B21B6"/>
          </a:solidFill>
          <a:ln/>
          <a:effectLst>
            <a:outerShdw sx="100000" sy="100000" kx="0" ky="0" algn="bl" rotWithShape="0" blurRad="152400" dist="38100" dir="5400000">
              <a:srgbClr val="5B21B6">
                <a:alpha val="22000"/>
              </a:srgbClr>
            </a:outerShdw>
          </a:effectLst>
        </p:spPr>
      </p:sp>
      <p:pic>
        <p:nvPicPr>
          <p:cNvPr id="7" name="anim04u" descr="/home/claude/assets/icons/Users_w.png">    </p:cNvPr>
          <p:cNvPicPr>
            <a:picLocks noChangeAspect="1"/>
          </p:cNvPicPr>
          <p:nvPr/>
        </p:nvPicPr>
        <p:blipFill>
          <a:blip r:embed="rId2"/>
          <a:stretch>
            <a:fillRect/>
          </a:stretch>
        </p:blipFill>
        <p:spPr>
          <a:xfrm>
            <a:off x="923910" y="2386950"/>
            <a:ext cx="218724" cy="218724"/>
          </a:xfrm>
          <a:prstGeom prst="rect">
            <a:avLst/>
          </a:prstGeom>
        </p:spPr>
      </p:pic>
      <p:sp>
        <p:nvSpPr>
          <p:cNvPr id="8" name="anim04u"/>
          <p:cNvSpPr txBox="1"/>
          <p:nvPr/>
        </p:nvSpPr>
        <p:spPr>
          <a:xfrm>
            <a:off x="1353312" y="2340864"/>
            <a:ext cx="2542032" cy="310896"/>
          </a:xfrm>
          <a:prstGeom prst="rect">
            <a:avLst/>
          </a:prstGeom>
          <a:noFill/>
          <a:ln/>
        </p:spPr>
        <p:txBody>
          <a:bodyPr wrap="square" lIns="0" tIns="0" rIns="0" bIns="0" rtlCol="0" anchor="ctr"/>
          <a:lstStyle/>
          <a:p>
            <a:pPr indent="0" marL="0">
              <a:buNone/>
            </a:pPr>
            <a:r>
              <a:rPr lang="en-US" sz="1400" b="1" dirty="0">
                <a:solidFill>
                  <a:srgbClr val="1B1140"/>
                </a:solidFill>
                <a:latin typeface="Arial" pitchFamily="34" charset="0"/>
                <a:ea typeface="Arial" pitchFamily="34" charset="-122"/>
                <a:cs typeface="Arial" pitchFamily="34" charset="-120"/>
              </a:rPr>
              <a:t>People &amp; access</a:t>
            </a:r>
            <a:endParaRPr lang="en-US" sz="1400" dirty="0"/>
          </a:p>
        </p:txBody>
      </p:sp>
      <p:sp>
        <p:nvSpPr>
          <p:cNvPr id="9" name="anim04u"/>
          <p:cNvSpPr txBox="1"/>
          <p:nvPr/>
        </p:nvSpPr>
        <p:spPr>
          <a:xfrm>
            <a:off x="822960" y="2889504"/>
            <a:ext cx="3035808" cy="914400"/>
          </a:xfrm>
          <a:prstGeom prst="rect">
            <a:avLst/>
          </a:prstGeom>
          <a:noFill/>
          <a:ln/>
        </p:spPr>
        <p:txBody>
          <a:bodyPr wrap="square" lIns="0" tIns="0" rIns="0" bIns="0" rtlCol="0" anchor="t"/>
          <a:lstStyle/>
          <a:p>
            <a:pPr indent="0" marL="0">
              <a:lnSpc>
                <a:spcPct val="118000"/>
              </a:lnSpc>
              <a:buNone/>
            </a:pPr>
            <a:r>
              <a:rPr lang="en-US" sz="1050" dirty="0">
                <a:solidFill>
                  <a:srgbClr val="4E476E"/>
                </a:solidFill>
                <a:latin typeface="Calibri" pitchFamily="34" charset="0"/>
                <a:ea typeface="Calibri" pitchFamily="34" charset="-122"/>
                <a:cs typeface="Calibri" pitchFamily="34" charset="-120"/>
              </a:rPr>
              <a:t>User management · Students · Employees · Register number allocation · Roles &amp; streams · Parent logins</a:t>
            </a:r>
            <a:endParaRPr lang="en-US" sz="1050" dirty="0"/>
          </a:p>
        </p:txBody>
      </p:sp>
      <p:sp>
        <p:nvSpPr>
          <p:cNvPr id="10" name="anim05u"/>
          <p:cNvSpPr/>
          <p:nvPr/>
        </p:nvSpPr>
        <p:spPr>
          <a:xfrm>
            <a:off x="4315968" y="2048256"/>
            <a:ext cx="3547872" cy="1883664"/>
          </a:xfrm>
          <a:prstGeom prst="roundRect">
            <a:avLst>
              <a:gd name="adj" fmla="val 6796"/>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11" name="anim05u"/>
          <p:cNvSpPr/>
          <p:nvPr/>
        </p:nvSpPr>
        <p:spPr>
          <a:xfrm>
            <a:off x="4572000" y="2286000"/>
            <a:ext cx="420624" cy="420624"/>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12" name="anim05u" descr="/home/claude/assets/icons/BookOpen_w.png">    </p:cNvPr>
          <p:cNvPicPr>
            <a:picLocks noChangeAspect="1"/>
          </p:cNvPicPr>
          <p:nvPr/>
        </p:nvPicPr>
        <p:blipFill>
          <a:blip r:embed="rId3"/>
          <a:stretch>
            <a:fillRect/>
          </a:stretch>
        </p:blipFill>
        <p:spPr>
          <a:xfrm>
            <a:off x="4672950" y="2386950"/>
            <a:ext cx="218724" cy="218724"/>
          </a:xfrm>
          <a:prstGeom prst="rect">
            <a:avLst/>
          </a:prstGeom>
        </p:spPr>
      </p:pic>
      <p:sp>
        <p:nvSpPr>
          <p:cNvPr id="13" name="anim05u"/>
          <p:cNvSpPr txBox="1"/>
          <p:nvPr/>
        </p:nvSpPr>
        <p:spPr>
          <a:xfrm>
            <a:off x="5102352" y="2340864"/>
            <a:ext cx="2542032" cy="310896"/>
          </a:xfrm>
          <a:prstGeom prst="rect">
            <a:avLst/>
          </a:prstGeom>
          <a:noFill/>
          <a:ln/>
        </p:spPr>
        <p:txBody>
          <a:bodyPr wrap="square" lIns="0" tIns="0" rIns="0" bIns="0" rtlCol="0" anchor="ctr"/>
          <a:lstStyle/>
          <a:p>
            <a:pPr indent="0" marL="0">
              <a:buNone/>
            </a:pPr>
            <a:r>
              <a:rPr lang="en-US" sz="1400" b="1" dirty="0">
                <a:solidFill>
                  <a:srgbClr val="1B1140"/>
                </a:solidFill>
                <a:latin typeface="Arial" pitchFamily="34" charset="0"/>
                <a:ea typeface="Arial" pitchFamily="34" charset="-122"/>
                <a:cs typeface="Arial" pitchFamily="34" charset="-120"/>
              </a:rPr>
              <a:t>Academics</a:t>
            </a:r>
            <a:endParaRPr lang="en-US" sz="1400" dirty="0"/>
          </a:p>
        </p:txBody>
      </p:sp>
      <p:sp>
        <p:nvSpPr>
          <p:cNvPr id="14" name="anim05u"/>
          <p:cNvSpPr txBox="1"/>
          <p:nvPr/>
        </p:nvSpPr>
        <p:spPr>
          <a:xfrm>
            <a:off x="4572000" y="2889504"/>
            <a:ext cx="3035808" cy="914400"/>
          </a:xfrm>
          <a:prstGeom prst="rect">
            <a:avLst/>
          </a:prstGeom>
          <a:noFill/>
          <a:ln/>
        </p:spPr>
        <p:txBody>
          <a:bodyPr wrap="square" lIns="0" tIns="0" rIns="0" bIns="0" rtlCol="0" anchor="t"/>
          <a:lstStyle/>
          <a:p>
            <a:pPr indent="0" marL="0">
              <a:lnSpc>
                <a:spcPct val="118000"/>
              </a:lnSpc>
              <a:buNone/>
            </a:pPr>
            <a:r>
              <a:rPr lang="en-US" sz="1050" dirty="0">
                <a:solidFill>
                  <a:srgbClr val="4E476E"/>
                </a:solidFill>
                <a:latin typeface="Calibri" pitchFamily="34" charset="0"/>
                <a:ea typeface="Calibri" pitchFamily="34" charset="-122"/>
                <a:cs typeface="Calibri" pitchFamily="34" charset="-120"/>
              </a:rPr>
              <a:t>Academic management · Courses · Timetable · Calendar · Attendance · Subject master &amp; selection · Internships · Drive</a:t>
            </a:r>
            <a:endParaRPr lang="en-US" sz="1050" dirty="0"/>
          </a:p>
        </p:txBody>
      </p:sp>
      <p:sp>
        <p:nvSpPr>
          <p:cNvPr id="15" name="anim06u"/>
          <p:cNvSpPr/>
          <p:nvPr/>
        </p:nvSpPr>
        <p:spPr>
          <a:xfrm>
            <a:off x="8065008" y="2048256"/>
            <a:ext cx="3547872" cy="1883664"/>
          </a:xfrm>
          <a:prstGeom prst="roundRect">
            <a:avLst>
              <a:gd name="adj" fmla="val 6796"/>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16" name="anim06u"/>
          <p:cNvSpPr/>
          <p:nvPr/>
        </p:nvSpPr>
        <p:spPr>
          <a:xfrm>
            <a:off x="8321040" y="2286000"/>
            <a:ext cx="420624" cy="420624"/>
          </a:xfrm>
          <a:prstGeom prst="roundRect">
            <a:avLst>
              <a:gd name="adj" fmla="val 30000"/>
            </a:avLst>
          </a:prstGeom>
          <a:solidFill>
            <a:srgbClr val="0E9F6E"/>
          </a:solidFill>
          <a:ln/>
          <a:effectLst>
            <a:outerShdw sx="100000" sy="100000" kx="0" ky="0" algn="bl" rotWithShape="0" blurRad="152400" dist="38100" dir="5400000">
              <a:srgbClr val="0E9F6E">
                <a:alpha val="22000"/>
              </a:srgbClr>
            </a:outerShdw>
          </a:effectLst>
        </p:spPr>
      </p:sp>
      <p:pic>
        <p:nvPicPr>
          <p:cNvPr id="17" name="anim06u" descr="/home/claude/assets/icons/ClipboardCheck_w.png">    </p:cNvPr>
          <p:cNvPicPr>
            <a:picLocks noChangeAspect="1"/>
          </p:cNvPicPr>
          <p:nvPr/>
        </p:nvPicPr>
        <p:blipFill>
          <a:blip r:embed="rId4"/>
          <a:stretch>
            <a:fillRect/>
          </a:stretch>
        </p:blipFill>
        <p:spPr>
          <a:xfrm>
            <a:off x="8421990" y="2386950"/>
            <a:ext cx="218724" cy="218724"/>
          </a:xfrm>
          <a:prstGeom prst="rect">
            <a:avLst/>
          </a:prstGeom>
        </p:spPr>
      </p:pic>
      <p:sp>
        <p:nvSpPr>
          <p:cNvPr id="18" name="anim06u"/>
          <p:cNvSpPr txBox="1"/>
          <p:nvPr/>
        </p:nvSpPr>
        <p:spPr>
          <a:xfrm>
            <a:off x="8851392" y="2340864"/>
            <a:ext cx="2542032" cy="310896"/>
          </a:xfrm>
          <a:prstGeom prst="rect">
            <a:avLst/>
          </a:prstGeom>
          <a:noFill/>
          <a:ln/>
        </p:spPr>
        <p:txBody>
          <a:bodyPr wrap="square" lIns="0" tIns="0" rIns="0" bIns="0" rtlCol="0" anchor="ctr"/>
          <a:lstStyle/>
          <a:p>
            <a:pPr indent="0" marL="0">
              <a:buNone/>
            </a:pPr>
            <a:r>
              <a:rPr lang="en-US" sz="1400" b="1" dirty="0">
                <a:solidFill>
                  <a:srgbClr val="1B1140"/>
                </a:solidFill>
                <a:latin typeface="Arial" pitchFamily="34" charset="0"/>
                <a:ea typeface="Arial" pitchFamily="34" charset="-122"/>
                <a:cs typeface="Arial" pitchFamily="34" charset="-120"/>
              </a:rPr>
              <a:t>Examinations</a:t>
            </a:r>
            <a:endParaRPr lang="en-US" sz="1400" dirty="0"/>
          </a:p>
        </p:txBody>
      </p:sp>
      <p:sp>
        <p:nvSpPr>
          <p:cNvPr id="19" name="anim06u"/>
          <p:cNvSpPr txBox="1"/>
          <p:nvPr/>
        </p:nvSpPr>
        <p:spPr>
          <a:xfrm>
            <a:off x="8321040" y="2889504"/>
            <a:ext cx="3035808" cy="914400"/>
          </a:xfrm>
          <a:prstGeom prst="rect">
            <a:avLst/>
          </a:prstGeom>
          <a:noFill/>
          <a:ln/>
        </p:spPr>
        <p:txBody>
          <a:bodyPr wrap="square" lIns="0" tIns="0" rIns="0" bIns="0" rtlCol="0" anchor="t"/>
          <a:lstStyle/>
          <a:p>
            <a:pPr indent="0" marL="0">
              <a:lnSpc>
                <a:spcPct val="118000"/>
              </a:lnSpc>
              <a:buNone/>
            </a:pPr>
            <a:r>
              <a:rPr lang="en-US" sz="1050" dirty="0">
                <a:solidFill>
                  <a:srgbClr val="4E476E"/>
                </a:solidFill>
                <a:latin typeface="Calibri" pitchFamily="34" charset="0"/>
                <a:ea typeface="Calibri" pitchFamily="34" charset="-122"/>
                <a:cs typeface="Calibri" pitchFamily="34" charset="-120"/>
              </a:rPr>
              <a:t>Exam sessions · Eligibility &amp; registration · Venues, halls &amp; seating · Hall tickets · Valuation &amp; masking · ICA marks · Results</a:t>
            </a:r>
            <a:endParaRPr lang="en-US" sz="1050" dirty="0"/>
          </a:p>
        </p:txBody>
      </p:sp>
      <p:sp>
        <p:nvSpPr>
          <p:cNvPr id="20" name="anim07u"/>
          <p:cNvSpPr/>
          <p:nvPr/>
        </p:nvSpPr>
        <p:spPr>
          <a:xfrm>
            <a:off x="566928" y="4133088"/>
            <a:ext cx="3547872" cy="1883664"/>
          </a:xfrm>
          <a:prstGeom prst="roundRect">
            <a:avLst>
              <a:gd name="adj" fmla="val 6796"/>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21" name="anim07u"/>
          <p:cNvSpPr/>
          <p:nvPr/>
        </p:nvSpPr>
        <p:spPr>
          <a:xfrm>
            <a:off x="822960" y="4370832"/>
            <a:ext cx="420624" cy="420624"/>
          </a:xfrm>
          <a:prstGeom prst="roundRect">
            <a:avLst>
              <a:gd name="adj" fmla="val 30000"/>
            </a:avLst>
          </a:prstGeom>
          <a:solidFill>
            <a:srgbClr val="F59E0B"/>
          </a:solidFill>
          <a:ln/>
          <a:effectLst>
            <a:outerShdw sx="100000" sy="100000" kx="0" ky="0" algn="bl" rotWithShape="0" blurRad="152400" dist="38100" dir="5400000">
              <a:srgbClr val="F59E0B">
                <a:alpha val="22000"/>
              </a:srgbClr>
            </a:outerShdw>
          </a:effectLst>
        </p:spPr>
      </p:sp>
      <p:pic>
        <p:nvPicPr>
          <p:cNvPr id="22" name="anim07u" descr="/home/claude/assets/icons/FlaskConical_w.png">    </p:cNvPr>
          <p:cNvPicPr>
            <a:picLocks noChangeAspect="1"/>
          </p:cNvPicPr>
          <p:nvPr/>
        </p:nvPicPr>
        <p:blipFill>
          <a:blip r:embed="rId5"/>
          <a:stretch>
            <a:fillRect/>
          </a:stretch>
        </p:blipFill>
        <p:spPr>
          <a:xfrm>
            <a:off x="923910" y="4471782"/>
            <a:ext cx="218724" cy="218724"/>
          </a:xfrm>
          <a:prstGeom prst="rect">
            <a:avLst/>
          </a:prstGeom>
        </p:spPr>
      </p:pic>
      <p:sp>
        <p:nvSpPr>
          <p:cNvPr id="23" name="anim07u"/>
          <p:cNvSpPr txBox="1"/>
          <p:nvPr/>
        </p:nvSpPr>
        <p:spPr>
          <a:xfrm>
            <a:off x="1353312" y="4425696"/>
            <a:ext cx="2542032" cy="310896"/>
          </a:xfrm>
          <a:prstGeom prst="rect">
            <a:avLst/>
          </a:prstGeom>
          <a:noFill/>
          <a:ln/>
        </p:spPr>
        <p:txBody>
          <a:bodyPr wrap="square" lIns="0" tIns="0" rIns="0" bIns="0" rtlCol="0" anchor="ctr"/>
          <a:lstStyle/>
          <a:p>
            <a:pPr indent="0" marL="0">
              <a:buNone/>
            </a:pPr>
            <a:r>
              <a:rPr lang="en-US" sz="1400" b="1" dirty="0">
                <a:solidFill>
                  <a:srgbClr val="1B1140"/>
                </a:solidFill>
                <a:latin typeface="Arial" pitchFamily="34" charset="0"/>
                <a:ea typeface="Arial" pitchFamily="34" charset="-122"/>
                <a:cs typeface="Arial" pitchFamily="34" charset="-120"/>
              </a:rPr>
              <a:t>Research &amp; quality</a:t>
            </a:r>
            <a:endParaRPr lang="en-US" sz="1400" dirty="0"/>
          </a:p>
        </p:txBody>
      </p:sp>
      <p:sp>
        <p:nvSpPr>
          <p:cNvPr id="24" name="anim07u"/>
          <p:cNvSpPr txBox="1"/>
          <p:nvPr/>
        </p:nvSpPr>
        <p:spPr>
          <a:xfrm>
            <a:off x="822960" y="4974336"/>
            <a:ext cx="3035808" cy="914400"/>
          </a:xfrm>
          <a:prstGeom prst="rect">
            <a:avLst/>
          </a:prstGeom>
          <a:noFill/>
          <a:ln/>
        </p:spPr>
        <p:txBody>
          <a:bodyPr wrap="square" lIns="0" tIns="0" rIns="0" bIns="0" rtlCol="0" anchor="t"/>
          <a:lstStyle/>
          <a:p>
            <a:pPr indent="0" marL="0">
              <a:lnSpc>
                <a:spcPct val="118000"/>
              </a:lnSpc>
              <a:buNone/>
            </a:pPr>
            <a:r>
              <a:rPr lang="en-US" sz="1050" dirty="0">
                <a:solidFill>
                  <a:srgbClr val="4E476E"/>
                </a:solidFill>
                <a:latin typeface="Calibri" pitchFamily="34" charset="0"/>
                <a:ea typeface="Calibri" pitchFamily="34" charset="-122"/>
                <a:cs typeface="Calibri" pitchFamily="34" charset="-120"/>
              </a:rPr>
              <a:t>Projects · Publications · Milestones · Work logs · IPR &amp; patents · IQAC · NIRF · Cadre revision · Self appraisal</a:t>
            </a:r>
            <a:endParaRPr lang="en-US" sz="1050" dirty="0"/>
          </a:p>
        </p:txBody>
      </p:sp>
      <p:sp>
        <p:nvSpPr>
          <p:cNvPr id="25" name="anim08u"/>
          <p:cNvSpPr/>
          <p:nvPr/>
        </p:nvSpPr>
        <p:spPr>
          <a:xfrm>
            <a:off x="4315968" y="4133088"/>
            <a:ext cx="3547872" cy="1883664"/>
          </a:xfrm>
          <a:prstGeom prst="roundRect">
            <a:avLst>
              <a:gd name="adj" fmla="val 6796"/>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26" name="anim08u"/>
          <p:cNvSpPr/>
          <p:nvPr/>
        </p:nvSpPr>
        <p:spPr>
          <a:xfrm>
            <a:off x="4572000" y="4370832"/>
            <a:ext cx="420624" cy="420624"/>
          </a:xfrm>
          <a:prstGeom prst="roundRect">
            <a:avLst>
              <a:gd name="adj" fmla="val 30000"/>
            </a:avLst>
          </a:prstGeom>
          <a:solidFill>
            <a:srgbClr val="7C3AED"/>
          </a:solidFill>
          <a:ln/>
          <a:effectLst>
            <a:outerShdw sx="100000" sy="100000" kx="0" ky="0" algn="bl" rotWithShape="0" blurRad="152400" dist="38100" dir="5400000">
              <a:srgbClr val="7C3AED">
                <a:alpha val="22000"/>
              </a:srgbClr>
            </a:outerShdw>
          </a:effectLst>
        </p:spPr>
      </p:sp>
      <p:pic>
        <p:nvPicPr>
          <p:cNvPr id="27" name="anim08u" descr="/home/claude/assets/icons/IndianRupee_w.png">    </p:cNvPr>
          <p:cNvPicPr>
            <a:picLocks noChangeAspect="1"/>
          </p:cNvPicPr>
          <p:nvPr/>
        </p:nvPicPr>
        <p:blipFill>
          <a:blip r:embed="rId6"/>
          <a:stretch>
            <a:fillRect/>
          </a:stretch>
        </p:blipFill>
        <p:spPr>
          <a:xfrm>
            <a:off x="4672950" y="4471782"/>
            <a:ext cx="218724" cy="218724"/>
          </a:xfrm>
          <a:prstGeom prst="rect">
            <a:avLst/>
          </a:prstGeom>
        </p:spPr>
      </p:pic>
      <p:sp>
        <p:nvSpPr>
          <p:cNvPr id="28" name="anim08u"/>
          <p:cNvSpPr txBox="1"/>
          <p:nvPr/>
        </p:nvSpPr>
        <p:spPr>
          <a:xfrm>
            <a:off x="5102352" y="4425696"/>
            <a:ext cx="2542032" cy="310896"/>
          </a:xfrm>
          <a:prstGeom prst="rect">
            <a:avLst/>
          </a:prstGeom>
          <a:noFill/>
          <a:ln/>
        </p:spPr>
        <p:txBody>
          <a:bodyPr wrap="square" lIns="0" tIns="0" rIns="0" bIns="0" rtlCol="0" anchor="ctr"/>
          <a:lstStyle/>
          <a:p>
            <a:pPr indent="0" marL="0">
              <a:buNone/>
            </a:pPr>
            <a:r>
              <a:rPr lang="en-US" sz="1400" b="1" dirty="0">
                <a:solidFill>
                  <a:srgbClr val="1B1140"/>
                </a:solidFill>
                <a:latin typeface="Arial" pitchFamily="34" charset="0"/>
                <a:ea typeface="Arial" pitchFamily="34" charset="-122"/>
                <a:cs typeface="Arial" pitchFamily="34" charset="-120"/>
              </a:rPr>
              <a:t>Operations</a:t>
            </a:r>
            <a:endParaRPr lang="en-US" sz="1400" dirty="0"/>
          </a:p>
        </p:txBody>
      </p:sp>
      <p:sp>
        <p:nvSpPr>
          <p:cNvPr id="29" name="anim08u"/>
          <p:cNvSpPr txBox="1"/>
          <p:nvPr/>
        </p:nvSpPr>
        <p:spPr>
          <a:xfrm>
            <a:off x="4572000" y="4974336"/>
            <a:ext cx="3035808" cy="914400"/>
          </a:xfrm>
          <a:prstGeom prst="rect">
            <a:avLst/>
          </a:prstGeom>
          <a:noFill/>
          <a:ln/>
        </p:spPr>
        <p:txBody>
          <a:bodyPr wrap="square" lIns="0" tIns="0" rIns="0" bIns="0" rtlCol="0" anchor="t"/>
          <a:lstStyle/>
          <a:p>
            <a:pPr indent="0" marL="0">
              <a:lnSpc>
                <a:spcPct val="118000"/>
              </a:lnSpc>
              <a:buNone/>
            </a:pPr>
            <a:r>
              <a:rPr lang="en-US" sz="1050" dirty="0">
                <a:solidFill>
                  <a:srgbClr val="4E476E"/>
                </a:solidFill>
                <a:latin typeface="Calibri" pitchFamily="34" charset="0"/>
                <a:ea typeface="Calibri" pitchFamily="34" charset="-122"/>
                <a:cs typeface="Calibri" pitchFamily="34" charset="-120"/>
              </a:rPr>
              <a:t>Finance · Payroll · Stock &amp; inventory · Stores &amp; procurement · Library · Estate management · Roomwise details · Reports</a:t>
            </a:r>
            <a:endParaRPr lang="en-US" sz="1050" dirty="0"/>
          </a:p>
        </p:txBody>
      </p:sp>
      <p:sp>
        <p:nvSpPr>
          <p:cNvPr id="30" name="anim09u"/>
          <p:cNvSpPr/>
          <p:nvPr/>
        </p:nvSpPr>
        <p:spPr>
          <a:xfrm>
            <a:off x="8065008" y="4133088"/>
            <a:ext cx="3547872" cy="1883664"/>
          </a:xfrm>
          <a:prstGeom prst="roundRect">
            <a:avLst>
              <a:gd name="adj" fmla="val 6796"/>
            </a:avLst>
          </a:prstGeom>
          <a:solidFill>
            <a:srgbClr val="FFFFFF"/>
          </a:solidFill>
          <a:ln w="12700">
            <a:solidFill>
              <a:srgbClr val="E2DAF6"/>
            </a:solidFill>
            <a:prstDash val="solid"/>
          </a:ln>
          <a:effectLst>
            <a:outerShdw sx="100000" sy="100000" kx="0" ky="0" algn="bl" rotWithShape="0" blurRad="254000" dist="76200" dir="5400000">
              <a:srgbClr val="2A1B54">
                <a:alpha val="13000"/>
              </a:srgbClr>
            </a:outerShdw>
          </a:effectLst>
        </p:spPr>
      </p:sp>
      <p:sp>
        <p:nvSpPr>
          <p:cNvPr id="31" name="anim09u"/>
          <p:cNvSpPr/>
          <p:nvPr/>
        </p:nvSpPr>
        <p:spPr>
          <a:xfrm>
            <a:off x="8321040" y="4370832"/>
            <a:ext cx="420624" cy="420624"/>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32" name="anim09u" descr="/home/claude/assets/icons/MessageSquare_w.png">    </p:cNvPr>
          <p:cNvPicPr>
            <a:picLocks noChangeAspect="1"/>
          </p:cNvPicPr>
          <p:nvPr/>
        </p:nvPicPr>
        <p:blipFill>
          <a:blip r:embed="rId7"/>
          <a:stretch>
            <a:fillRect/>
          </a:stretch>
        </p:blipFill>
        <p:spPr>
          <a:xfrm>
            <a:off x="8421990" y="4471782"/>
            <a:ext cx="218724" cy="218724"/>
          </a:xfrm>
          <a:prstGeom prst="rect">
            <a:avLst/>
          </a:prstGeom>
        </p:spPr>
      </p:pic>
      <p:sp>
        <p:nvSpPr>
          <p:cNvPr id="33" name="anim09u"/>
          <p:cNvSpPr txBox="1"/>
          <p:nvPr/>
        </p:nvSpPr>
        <p:spPr>
          <a:xfrm>
            <a:off x="8851392" y="4425696"/>
            <a:ext cx="2542032" cy="310896"/>
          </a:xfrm>
          <a:prstGeom prst="rect">
            <a:avLst/>
          </a:prstGeom>
          <a:noFill/>
          <a:ln/>
        </p:spPr>
        <p:txBody>
          <a:bodyPr wrap="square" lIns="0" tIns="0" rIns="0" bIns="0" rtlCol="0" anchor="ctr"/>
          <a:lstStyle/>
          <a:p>
            <a:pPr indent="0" marL="0">
              <a:buNone/>
            </a:pPr>
            <a:r>
              <a:rPr lang="en-US" sz="1400" b="1" dirty="0">
                <a:solidFill>
                  <a:srgbClr val="1B1140"/>
                </a:solidFill>
                <a:latin typeface="Arial" pitchFamily="34" charset="0"/>
                <a:ea typeface="Arial" pitchFamily="34" charset="-122"/>
                <a:cs typeface="Arial" pitchFamily="34" charset="-120"/>
              </a:rPr>
              <a:t>Community &amp; comms</a:t>
            </a:r>
            <a:endParaRPr lang="en-US" sz="1400" dirty="0"/>
          </a:p>
        </p:txBody>
      </p:sp>
      <p:sp>
        <p:nvSpPr>
          <p:cNvPr id="34" name="anim09u"/>
          <p:cNvSpPr txBox="1"/>
          <p:nvPr/>
        </p:nvSpPr>
        <p:spPr>
          <a:xfrm>
            <a:off x="8321040" y="4974336"/>
            <a:ext cx="3035808" cy="914400"/>
          </a:xfrm>
          <a:prstGeom prst="rect">
            <a:avLst/>
          </a:prstGeom>
          <a:noFill/>
          <a:ln/>
        </p:spPr>
        <p:txBody>
          <a:bodyPr wrap="square" lIns="0" tIns="0" rIns="0" bIns="0" rtlCol="0" anchor="t"/>
          <a:lstStyle/>
          <a:p>
            <a:pPr indent="0" marL="0">
              <a:lnSpc>
                <a:spcPct val="118000"/>
              </a:lnSpc>
              <a:buNone/>
            </a:pPr>
            <a:r>
              <a:rPr lang="en-US" sz="1050" dirty="0">
                <a:solidFill>
                  <a:srgbClr val="4E476E"/>
                </a:solidFill>
                <a:latin typeface="Calibri" pitchFamily="34" charset="0"/>
                <a:ea typeface="Calibri" pitchFamily="34" charset="-122"/>
                <a:cs typeface="Calibri" pitchFamily="34" charset="-120"/>
              </a:rPr>
              <a:t>Mail · Chat · Announcements · Notifications · Support desk · IIC · Extension activities · Alumni development office</a:t>
            </a:r>
            <a:endParaRPr lang="en-US" sz="1050" dirty="0"/>
          </a:p>
        </p:txBody>
      </p:sp>
      <p:sp>
        <p:nvSpPr>
          <p:cNvPr id="35" name="Text 27"/>
          <p:cNvSpPr txBox="1"/>
          <p:nvPr/>
        </p:nvSpPr>
        <p:spPr>
          <a:xfrm>
            <a:off x="566928" y="6089904"/>
            <a:ext cx="10607040" cy="274320"/>
          </a:xfrm>
          <a:prstGeom prst="rect">
            <a:avLst/>
          </a:prstGeom>
          <a:noFill/>
          <a:ln/>
        </p:spPr>
        <p:txBody>
          <a:bodyPr wrap="square" lIns="0" tIns="0" rIns="0" bIns="0" rtlCol="0" anchor="ctr"/>
          <a:lstStyle/>
          <a:p>
            <a:pPr indent="0" marL="0">
              <a:buNone/>
            </a:pPr>
            <a:r>
              <a:rPr lang="en-US" sz="950" i="1" dirty="0">
                <a:solidFill>
                  <a:srgbClr val="7B7398"/>
                </a:solidFill>
                <a:latin typeface="Calibri" pitchFamily="34" charset="0"/>
                <a:ea typeface="Calibri" pitchFamily="34" charset="-122"/>
                <a:cs typeface="Calibri" pitchFamily="34" charset="-120"/>
              </a:rPr>
              <a:t>Deanery management, department activities, admissions, data upload and reporting cut across all six families.</a:t>
            </a:r>
            <a:endParaRPr lang="en-US" sz="950" dirty="0"/>
          </a:p>
        </p:txBody>
      </p:sp>
      <p:pic>
        <p:nvPicPr>
          <p:cNvPr id="36" name="Image 6" descr="/home/claude/assets/brand_mark_sm.png">    </p:cNvPr>
          <p:cNvPicPr>
            <a:picLocks noChangeAspect="1"/>
          </p:cNvPicPr>
          <p:nvPr/>
        </p:nvPicPr>
        <p:blipFill>
          <a:blip r:embed="rId8"/>
          <a:stretch>
            <a:fillRect/>
          </a:stretch>
        </p:blipFill>
        <p:spPr>
          <a:xfrm>
            <a:off x="11277295" y="6446520"/>
            <a:ext cx="210312" cy="243230"/>
          </a:xfrm>
          <a:prstGeom prst="rect">
            <a:avLst/>
          </a:prstGeom>
        </p:spPr>
      </p:pic>
      <p:sp>
        <p:nvSpPr>
          <p:cNvPr id="37" name="Text 28"/>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6</a:t>
            </a:r>
            <a:endParaRPr lang="en-US" sz="1000" dirty="0"/>
          </a:p>
        </p:txBody>
      </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13" fill="hold">
                            <p:stCondLst>
                              <p:cond delay="360"/>
                            </p:stCondLst>
                            <p:childTnLst>
                              <p:par>
                                <p:cTn id="112"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520"/>
                                        <p:tgtEl>
                                          <p:spTgt spid="4"/>
                                        </p:tgtEl>
                                      </p:cBhvr>
                                    </p:animEffect>
                                  </p:childTnLst>
                                </p:cTn>
                              </p:par>
                            </p:childTnLst>
                          </p:cTn>
                        </p:par>
                        <p:par>
                          <p:cTn id="134" fill="hold">
                            <p:stCondLst>
                              <p:cond delay="540"/>
                            </p:stCondLst>
                            <p:childTnLst>
                              <p:par>
                                <p:cTn id="117" presetID="10" presetClass="entr" presetSubtype="0" fill="hold" grpId="0" nodeType="withEffect">
                                  <p:stCondLst>
                                    <p:cond delay="0"/>
                                  </p:stCondLst>
                                  <p:childTnLst>
                                    <p:set>
                                      <p:cBhvr>
                                        <p:cTn id="114" dur="1" fill="hold">
                                          <p:stCondLst>
                                            <p:cond delay="0"/>
                                          </p:stCondLst>
                                        </p:cTn>
                                        <p:tgtEl>
                                          <p:spTgt spid="5"/>
                                        </p:tgtEl>
                                        <p:attrNameLst>
                                          <p:attrName>style.visibility</p:attrName>
                                        </p:attrNameLst>
                                      </p:cBhvr>
                                      <p:to>
                                        <p:strVal val="visible"/>
                                      </p:to>
                                    </p:set>
                                    <p:animEffect transition="in" filter="fade">
                                      <p:cBhvr>
                                        <p:cTn id="115" dur="600"/>
                                        <p:tgtEl>
                                          <p:spTgt spid="5"/>
                                        </p:tgtEl>
                                      </p:cBhvr>
                                    </p:animEffect>
                                    <p:anim calcmode="lin" valueType="num">
                                      <p:cBhvr additive="base">
                                        <p:cTn id="116" dur="600" fill="hold"/>
                                        <p:tgtEl>
                                          <p:spTgt spid="5"/>
                                        </p:tgtEl>
                                        <p:attrNameLst>
                                          <p:attrName>ppt_y</p:attrName>
                                        </p:attrNameLst>
                                      </p:cBhvr>
                                      <p:tavLst>
                                        <p:tav tm="0">
                                          <p:val>
                                            <p:strVal val="#ppt_y+0.045"/>
                                          </p:val>
                                        </p:tav>
                                        <p:tav tm="100000">
                                          <p:val>
                                            <p:strVal val="#ppt_y"/>
                                          </p:val>
                                        </p:tav>
                                      </p:tavLst>
                                    </p:anim>
                                  </p:childTnLst>
                                </p:cTn>
                              </p:par>
                              <p:par>
                                <p:cTn id="121" presetID="10" presetClass="entr" presetSubtype="0" fill="hold" grpId="0" nodeType="withEffect">
                                  <p:stCondLst>
                                    <p:cond delay="0"/>
                                  </p:stCondLst>
                                  <p:childTnLst>
                                    <p:set>
                                      <p:cBhvr>
                                        <p:cTn id="118" dur="1" fill="hold">
                                          <p:stCondLst>
                                            <p:cond delay="0"/>
                                          </p:stCondLst>
                                        </p:cTn>
                                        <p:tgtEl>
                                          <p:spTgt spid="6"/>
                                        </p:tgtEl>
                                        <p:attrNameLst>
                                          <p:attrName>style.visibility</p:attrName>
                                        </p:attrNameLst>
                                      </p:cBhvr>
                                      <p:to>
                                        <p:strVal val="visible"/>
                                      </p:to>
                                    </p:set>
                                    <p:animEffect transition="in" filter="fade">
                                      <p:cBhvr>
                                        <p:cTn id="119" dur="600"/>
                                        <p:tgtEl>
                                          <p:spTgt spid="6"/>
                                        </p:tgtEl>
                                      </p:cBhvr>
                                    </p:animEffect>
                                    <p:anim calcmode="lin" valueType="num">
                                      <p:cBhvr additive="base">
                                        <p:cTn id="120" dur="600" fill="hold"/>
                                        <p:tgtEl>
                                          <p:spTgt spid="6"/>
                                        </p:tgtEl>
                                        <p:attrNameLst>
                                          <p:attrName>ppt_y</p:attrName>
                                        </p:attrNameLst>
                                      </p:cBhvr>
                                      <p:tavLst>
                                        <p:tav tm="0">
                                          <p:val>
                                            <p:strVal val="#ppt_y+0.045"/>
                                          </p:val>
                                        </p:tav>
                                        <p:tav tm="100000">
                                          <p:val>
                                            <p:strVal val="#ppt_y"/>
                                          </p:val>
                                        </p:tav>
                                      </p:tavLst>
                                    </p:anim>
                                  </p:childTnLst>
                                </p:cTn>
                              </p:par>
                              <p:par>
                                <p:cTn id="125" presetID="10" presetClass="entr" presetSubtype="0" fill="hold" grpId="0" nodeType="withEffect">
                                  <p:stCondLst>
                                    <p:cond delay="0"/>
                                  </p:stCondLst>
                                  <p:childTnLst>
                                    <p:set>
                                      <p:cBhvr>
                                        <p:cTn id="122" dur="1" fill="hold">
                                          <p:stCondLst>
                                            <p:cond delay="0"/>
                                          </p:stCondLst>
                                        </p:cTn>
                                        <p:tgtEl>
                                          <p:spTgt spid="7"/>
                                        </p:tgtEl>
                                        <p:attrNameLst>
                                          <p:attrName>style.visibility</p:attrName>
                                        </p:attrNameLst>
                                      </p:cBhvr>
                                      <p:to>
                                        <p:strVal val="visible"/>
                                      </p:to>
                                    </p:set>
                                    <p:animEffect transition="in" filter="fade">
                                      <p:cBhvr>
                                        <p:cTn id="123" dur="600"/>
                                        <p:tgtEl>
                                          <p:spTgt spid="7"/>
                                        </p:tgtEl>
                                      </p:cBhvr>
                                    </p:animEffect>
                                    <p:anim calcmode="lin" valueType="num">
                                      <p:cBhvr additive="base">
                                        <p:cTn id="124" dur="600" fill="hold"/>
                                        <p:tgtEl>
                                          <p:spTgt spid="7"/>
                                        </p:tgtEl>
                                        <p:attrNameLst>
                                          <p:attrName>ppt_y</p:attrName>
                                        </p:attrNameLst>
                                      </p:cBhvr>
                                      <p:tavLst>
                                        <p:tav tm="0">
                                          <p:val>
                                            <p:strVal val="#ppt_y+0.045"/>
                                          </p:val>
                                        </p:tav>
                                        <p:tav tm="100000">
                                          <p:val>
                                            <p:strVal val="#ppt_y"/>
                                          </p:val>
                                        </p:tav>
                                      </p:tavLst>
                                    </p:anim>
                                  </p:childTnLst>
                                </p:cTn>
                              </p:par>
                              <p:par>
                                <p:cTn id="129" presetID="10" presetClass="entr" presetSubtype="0" fill="hold" grpId="0" nodeType="withEffect">
                                  <p:stCondLst>
                                    <p:cond delay="0"/>
                                  </p:stCondLst>
                                  <p:childTnLst>
                                    <p:set>
                                      <p:cBhvr>
                                        <p:cTn id="126" dur="1" fill="hold">
                                          <p:stCondLst>
                                            <p:cond delay="0"/>
                                          </p:stCondLst>
                                        </p:cTn>
                                        <p:tgtEl>
                                          <p:spTgt spid="8"/>
                                        </p:tgtEl>
                                        <p:attrNameLst>
                                          <p:attrName>style.visibility</p:attrName>
                                        </p:attrNameLst>
                                      </p:cBhvr>
                                      <p:to>
                                        <p:strVal val="visible"/>
                                      </p:to>
                                    </p:set>
                                    <p:animEffect transition="in" filter="fade">
                                      <p:cBhvr>
                                        <p:cTn id="127" dur="600"/>
                                        <p:tgtEl>
                                          <p:spTgt spid="8"/>
                                        </p:tgtEl>
                                      </p:cBhvr>
                                    </p:animEffect>
                                    <p:anim calcmode="lin" valueType="num">
                                      <p:cBhvr additive="base">
                                        <p:cTn id="128" dur="600" fill="hold"/>
                                        <p:tgtEl>
                                          <p:spTgt spid="8"/>
                                        </p:tgtEl>
                                        <p:attrNameLst>
                                          <p:attrName>ppt_y</p:attrName>
                                        </p:attrNameLst>
                                      </p:cBhvr>
                                      <p:tavLst>
                                        <p:tav tm="0">
                                          <p:val>
                                            <p:strVal val="#ppt_y+0.045"/>
                                          </p:val>
                                        </p:tav>
                                        <p:tav tm="100000">
                                          <p:val>
                                            <p:strVal val="#ppt_y"/>
                                          </p:val>
                                        </p:tav>
                                      </p:tavLst>
                                    </p:anim>
                                  </p:childTnLst>
                                </p:cTn>
                              </p:par>
                              <p:par>
                                <p:cTn id="133" presetID="10" presetClass="entr" presetSubtype="0" fill="hold" grpId="0" nodeType="withEffect">
                                  <p:stCondLst>
                                    <p:cond delay="0"/>
                                  </p:stCondLst>
                                  <p:childTnLst>
                                    <p:set>
                                      <p:cBhvr>
                                        <p:cTn id="130" dur="1" fill="hold">
                                          <p:stCondLst>
                                            <p:cond delay="0"/>
                                          </p:stCondLst>
                                        </p:cTn>
                                        <p:tgtEl>
                                          <p:spTgt spid="9"/>
                                        </p:tgtEl>
                                        <p:attrNameLst>
                                          <p:attrName>style.visibility</p:attrName>
                                        </p:attrNameLst>
                                      </p:cBhvr>
                                      <p:to>
                                        <p:strVal val="visible"/>
                                      </p:to>
                                    </p:set>
                                    <p:animEffect transition="in" filter="fade">
                                      <p:cBhvr>
                                        <p:cTn id="131" dur="600"/>
                                        <p:tgtEl>
                                          <p:spTgt spid="9"/>
                                        </p:tgtEl>
                                      </p:cBhvr>
                                    </p:animEffect>
                                    <p:anim calcmode="lin" valueType="num">
                                      <p:cBhvr additive="base">
                                        <p:cTn id="132" dur="600" fill="hold"/>
                                        <p:tgtEl>
                                          <p:spTgt spid="9"/>
                                        </p:tgtEl>
                                        <p:attrNameLst>
                                          <p:attrName>ppt_y</p:attrName>
                                        </p:attrNameLst>
                                      </p:cBhvr>
                                      <p:tavLst>
                                        <p:tav tm="0">
                                          <p:val>
                                            <p:strVal val="#ppt_y+0.045"/>
                                          </p:val>
                                        </p:tav>
                                        <p:tav tm="100000">
                                          <p:val>
                                            <p:strVal val="#ppt_y"/>
                                          </p:val>
                                        </p:tav>
                                      </p:tavLst>
                                    </p:anim>
                                  </p:childTnLst>
                                </p:cTn>
                              </p:par>
                            </p:childTnLst>
                          </p:cTn>
                        </p:par>
                        <p:par>
                          <p:cTn id="155" fill="hold">
                            <p:stCondLst>
                              <p:cond delay="720"/>
                            </p:stCondLst>
                            <p:childTnLst>
                              <p:par>
                                <p:cTn id="138" presetID="10" presetClass="entr" presetSubtype="0" fill="hold" grpId="0" nodeType="withEffect">
                                  <p:stCondLst>
                                    <p:cond delay="0"/>
                                  </p:stCondLst>
                                  <p:childTnLst>
                                    <p:set>
                                      <p:cBhvr>
                                        <p:cTn id="135" dur="1" fill="hold">
                                          <p:stCondLst>
                                            <p:cond delay="0"/>
                                          </p:stCondLst>
                                        </p:cTn>
                                        <p:tgtEl>
                                          <p:spTgt spid="10"/>
                                        </p:tgtEl>
                                        <p:attrNameLst>
                                          <p:attrName>style.visibility</p:attrName>
                                        </p:attrNameLst>
                                      </p:cBhvr>
                                      <p:to>
                                        <p:strVal val="visible"/>
                                      </p:to>
                                    </p:set>
                                    <p:animEffect transition="in" filter="fade">
                                      <p:cBhvr>
                                        <p:cTn id="136" dur="600"/>
                                        <p:tgtEl>
                                          <p:spTgt spid="10"/>
                                        </p:tgtEl>
                                      </p:cBhvr>
                                    </p:animEffect>
                                    <p:anim calcmode="lin" valueType="num">
                                      <p:cBhvr additive="base">
                                        <p:cTn id="137" dur="600" fill="hold"/>
                                        <p:tgtEl>
                                          <p:spTgt spid="10"/>
                                        </p:tgtEl>
                                        <p:attrNameLst>
                                          <p:attrName>ppt_y</p:attrName>
                                        </p:attrNameLst>
                                      </p:cBhvr>
                                      <p:tavLst>
                                        <p:tav tm="0">
                                          <p:val>
                                            <p:strVal val="#ppt_y+0.045"/>
                                          </p:val>
                                        </p:tav>
                                        <p:tav tm="100000">
                                          <p:val>
                                            <p:strVal val="#ppt_y"/>
                                          </p:val>
                                        </p:tav>
                                      </p:tavLst>
                                    </p:anim>
                                  </p:childTnLst>
                                </p:cTn>
                              </p:par>
                              <p:par>
                                <p:cTn id="142" presetID="10" presetClass="entr" presetSubtype="0" fill="hold" grpId="0" nodeType="withEffect">
                                  <p:stCondLst>
                                    <p:cond delay="0"/>
                                  </p:stCondLst>
                                  <p:childTnLst>
                                    <p:set>
                                      <p:cBhvr>
                                        <p:cTn id="139" dur="1" fill="hold">
                                          <p:stCondLst>
                                            <p:cond delay="0"/>
                                          </p:stCondLst>
                                        </p:cTn>
                                        <p:tgtEl>
                                          <p:spTgt spid="11"/>
                                        </p:tgtEl>
                                        <p:attrNameLst>
                                          <p:attrName>style.visibility</p:attrName>
                                        </p:attrNameLst>
                                      </p:cBhvr>
                                      <p:to>
                                        <p:strVal val="visible"/>
                                      </p:to>
                                    </p:set>
                                    <p:animEffect transition="in" filter="fade">
                                      <p:cBhvr>
                                        <p:cTn id="140" dur="600"/>
                                        <p:tgtEl>
                                          <p:spTgt spid="11"/>
                                        </p:tgtEl>
                                      </p:cBhvr>
                                    </p:animEffect>
                                    <p:anim calcmode="lin" valueType="num">
                                      <p:cBhvr additive="base">
                                        <p:cTn id="141" dur="600" fill="hold"/>
                                        <p:tgtEl>
                                          <p:spTgt spid="11"/>
                                        </p:tgtEl>
                                        <p:attrNameLst>
                                          <p:attrName>ppt_y</p:attrName>
                                        </p:attrNameLst>
                                      </p:cBhvr>
                                      <p:tavLst>
                                        <p:tav tm="0">
                                          <p:val>
                                            <p:strVal val="#ppt_y+0.045"/>
                                          </p:val>
                                        </p:tav>
                                        <p:tav tm="100000">
                                          <p:val>
                                            <p:strVal val="#ppt_y"/>
                                          </p:val>
                                        </p:tav>
                                      </p:tavLst>
                                    </p:anim>
                                  </p:childTnLst>
                                </p:cTn>
                              </p:par>
                              <p:par>
                                <p:cTn id="146" presetID="10" presetClass="entr" presetSubtype="0" fill="hold" grpId="0" nodeType="withEffect">
                                  <p:stCondLst>
                                    <p:cond delay="0"/>
                                  </p:stCondLst>
                                  <p:childTnLst>
                                    <p:set>
                                      <p:cBhvr>
                                        <p:cTn id="143" dur="1" fill="hold">
                                          <p:stCondLst>
                                            <p:cond delay="0"/>
                                          </p:stCondLst>
                                        </p:cTn>
                                        <p:tgtEl>
                                          <p:spTgt spid="12"/>
                                        </p:tgtEl>
                                        <p:attrNameLst>
                                          <p:attrName>style.visibility</p:attrName>
                                        </p:attrNameLst>
                                      </p:cBhvr>
                                      <p:to>
                                        <p:strVal val="visible"/>
                                      </p:to>
                                    </p:set>
                                    <p:animEffect transition="in" filter="fade">
                                      <p:cBhvr>
                                        <p:cTn id="144" dur="600"/>
                                        <p:tgtEl>
                                          <p:spTgt spid="12"/>
                                        </p:tgtEl>
                                      </p:cBhvr>
                                    </p:animEffect>
                                    <p:anim calcmode="lin" valueType="num">
                                      <p:cBhvr additive="base">
                                        <p:cTn id="145" dur="600" fill="hold"/>
                                        <p:tgtEl>
                                          <p:spTgt spid="12"/>
                                        </p:tgtEl>
                                        <p:attrNameLst>
                                          <p:attrName>ppt_y</p:attrName>
                                        </p:attrNameLst>
                                      </p:cBhvr>
                                      <p:tavLst>
                                        <p:tav tm="0">
                                          <p:val>
                                            <p:strVal val="#ppt_y+0.045"/>
                                          </p:val>
                                        </p:tav>
                                        <p:tav tm="100000">
                                          <p:val>
                                            <p:strVal val="#ppt_y"/>
                                          </p:val>
                                        </p:tav>
                                      </p:tavLst>
                                    </p:anim>
                                  </p:childTnLst>
                                </p:cTn>
                              </p:par>
                              <p:par>
                                <p:cTn id="150" presetID="10" presetClass="entr" presetSubtype="0" fill="hold" grpId="0" nodeType="withEffect">
                                  <p:stCondLst>
                                    <p:cond delay="0"/>
                                  </p:stCondLst>
                                  <p:childTnLst>
                                    <p:set>
                                      <p:cBhvr>
                                        <p:cTn id="147" dur="1" fill="hold">
                                          <p:stCondLst>
                                            <p:cond delay="0"/>
                                          </p:stCondLst>
                                        </p:cTn>
                                        <p:tgtEl>
                                          <p:spTgt spid="13"/>
                                        </p:tgtEl>
                                        <p:attrNameLst>
                                          <p:attrName>style.visibility</p:attrName>
                                        </p:attrNameLst>
                                      </p:cBhvr>
                                      <p:to>
                                        <p:strVal val="visible"/>
                                      </p:to>
                                    </p:set>
                                    <p:animEffect transition="in" filter="fade">
                                      <p:cBhvr>
                                        <p:cTn id="148" dur="600"/>
                                        <p:tgtEl>
                                          <p:spTgt spid="13"/>
                                        </p:tgtEl>
                                      </p:cBhvr>
                                    </p:animEffect>
                                    <p:anim calcmode="lin" valueType="num">
                                      <p:cBhvr additive="base">
                                        <p:cTn id="149" dur="600" fill="hold"/>
                                        <p:tgtEl>
                                          <p:spTgt spid="13"/>
                                        </p:tgtEl>
                                        <p:attrNameLst>
                                          <p:attrName>ppt_y</p:attrName>
                                        </p:attrNameLst>
                                      </p:cBhvr>
                                      <p:tavLst>
                                        <p:tav tm="0">
                                          <p:val>
                                            <p:strVal val="#ppt_y+0.045"/>
                                          </p:val>
                                        </p:tav>
                                        <p:tav tm="100000">
                                          <p:val>
                                            <p:strVal val="#ppt_y"/>
                                          </p:val>
                                        </p:tav>
                                      </p:tavLst>
                                    </p:anim>
                                  </p:childTnLst>
                                </p:cTn>
                              </p:par>
                              <p:par>
                                <p:cTn id="154" presetID="10" presetClass="entr" presetSubtype="0" fill="hold" grpId="0" nodeType="withEffect">
                                  <p:stCondLst>
                                    <p:cond delay="0"/>
                                  </p:stCondLst>
                                  <p:childTnLst>
                                    <p:set>
                                      <p:cBhvr>
                                        <p:cTn id="151" dur="1" fill="hold">
                                          <p:stCondLst>
                                            <p:cond delay="0"/>
                                          </p:stCondLst>
                                        </p:cTn>
                                        <p:tgtEl>
                                          <p:spTgt spid="14"/>
                                        </p:tgtEl>
                                        <p:attrNameLst>
                                          <p:attrName>style.visibility</p:attrName>
                                        </p:attrNameLst>
                                      </p:cBhvr>
                                      <p:to>
                                        <p:strVal val="visible"/>
                                      </p:to>
                                    </p:set>
                                    <p:animEffect transition="in" filter="fade">
                                      <p:cBhvr>
                                        <p:cTn id="152" dur="600"/>
                                        <p:tgtEl>
                                          <p:spTgt spid="14"/>
                                        </p:tgtEl>
                                      </p:cBhvr>
                                    </p:animEffect>
                                    <p:anim calcmode="lin" valueType="num">
                                      <p:cBhvr additive="base">
                                        <p:cTn id="153" dur="600" fill="hold"/>
                                        <p:tgtEl>
                                          <p:spTgt spid="14"/>
                                        </p:tgtEl>
                                        <p:attrNameLst>
                                          <p:attrName>ppt_y</p:attrName>
                                        </p:attrNameLst>
                                      </p:cBhvr>
                                      <p:tavLst>
                                        <p:tav tm="0">
                                          <p:val>
                                            <p:strVal val="#ppt_y+0.045"/>
                                          </p:val>
                                        </p:tav>
                                        <p:tav tm="100000">
                                          <p:val>
                                            <p:strVal val="#ppt_y"/>
                                          </p:val>
                                        </p:tav>
                                      </p:tavLst>
                                    </p:anim>
                                  </p:childTnLst>
                                </p:cTn>
                              </p:par>
                            </p:childTnLst>
                          </p:cTn>
                        </p:par>
                        <p:par>
                          <p:cTn id="176" fill="hold">
                            <p:stCondLst>
                              <p:cond delay="900"/>
                            </p:stCondLst>
                            <p:childTnLst>
                              <p:par>
                                <p:cTn id="159" presetID="10" presetClass="entr" presetSubtype="0" fill="hold" grpId="0" nodeType="withEffect">
                                  <p:stCondLst>
                                    <p:cond delay="0"/>
                                  </p:stCondLst>
                                  <p:childTnLst>
                                    <p:set>
                                      <p:cBhvr>
                                        <p:cTn id="156" dur="1" fill="hold">
                                          <p:stCondLst>
                                            <p:cond delay="0"/>
                                          </p:stCondLst>
                                        </p:cTn>
                                        <p:tgtEl>
                                          <p:spTgt spid="15"/>
                                        </p:tgtEl>
                                        <p:attrNameLst>
                                          <p:attrName>style.visibility</p:attrName>
                                        </p:attrNameLst>
                                      </p:cBhvr>
                                      <p:to>
                                        <p:strVal val="visible"/>
                                      </p:to>
                                    </p:set>
                                    <p:animEffect transition="in" filter="fade">
                                      <p:cBhvr>
                                        <p:cTn id="157" dur="600"/>
                                        <p:tgtEl>
                                          <p:spTgt spid="15"/>
                                        </p:tgtEl>
                                      </p:cBhvr>
                                    </p:animEffect>
                                    <p:anim calcmode="lin" valueType="num">
                                      <p:cBhvr additive="base">
                                        <p:cTn id="158" dur="600" fill="hold"/>
                                        <p:tgtEl>
                                          <p:spTgt spid="15"/>
                                        </p:tgtEl>
                                        <p:attrNameLst>
                                          <p:attrName>ppt_y</p:attrName>
                                        </p:attrNameLst>
                                      </p:cBhvr>
                                      <p:tavLst>
                                        <p:tav tm="0">
                                          <p:val>
                                            <p:strVal val="#ppt_y+0.045"/>
                                          </p:val>
                                        </p:tav>
                                        <p:tav tm="100000">
                                          <p:val>
                                            <p:strVal val="#ppt_y"/>
                                          </p:val>
                                        </p:tav>
                                      </p:tavLst>
                                    </p:anim>
                                  </p:childTnLst>
                                </p:cTn>
                              </p:par>
                              <p:par>
                                <p:cTn id="163" presetID="10" presetClass="entr" presetSubtype="0" fill="hold" grpId="0" nodeType="withEffect">
                                  <p:stCondLst>
                                    <p:cond delay="0"/>
                                  </p:stCondLst>
                                  <p:childTnLst>
                                    <p:set>
                                      <p:cBhvr>
                                        <p:cTn id="160" dur="1" fill="hold">
                                          <p:stCondLst>
                                            <p:cond delay="0"/>
                                          </p:stCondLst>
                                        </p:cTn>
                                        <p:tgtEl>
                                          <p:spTgt spid="16"/>
                                        </p:tgtEl>
                                        <p:attrNameLst>
                                          <p:attrName>style.visibility</p:attrName>
                                        </p:attrNameLst>
                                      </p:cBhvr>
                                      <p:to>
                                        <p:strVal val="visible"/>
                                      </p:to>
                                    </p:set>
                                    <p:animEffect transition="in" filter="fade">
                                      <p:cBhvr>
                                        <p:cTn id="161" dur="600"/>
                                        <p:tgtEl>
                                          <p:spTgt spid="16"/>
                                        </p:tgtEl>
                                      </p:cBhvr>
                                    </p:animEffect>
                                    <p:anim calcmode="lin" valueType="num">
                                      <p:cBhvr additive="base">
                                        <p:cTn id="162" dur="600" fill="hold"/>
                                        <p:tgtEl>
                                          <p:spTgt spid="16"/>
                                        </p:tgtEl>
                                        <p:attrNameLst>
                                          <p:attrName>ppt_y</p:attrName>
                                        </p:attrNameLst>
                                      </p:cBhvr>
                                      <p:tavLst>
                                        <p:tav tm="0">
                                          <p:val>
                                            <p:strVal val="#ppt_y+0.045"/>
                                          </p:val>
                                        </p:tav>
                                        <p:tav tm="100000">
                                          <p:val>
                                            <p:strVal val="#ppt_y"/>
                                          </p:val>
                                        </p:tav>
                                      </p:tavLst>
                                    </p:anim>
                                  </p:childTnLst>
                                </p:cTn>
                              </p:par>
                              <p:par>
                                <p:cTn id="167" presetID="10" presetClass="entr" presetSubtype="0" fill="hold" grpId="0" nodeType="withEffect">
                                  <p:stCondLst>
                                    <p:cond delay="0"/>
                                  </p:stCondLst>
                                  <p:childTnLst>
                                    <p:set>
                                      <p:cBhvr>
                                        <p:cTn id="164" dur="1" fill="hold">
                                          <p:stCondLst>
                                            <p:cond delay="0"/>
                                          </p:stCondLst>
                                        </p:cTn>
                                        <p:tgtEl>
                                          <p:spTgt spid="17"/>
                                        </p:tgtEl>
                                        <p:attrNameLst>
                                          <p:attrName>style.visibility</p:attrName>
                                        </p:attrNameLst>
                                      </p:cBhvr>
                                      <p:to>
                                        <p:strVal val="visible"/>
                                      </p:to>
                                    </p:set>
                                    <p:animEffect transition="in" filter="fade">
                                      <p:cBhvr>
                                        <p:cTn id="165" dur="600"/>
                                        <p:tgtEl>
                                          <p:spTgt spid="17"/>
                                        </p:tgtEl>
                                      </p:cBhvr>
                                    </p:animEffect>
                                    <p:anim calcmode="lin" valueType="num">
                                      <p:cBhvr additive="base">
                                        <p:cTn id="166" dur="600" fill="hold"/>
                                        <p:tgtEl>
                                          <p:spTgt spid="17"/>
                                        </p:tgtEl>
                                        <p:attrNameLst>
                                          <p:attrName>ppt_y</p:attrName>
                                        </p:attrNameLst>
                                      </p:cBhvr>
                                      <p:tavLst>
                                        <p:tav tm="0">
                                          <p:val>
                                            <p:strVal val="#ppt_y+0.045"/>
                                          </p:val>
                                        </p:tav>
                                        <p:tav tm="100000">
                                          <p:val>
                                            <p:strVal val="#ppt_y"/>
                                          </p:val>
                                        </p:tav>
                                      </p:tavLst>
                                    </p:anim>
                                  </p:childTnLst>
                                </p:cTn>
                              </p:par>
                              <p:par>
                                <p:cTn id="171" presetID="10" presetClass="entr" presetSubtype="0" fill="hold" grpId="0" nodeType="withEffect">
                                  <p:stCondLst>
                                    <p:cond delay="0"/>
                                  </p:stCondLst>
                                  <p:childTnLst>
                                    <p:set>
                                      <p:cBhvr>
                                        <p:cTn id="168" dur="1" fill="hold">
                                          <p:stCondLst>
                                            <p:cond delay="0"/>
                                          </p:stCondLst>
                                        </p:cTn>
                                        <p:tgtEl>
                                          <p:spTgt spid="18"/>
                                        </p:tgtEl>
                                        <p:attrNameLst>
                                          <p:attrName>style.visibility</p:attrName>
                                        </p:attrNameLst>
                                      </p:cBhvr>
                                      <p:to>
                                        <p:strVal val="visible"/>
                                      </p:to>
                                    </p:set>
                                    <p:animEffect transition="in" filter="fade">
                                      <p:cBhvr>
                                        <p:cTn id="169" dur="600"/>
                                        <p:tgtEl>
                                          <p:spTgt spid="18"/>
                                        </p:tgtEl>
                                      </p:cBhvr>
                                    </p:animEffect>
                                    <p:anim calcmode="lin" valueType="num">
                                      <p:cBhvr additive="base">
                                        <p:cTn id="170" dur="600" fill="hold"/>
                                        <p:tgtEl>
                                          <p:spTgt spid="18"/>
                                        </p:tgtEl>
                                        <p:attrNameLst>
                                          <p:attrName>ppt_y</p:attrName>
                                        </p:attrNameLst>
                                      </p:cBhvr>
                                      <p:tavLst>
                                        <p:tav tm="0">
                                          <p:val>
                                            <p:strVal val="#ppt_y+0.045"/>
                                          </p:val>
                                        </p:tav>
                                        <p:tav tm="100000">
                                          <p:val>
                                            <p:strVal val="#ppt_y"/>
                                          </p:val>
                                        </p:tav>
                                      </p:tavLst>
                                    </p:anim>
                                  </p:childTnLst>
                                </p:cTn>
                              </p:par>
                              <p:par>
                                <p:cTn id="175" presetID="10" presetClass="entr" presetSubtype="0" fill="hold" grpId="0" nodeType="withEffect">
                                  <p:stCondLst>
                                    <p:cond delay="0"/>
                                  </p:stCondLst>
                                  <p:childTnLst>
                                    <p:set>
                                      <p:cBhvr>
                                        <p:cTn id="172" dur="1" fill="hold">
                                          <p:stCondLst>
                                            <p:cond delay="0"/>
                                          </p:stCondLst>
                                        </p:cTn>
                                        <p:tgtEl>
                                          <p:spTgt spid="19"/>
                                        </p:tgtEl>
                                        <p:attrNameLst>
                                          <p:attrName>style.visibility</p:attrName>
                                        </p:attrNameLst>
                                      </p:cBhvr>
                                      <p:to>
                                        <p:strVal val="visible"/>
                                      </p:to>
                                    </p:set>
                                    <p:animEffect transition="in" filter="fade">
                                      <p:cBhvr>
                                        <p:cTn id="173" dur="600"/>
                                        <p:tgtEl>
                                          <p:spTgt spid="19"/>
                                        </p:tgtEl>
                                      </p:cBhvr>
                                    </p:animEffect>
                                    <p:anim calcmode="lin" valueType="num">
                                      <p:cBhvr additive="base">
                                        <p:cTn id="174" dur="600" fill="hold"/>
                                        <p:tgtEl>
                                          <p:spTgt spid="19"/>
                                        </p:tgtEl>
                                        <p:attrNameLst>
                                          <p:attrName>ppt_y</p:attrName>
                                        </p:attrNameLst>
                                      </p:cBhvr>
                                      <p:tavLst>
                                        <p:tav tm="0">
                                          <p:val>
                                            <p:strVal val="#ppt_y+0.045"/>
                                          </p:val>
                                        </p:tav>
                                        <p:tav tm="100000">
                                          <p:val>
                                            <p:strVal val="#ppt_y"/>
                                          </p:val>
                                        </p:tav>
                                      </p:tavLst>
                                    </p:anim>
                                  </p:childTnLst>
                                </p:cTn>
                              </p:par>
                            </p:childTnLst>
                          </p:cTn>
                        </p:par>
                        <p:par>
                          <p:cTn id="197" fill="hold">
                            <p:stCondLst>
                              <p:cond delay="1080"/>
                            </p:stCondLst>
                            <p:childTnLst>
                              <p:par>
                                <p:cTn id="180" presetID="10" presetClass="entr" presetSubtype="0" fill="hold" grpId="0" nodeType="withEffect">
                                  <p:stCondLst>
                                    <p:cond delay="0"/>
                                  </p:stCondLst>
                                  <p:childTnLst>
                                    <p:set>
                                      <p:cBhvr>
                                        <p:cTn id="177" dur="1" fill="hold">
                                          <p:stCondLst>
                                            <p:cond delay="0"/>
                                          </p:stCondLst>
                                        </p:cTn>
                                        <p:tgtEl>
                                          <p:spTgt spid="20"/>
                                        </p:tgtEl>
                                        <p:attrNameLst>
                                          <p:attrName>style.visibility</p:attrName>
                                        </p:attrNameLst>
                                      </p:cBhvr>
                                      <p:to>
                                        <p:strVal val="visible"/>
                                      </p:to>
                                    </p:set>
                                    <p:animEffect transition="in" filter="fade">
                                      <p:cBhvr>
                                        <p:cTn id="178" dur="600"/>
                                        <p:tgtEl>
                                          <p:spTgt spid="20"/>
                                        </p:tgtEl>
                                      </p:cBhvr>
                                    </p:animEffect>
                                    <p:anim calcmode="lin" valueType="num">
                                      <p:cBhvr additive="base">
                                        <p:cTn id="179" dur="600" fill="hold"/>
                                        <p:tgtEl>
                                          <p:spTgt spid="20"/>
                                        </p:tgtEl>
                                        <p:attrNameLst>
                                          <p:attrName>ppt_y</p:attrName>
                                        </p:attrNameLst>
                                      </p:cBhvr>
                                      <p:tavLst>
                                        <p:tav tm="0">
                                          <p:val>
                                            <p:strVal val="#ppt_y+0.045"/>
                                          </p:val>
                                        </p:tav>
                                        <p:tav tm="100000">
                                          <p:val>
                                            <p:strVal val="#ppt_y"/>
                                          </p:val>
                                        </p:tav>
                                      </p:tavLst>
                                    </p:anim>
                                  </p:childTnLst>
                                </p:cTn>
                              </p:par>
                              <p:par>
                                <p:cTn id="184" presetID="10" presetClass="entr" presetSubtype="0" fill="hold" grpId="0" nodeType="withEffect">
                                  <p:stCondLst>
                                    <p:cond delay="0"/>
                                  </p:stCondLst>
                                  <p:childTnLst>
                                    <p:set>
                                      <p:cBhvr>
                                        <p:cTn id="181" dur="1" fill="hold">
                                          <p:stCondLst>
                                            <p:cond delay="0"/>
                                          </p:stCondLst>
                                        </p:cTn>
                                        <p:tgtEl>
                                          <p:spTgt spid="21"/>
                                        </p:tgtEl>
                                        <p:attrNameLst>
                                          <p:attrName>style.visibility</p:attrName>
                                        </p:attrNameLst>
                                      </p:cBhvr>
                                      <p:to>
                                        <p:strVal val="visible"/>
                                      </p:to>
                                    </p:set>
                                    <p:animEffect transition="in" filter="fade">
                                      <p:cBhvr>
                                        <p:cTn id="182" dur="600"/>
                                        <p:tgtEl>
                                          <p:spTgt spid="21"/>
                                        </p:tgtEl>
                                      </p:cBhvr>
                                    </p:animEffect>
                                    <p:anim calcmode="lin" valueType="num">
                                      <p:cBhvr additive="base">
                                        <p:cTn id="183" dur="600" fill="hold"/>
                                        <p:tgtEl>
                                          <p:spTgt spid="21"/>
                                        </p:tgtEl>
                                        <p:attrNameLst>
                                          <p:attrName>ppt_y</p:attrName>
                                        </p:attrNameLst>
                                      </p:cBhvr>
                                      <p:tavLst>
                                        <p:tav tm="0">
                                          <p:val>
                                            <p:strVal val="#ppt_y+0.045"/>
                                          </p:val>
                                        </p:tav>
                                        <p:tav tm="100000">
                                          <p:val>
                                            <p:strVal val="#ppt_y"/>
                                          </p:val>
                                        </p:tav>
                                      </p:tavLst>
                                    </p:anim>
                                  </p:childTnLst>
                                </p:cTn>
                              </p:par>
                              <p:par>
                                <p:cTn id="188" presetID="10" presetClass="entr" presetSubtype="0" fill="hold" grpId="0" nodeType="withEffect">
                                  <p:stCondLst>
                                    <p:cond delay="0"/>
                                  </p:stCondLst>
                                  <p:childTnLst>
                                    <p:set>
                                      <p:cBhvr>
                                        <p:cTn id="185" dur="1" fill="hold">
                                          <p:stCondLst>
                                            <p:cond delay="0"/>
                                          </p:stCondLst>
                                        </p:cTn>
                                        <p:tgtEl>
                                          <p:spTgt spid="22"/>
                                        </p:tgtEl>
                                        <p:attrNameLst>
                                          <p:attrName>style.visibility</p:attrName>
                                        </p:attrNameLst>
                                      </p:cBhvr>
                                      <p:to>
                                        <p:strVal val="visible"/>
                                      </p:to>
                                    </p:set>
                                    <p:animEffect transition="in" filter="fade">
                                      <p:cBhvr>
                                        <p:cTn id="186" dur="600"/>
                                        <p:tgtEl>
                                          <p:spTgt spid="22"/>
                                        </p:tgtEl>
                                      </p:cBhvr>
                                    </p:animEffect>
                                    <p:anim calcmode="lin" valueType="num">
                                      <p:cBhvr additive="base">
                                        <p:cTn id="187" dur="600" fill="hold"/>
                                        <p:tgtEl>
                                          <p:spTgt spid="22"/>
                                        </p:tgtEl>
                                        <p:attrNameLst>
                                          <p:attrName>ppt_y</p:attrName>
                                        </p:attrNameLst>
                                      </p:cBhvr>
                                      <p:tavLst>
                                        <p:tav tm="0">
                                          <p:val>
                                            <p:strVal val="#ppt_y+0.045"/>
                                          </p:val>
                                        </p:tav>
                                        <p:tav tm="100000">
                                          <p:val>
                                            <p:strVal val="#ppt_y"/>
                                          </p:val>
                                        </p:tav>
                                      </p:tavLst>
                                    </p:anim>
                                  </p:childTnLst>
                                </p:cTn>
                              </p:par>
                              <p:par>
                                <p:cTn id="192" presetID="10" presetClass="entr" presetSubtype="0" fill="hold" grpId="0" nodeType="withEffect">
                                  <p:stCondLst>
                                    <p:cond delay="0"/>
                                  </p:stCondLst>
                                  <p:childTnLst>
                                    <p:set>
                                      <p:cBhvr>
                                        <p:cTn id="189" dur="1" fill="hold">
                                          <p:stCondLst>
                                            <p:cond delay="0"/>
                                          </p:stCondLst>
                                        </p:cTn>
                                        <p:tgtEl>
                                          <p:spTgt spid="23"/>
                                        </p:tgtEl>
                                        <p:attrNameLst>
                                          <p:attrName>style.visibility</p:attrName>
                                        </p:attrNameLst>
                                      </p:cBhvr>
                                      <p:to>
                                        <p:strVal val="visible"/>
                                      </p:to>
                                    </p:set>
                                    <p:animEffect transition="in" filter="fade">
                                      <p:cBhvr>
                                        <p:cTn id="190" dur="600"/>
                                        <p:tgtEl>
                                          <p:spTgt spid="23"/>
                                        </p:tgtEl>
                                      </p:cBhvr>
                                    </p:animEffect>
                                    <p:anim calcmode="lin" valueType="num">
                                      <p:cBhvr additive="base">
                                        <p:cTn id="191" dur="600" fill="hold"/>
                                        <p:tgtEl>
                                          <p:spTgt spid="23"/>
                                        </p:tgtEl>
                                        <p:attrNameLst>
                                          <p:attrName>ppt_y</p:attrName>
                                        </p:attrNameLst>
                                      </p:cBhvr>
                                      <p:tavLst>
                                        <p:tav tm="0">
                                          <p:val>
                                            <p:strVal val="#ppt_y+0.045"/>
                                          </p:val>
                                        </p:tav>
                                        <p:tav tm="100000">
                                          <p:val>
                                            <p:strVal val="#ppt_y"/>
                                          </p:val>
                                        </p:tav>
                                      </p:tavLst>
                                    </p:anim>
                                  </p:childTnLst>
                                </p:cTn>
                              </p:par>
                              <p:par>
                                <p:cTn id="196" presetID="10" presetClass="entr" presetSubtype="0" fill="hold" grpId="0" nodeType="withEffect">
                                  <p:stCondLst>
                                    <p:cond delay="0"/>
                                  </p:stCondLst>
                                  <p:childTnLst>
                                    <p:set>
                                      <p:cBhvr>
                                        <p:cTn id="193" dur="1" fill="hold">
                                          <p:stCondLst>
                                            <p:cond delay="0"/>
                                          </p:stCondLst>
                                        </p:cTn>
                                        <p:tgtEl>
                                          <p:spTgt spid="24"/>
                                        </p:tgtEl>
                                        <p:attrNameLst>
                                          <p:attrName>style.visibility</p:attrName>
                                        </p:attrNameLst>
                                      </p:cBhvr>
                                      <p:to>
                                        <p:strVal val="visible"/>
                                      </p:to>
                                    </p:set>
                                    <p:animEffect transition="in" filter="fade">
                                      <p:cBhvr>
                                        <p:cTn id="194" dur="600"/>
                                        <p:tgtEl>
                                          <p:spTgt spid="24"/>
                                        </p:tgtEl>
                                      </p:cBhvr>
                                    </p:animEffect>
                                    <p:anim calcmode="lin" valueType="num">
                                      <p:cBhvr additive="base">
                                        <p:cTn id="195" dur="600" fill="hold"/>
                                        <p:tgtEl>
                                          <p:spTgt spid="24"/>
                                        </p:tgtEl>
                                        <p:attrNameLst>
                                          <p:attrName>ppt_y</p:attrName>
                                        </p:attrNameLst>
                                      </p:cBhvr>
                                      <p:tavLst>
                                        <p:tav tm="0">
                                          <p:val>
                                            <p:strVal val="#ppt_y+0.045"/>
                                          </p:val>
                                        </p:tav>
                                        <p:tav tm="100000">
                                          <p:val>
                                            <p:strVal val="#ppt_y"/>
                                          </p:val>
                                        </p:tav>
                                      </p:tavLst>
                                    </p:anim>
                                  </p:childTnLst>
                                </p:cTn>
                              </p:par>
                            </p:childTnLst>
                          </p:cTn>
                        </p:par>
                        <p:par>
                          <p:cTn id="218" fill="hold">
                            <p:stCondLst>
                              <p:cond delay="1260"/>
                            </p:stCondLst>
                            <p:childTnLst>
                              <p:par>
                                <p:cTn id="201" presetID="10" presetClass="entr" presetSubtype="0" fill="hold" grpId="0" nodeType="withEffect">
                                  <p:stCondLst>
                                    <p:cond delay="0"/>
                                  </p:stCondLst>
                                  <p:childTnLst>
                                    <p:set>
                                      <p:cBhvr>
                                        <p:cTn id="198" dur="1" fill="hold">
                                          <p:stCondLst>
                                            <p:cond delay="0"/>
                                          </p:stCondLst>
                                        </p:cTn>
                                        <p:tgtEl>
                                          <p:spTgt spid="25"/>
                                        </p:tgtEl>
                                        <p:attrNameLst>
                                          <p:attrName>style.visibility</p:attrName>
                                        </p:attrNameLst>
                                      </p:cBhvr>
                                      <p:to>
                                        <p:strVal val="visible"/>
                                      </p:to>
                                    </p:set>
                                    <p:animEffect transition="in" filter="fade">
                                      <p:cBhvr>
                                        <p:cTn id="199" dur="600"/>
                                        <p:tgtEl>
                                          <p:spTgt spid="25"/>
                                        </p:tgtEl>
                                      </p:cBhvr>
                                    </p:animEffect>
                                    <p:anim calcmode="lin" valueType="num">
                                      <p:cBhvr additive="base">
                                        <p:cTn id="200" dur="600" fill="hold"/>
                                        <p:tgtEl>
                                          <p:spTgt spid="25"/>
                                        </p:tgtEl>
                                        <p:attrNameLst>
                                          <p:attrName>ppt_y</p:attrName>
                                        </p:attrNameLst>
                                      </p:cBhvr>
                                      <p:tavLst>
                                        <p:tav tm="0">
                                          <p:val>
                                            <p:strVal val="#ppt_y+0.045"/>
                                          </p:val>
                                        </p:tav>
                                        <p:tav tm="100000">
                                          <p:val>
                                            <p:strVal val="#ppt_y"/>
                                          </p:val>
                                        </p:tav>
                                      </p:tavLst>
                                    </p:anim>
                                  </p:childTnLst>
                                </p:cTn>
                              </p:par>
                              <p:par>
                                <p:cTn id="205" presetID="10" presetClass="entr" presetSubtype="0" fill="hold" grpId="0" nodeType="withEffect">
                                  <p:stCondLst>
                                    <p:cond delay="0"/>
                                  </p:stCondLst>
                                  <p:childTnLst>
                                    <p:set>
                                      <p:cBhvr>
                                        <p:cTn id="202" dur="1" fill="hold">
                                          <p:stCondLst>
                                            <p:cond delay="0"/>
                                          </p:stCondLst>
                                        </p:cTn>
                                        <p:tgtEl>
                                          <p:spTgt spid="26"/>
                                        </p:tgtEl>
                                        <p:attrNameLst>
                                          <p:attrName>style.visibility</p:attrName>
                                        </p:attrNameLst>
                                      </p:cBhvr>
                                      <p:to>
                                        <p:strVal val="visible"/>
                                      </p:to>
                                    </p:set>
                                    <p:animEffect transition="in" filter="fade">
                                      <p:cBhvr>
                                        <p:cTn id="203" dur="600"/>
                                        <p:tgtEl>
                                          <p:spTgt spid="26"/>
                                        </p:tgtEl>
                                      </p:cBhvr>
                                    </p:animEffect>
                                    <p:anim calcmode="lin" valueType="num">
                                      <p:cBhvr additive="base">
                                        <p:cTn id="204" dur="600" fill="hold"/>
                                        <p:tgtEl>
                                          <p:spTgt spid="26"/>
                                        </p:tgtEl>
                                        <p:attrNameLst>
                                          <p:attrName>ppt_y</p:attrName>
                                        </p:attrNameLst>
                                      </p:cBhvr>
                                      <p:tavLst>
                                        <p:tav tm="0">
                                          <p:val>
                                            <p:strVal val="#ppt_y+0.045"/>
                                          </p:val>
                                        </p:tav>
                                        <p:tav tm="100000">
                                          <p:val>
                                            <p:strVal val="#ppt_y"/>
                                          </p:val>
                                        </p:tav>
                                      </p:tavLst>
                                    </p:anim>
                                  </p:childTnLst>
                                </p:cTn>
                              </p:par>
                              <p:par>
                                <p:cTn id="209" presetID="10" presetClass="entr" presetSubtype="0" fill="hold" grpId="0" nodeType="withEffect">
                                  <p:stCondLst>
                                    <p:cond delay="0"/>
                                  </p:stCondLst>
                                  <p:childTnLst>
                                    <p:set>
                                      <p:cBhvr>
                                        <p:cTn id="206" dur="1" fill="hold">
                                          <p:stCondLst>
                                            <p:cond delay="0"/>
                                          </p:stCondLst>
                                        </p:cTn>
                                        <p:tgtEl>
                                          <p:spTgt spid="27"/>
                                        </p:tgtEl>
                                        <p:attrNameLst>
                                          <p:attrName>style.visibility</p:attrName>
                                        </p:attrNameLst>
                                      </p:cBhvr>
                                      <p:to>
                                        <p:strVal val="visible"/>
                                      </p:to>
                                    </p:set>
                                    <p:animEffect transition="in" filter="fade">
                                      <p:cBhvr>
                                        <p:cTn id="207" dur="600"/>
                                        <p:tgtEl>
                                          <p:spTgt spid="27"/>
                                        </p:tgtEl>
                                      </p:cBhvr>
                                    </p:animEffect>
                                    <p:anim calcmode="lin" valueType="num">
                                      <p:cBhvr additive="base">
                                        <p:cTn id="208" dur="600" fill="hold"/>
                                        <p:tgtEl>
                                          <p:spTgt spid="27"/>
                                        </p:tgtEl>
                                        <p:attrNameLst>
                                          <p:attrName>ppt_y</p:attrName>
                                        </p:attrNameLst>
                                      </p:cBhvr>
                                      <p:tavLst>
                                        <p:tav tm="0">
                                          <p:val>
                                            <p:strVal val="#ppt_y+0.045"/>
                                          </p:val>
                                        </p:tav>
                                        <p:tav tm="100000">
                                          <p:val>
                                            <p:strVal val="#ppt_y"/>
                                          </p:val>
                                        </p:tav>
                                      </p:tavLst>
                                    </p:anim>
                                  </p:childTnLst>
                                </p:cTn>
                              </p:par>
                              <p:par>
                                <p:cTn id="213" presetID="10" presetClass="entr" presetSubtype="0" fill="hold" grpId="0" nodeType="withEffect">
                                  <p:stCondLst>
                                    <p:cond delay="0"/>
                                  </p:stCondLst>
                                  <p:childTnLst>
                                    <p:set>
                                      <p:cBhvr>
                                        <p:cTn id="210" dur="1" fill="hold">
                                          <p:stCondLst>
                                            <p:cond delay="0"/>
                                          </p:stCondLst>
                                        </p:cTn>
                                        <p:tgtEl>
                                          <p:spTgt spid="28"/>
                                        </p:tgtEl>
                                        <p:attrNameLst>
                                          <p:attrName>style.visibility</p:attrName>
                                        </p:attrNameLst>
                                      </p:cBhvr>
                                      <p:to>
                                        <p:strVal val="visible"/>
                                      </p:to>
                                    </p:set>
                                    <p:animEffect transition="in" filter="fade">
                                      <p:cBhvr>
                                        <p:cTn id="211" dur="600"/>
                                        <p:tgtEl>
                                          <p:spTgt spid="28"/>
                                        </p:tgtEl>
                                      </p:cBhvr>
                                    </p:animEffect>
                                    <p:anim calcmode="lin" valueType="num">
                                      <p:cBhvr additive="base">
                                        <p:cTn id="212" dur="600" fill="hold"/>
                                        <p:tgtEl>
                                          <p:spTgt spid="28"/>
                                        </p:tgtEl>
                                        <p:attrNameLst>
                                          <p:attrName>ppt_y</p:attrName>
                                        </p:attrNameLst>
                                      </p:cBhvr>
                                      <p:tavLst>
                                        <p:tav tm="0">
                                          <p:val>
                                            <p:strVal val="#ppt_y+0.045"/>
                                          </p:val>
                                        </p:tav>
                                        <p:tav tm="100000">
                                          <p:val>
                                            <p:strVal val="#ppt_y"/>
                                          </p:val>
                                        </p:tav>
                                      </p:tavLst>
                                    </p:anim>
                                  </p:childTnLst>
                                </p:cTn>
                              </p:par>
                              <p:par>
                                <p:cTn id="217" presetID="10" presetClass="entr" presetSubtype="0" fill="hold" grpId="0" nodeType="withEffect">
                                  <p:stCondLst>
                                    <p:cond delay="0"/>
                                  </p:stCondLst>
                                  <p:childTnLst>
                                    <p:set>
                                      <p:cBhvr>
                                        <p:cTn id="214" dur="1" fill="hold">
                                          <p:stCondLst>
                                            <p:cond delay="0"/>
                                          </p:stCondLst>
                                        </p:cTn>
                                        <p:tgtEl>
                                          <p:spTgt spid="29"/>
                                        </p:tgtEl>
                                        <p:attrNameLst>
                                          <p:attrName>style.visibility</p:attrName>
                                        </p:attrNameLst>
                                      </p:cBhvr>
                                      <p:to>
                                        <p:strVal val="visible"/>
                                      </p:to>
                                    </p:set>
                                    <p:animEffect transition="in" filter="fade">
                                      <p:cBhvr>
                                        <p:cTn id="215" dur="600"/>
                                        <p:tgtEl>
                                          <p:spTgt spid="29"/>
                                        </p:tgtEl>
                                      </p:cBhvr>
                                    </p:animEffect>
                                    <p:anim calcmode="lin" valueType="num">
                                      <p:cBhvr additive="base">
                                        <p:cTn id="216" dur="600" fill="hold"/>
                                        <p:tgtEl>
                                          <p:spTgt spid="29"/>
                                        </p:tgtEl>
                                        <p:attrNameLst>
                                          <p:attrName>ppt_y</p:attrName>
                                        </p:attrNameLst>
                                      </p:cBhvr>
                                      <p:tavLst>
                                        <p:tav tm="0">
                                          <p:val>
                                            <p:strVal val="#ppt_y+0.045"/>
                                          </p:val>
                                        </p:tav>
                                        <p:tav tm="100000">
                                          <p:val>
                                            <p:strVal val="#ppt_y"/>
                                          </p:val>
                                        </p:tav>
                                      </p:tavLst>
                                    </p:anim>
                                  </p:childTnLst>
                                </p:cTn>
                              </p:par>
                            </p:childTnLst>
                          </p:cTn>
                        </p:par>
                        <p:par>
                          <p:cTn id="239" fill="hold">
                            <p:stCondLst>
                              <p:cond delay="1440"/>
                            </p:stCondLst>
                            <p:childTnLst>
                              <p:par>
                                <p:cTn id="222" presetID="10" presetClass="entr" presetSubtype="0" fill="hold" grpId="0" nodeType="withEffect">
                                  <p:stCondLst>
                                    <p:cond delay="0"/>
                                  </p:stCondLst>
                                  <p:childTnLst>
                                    <p:set>
                                      <p:cBhvr>
                                        <p:cTn id="219" dur="1" fill="hold">
                                          <p:stCondLst>
                                            <p:cond delay="0"/>
                                          </p:stCondLst>
                                        </p:cTn>
                                        <p:tgtEl>
                                          <p:spTgt spid="30"/>
                                        </p:tgtEl>
                                        <p:attrNameLst>
                                          <p:attrName>style.visibility</p:attrName>
                                        </p:attrNameLst>
                                      </p:cBhvr>
                                      <p:to>
                                        <p:strVal val="visible"/>
                                      </p:to>
                                    </p:set>
                                    <p:animEffect transition="in" filter="fade">
                                      <p:cBhvr>
                                        <p:cTn id="220" dur="600"/>
                                        <p:tgtEl>
                                          <p:spTgt spid="30"/>
                                        </p:tgtEl>
                                      </p:cBhvr>
                                    </p:animEffect>
                                    <p:anim calcmode="lin" valueType="num">
                                      <p:cBhvr additive="base">
                                        <p:cTn id="221" dur="600" fill="hold"/>
                                        <p:tgtEl>
                                          <p:spTgt spid="30"/>
                                        </p:tgtEl>
                                        <p:attrNameLst>
                                          <p:attrName>ppt_y</p:attrName>
                                        </p:attrNameLst>
                                      </p:cBhvr>
                                      <p:tavLst>
                                        <p:tav tm="0">
                                          <p:val>
                                            <p:strVal val="#ppt_y+0.045"/>
                                          </p:val>
                                        </p:tav>
                                        <p:tav tm="100000">
                                          <p:val>
                                            <p:strVal val="#ppt_y"/>
                                          </p:val>
                                        </p:tav>
                                      </p:tavLst>
                                    </p:anim>
                                  </p:childTnLst>
                                </p:cTn>
                              </p:par>
                              <p:par>
                                <p:cTn id="226" presetID="10" presetClass="entr" presetSubtype="0" fill="hold" grpId="0" nodeType="withEffect">
                                  <p:stCondLst>
                                    <p:cond delay="0"/>
                                  </p:stCondLst>
                                  <p:childTnLst>
                                    <p:set>
                                      <p:cBhvr>
                                        <p:cTn id="223" dur="1" fill="hold">
                                          <p:stCondLst>
                                            <p:cond delay="0"/>
                                          </p:stCondLst>
                                        </p:cTn>
                                        <p:tgtEl>
                                          <p:spTgt spid="31"/>
                                        </p:tgtEl>
                                        <p:attrNameLst>
                                          <p:attrName>style.visibility</p:attrName>
                                        </p:attrNameLst>
                                      </p:cBhvr>
                                      <p:to>
                                        <p:strVal val="visible"/>
                                      </p:to>
                                    </p:set>
                                    <p:animEffect transition="in" filter="fade">
                                      <p:cBhvr>
                                        <p:cTn id="224" dur="600"/>
                                        <p:tgtEl>
                                          <p:spTgt spid="31"/>
                                        </p:tgtEl>
                                      </p:cBhvr>
                                    </p:animEffect>
                                    <p:anim calcmode="lin" valueType="num">
                                      <p:cBhvr additive="base">
                                        <p:cTn id="225" dur="600" fill="hold"/>
                                        <p:tgtEl>
                                          <p:spTgt spid="31"/>
                                        </p:tgtEl>
                                        <p:attrNameLst>
                                          <p:attrName>ppt_y</p:attrName>
                                        </p:attrNameLst>
                                      </p:cBhvr>
                                      <p:tavLst>
                                        <p:tav tm="0">
                                          <p:val>
                                            <p:strVal val="#ppt_y+0.045"/>
                                          </p:val>
                                        </p:tav>
                                        <p:tav tm="100000">
                                          <p:val>
                                            <p:strVal val="#ppt_y"/>
                                          </p:val>
                                        </p:tav>
                                      </p:tavLst>
                                    </p:anim>
                                  </p:childTnLst>
                                </p:cTn>
                              </p:par>
                              <p:par>
                                <p:cTn id="230" presetID="10" presetClass="entr" presetSubtype="0" fill="hold" grpId="0" nodeType="withEffect">
                                  <p:stCondLst>
                                    <p:cond delay="0"/>
                                  </p:stCondLst>
                                  <p:childTnLst>
                                    <p:set>
                                      <p:cBhvr>
                                        <p:cTn id="227" dur="1" fill="hold">
                                          <p:stCondLst>
                                            <p:cond delay="0"/>
                                          </p:stCondLst>
                                        </p:cTn>
                                        <p:tgtEl>
                                          <p:spTgt spid="32"/>
                                        </p:tgtEl>
                                        <p:attrNameLst>
                                          <p:attrName>style.visibility</p:attrName>
                                        </p:attrNameLst>
                                      </p:cBhvr>
                                      <p:to>
                                        <p:strVal val="visible"/>
                                      </p:to>
                                    </p:set>
                                    <p:animEffect transition="in" filter="fade">
                                      <p:cBhvr>
                                        <p:cTn id="228" dur="600"/>
                                        <p:tgtEl>
                                          <p:spTgt spid="32"/>
                                        </p:tgtEl>
                                      </p:cBhvr>
                                    </p:animEffect>
                                    <p:anim calcmode="lin" valueType="num">
                                      <p:cBhvr additive="base">
                                        <p:cTn id="229" dur="600" fill="hold"/>
                                        <p:tgtEl>
                                          <p:spTgt spid="32"/>
                                        </p:tgtEl>
                                        <p:attrNameLst>
                                          <p:attrName>ppt_y</p:attrName>
                                        </p:attrNameLst>
                                      </p:cBhvr>
                                      <p:tavLst>
                                        <p:tav tm="0">
                                          <p:val>
                                            <p:strVal val="#ppt_y+0.045"/>
                                          </p:val>
                                        </p:tav>
                                        <p:tav tm="100000">
                                          <p:val>
                                            <p:strVal val="#ppt_y"/>
                                          </p:val>
                                        </p:tav>
                                      </p:tavLst>
                                    </p:anim>
                                  </p:childTnLst>
                                </p:cTn>
                              </p:par>
                              <p:par>
                                <p:cTn id="234" presetID="10" presetClass="entr" presetSubtype="0" fill="hold" grpId="0" nodeType="withEffect">
                                  <p:stCondLst>
                                    <p:cond delay="0"/>
                                  </p:stCondLst>
                                  <p:childTnLst>
                                    <p:set>
                                      <p:cBhvr>
                                        <p:cTn id="231" dur="1" fill="hold">
                                          <p:stCondLst>
                                            <p:cond delay="0"/>
                                          </p:stCondLst>
                                        </p:cTn>
                                        <p:tgtEl>
                                          <p:spTgt spid="33"/>
                                        </p:tgtEl>
                                        <p:attrNameLst>
                                          <p:attrName>style.visibility</p:attrName>
                                        </p:attrNameLst>
                                      </p:cBhvr>
                                      <p:to>
                                        <p:strVal val="visible"/>
                                      </p:to>
                                    </p:set>
                                    <p:animEffect transition="in" filter="fade">
                                      <p:cBhvr>
                                        <p:cTn id="232" dur="600"/>
                                        <p:tgtEl>
                                          <p:spTgt spid="33"/>
                                        </p:tgtEl>
                                      </p:cBhvr>
                                    </p:animEffect>
                                    <p:anim calcmode="lin" valueType="num">
                                      <p:cBhvr additive="base">
                                        <p:cTn id="233" dur="600" fill="hold"/>
                                        <p:tgtEl>
                                          <p:spTgt spid="33"/>
                                        </p:tgtEl>
                                        <p:attrNameLst>
                                          <p:attrName>ppt_y</p:attrName>
                                        </p:attrNameLst>
                                      </p:cBhvr>
                                      <p:tavLst>
                                        <p:tav tm="0">
                                          <p:val>
                                            <p:strVal val="#ppt_y+0.045"/>
                                          </p:val>
                                        </p:tav>
                                        <p:tav tm="100000">
                                          <p:val>
                                            <p:strVal val="#ppt_y"/>
                                          </p:val>
                                        </p:tav>
                                      </p:tavLst>
                                    </p:anim>
                                  </p:childTnLst>
                                </p:cTn>
                              </p:par>
                              <p:par>
                                <p:cTn id="238" presetID="10" presetClass="entr" presetSubtype="0" fill="hold" grpId="0" nodeType="withEffect">
                                  <p:stCondLst>
                                    <p:cond delay="0"/>
                                  </p:stCondLst>
                                  <p:childTnLst>
                                    <p:set>
                                      <p:cBhvr>
                                        <p:cTn id="235" dur="1" fill="hold">
                                          <p:stCondLst>
                                            <p:cond delay="0"/>
                                          </p:stCondLst>
                                        </p:cTn>
                                        <p:tgtEl>
                                          <p:spTgt spid="34"/>
                                        </p:tgtEl>
                                        <p:attrNameLst>
                                          <p:attrName>style.visibility</p:attrName>
                                        </p:attrNameLst>
                                      </p:cBhvr>
                                      <p:to>
                                        <p:strVal val="visible"/>
                                      </p:to>
                                    </p:set>
                                    <p:animEffect transition="in" filter="fade">
                                      <p:cBhvr>
                                        <p:cTn id="236" dur="600"/>
                                        <p:tgtEl>
                                          <p:spTgt spid="34"/>
                                        </p:tgtEl>
                                      </p:cBhvr>
                                    </p:animEffect>
                                    <p:anim calcmode="lin" valueType="num">
                                      <p:cBhvr additive="base">
                                        <p:cTn id="237" dur="600" fill="hold"/>
                                        <p:tgtEl>
                                          <p:spTgt spid="34"/>
                                        </p:tgtEl>
                                        <p:attrNameLst>
                                          <p:attrName>ppt_y</p:attrName>
                                        </p:attrNameLst>
                                      </p:cBhvr>
                                      <p:tavLst>
                                        <p:tav tm="0">
                                          <p:val>
                                            <p:strVal val="#ppt_y+0.04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512064"/>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COMMAND CENTRE</a:t>
            </a:r>
            <a:endParaRPr lang="en-US" sz="1100" dirty="0"/>
          </a:p>
        </p:txBody>
      </p:sp>
      <p:sp>
        <p:nvSpPr>
          <p:cNvPr id="3" name="anim02u"/>
          <p:cNvSpPr txBox="1"/>
          <p:nvPr/>
        </p:nvSpPr>
        <p:spPr>
          <a:xfrm>
            <a:off x="566928" y="841248"/>
            <a:ext cx="6949440" cy="1005840"/>
          </a:xfrm>
          <a:prstGeom prst="rect">
            <a:avLst/>
          </a:prstGeom>
          <a:noFill/>
          <a:ln/>
        </p:spPr>
        <p:txBody>
          <a:bodyPr wrap="square" lIns="0" tIns="0" rIns="0" bIns="0" rtlCol="0" anchor="t"/>
          <a:lstStyle/>
          <a:p>
            <a:pPr indent="0" marL="0">
              <a:lnSpc>
                <a:spcPct val="108000"/>
              </a:lnSpc>
              <a:buNone/>
            </a:pPr>
            <a:r>
              <a:rPr lang="en-US" sz="3200" b="1" dirty="0">
                <a:solidFill>
                  <a:srgbClr val="1B1140"/>
                </a:solidFill>
                <a:latin typeface="Arial" pitchFamily="34" charset="0"/>
                <a:ea typeface="Arial" pitchFamily="34" charset="-122"/>
                <a:cs typeface="Arial" pitchFamily="34" charset="-120"/>
              </a:rPr>
              <a:t>The morning view a principal actually needs.</a:t>
            </a:r>
            <a:endParaRPr lang="en-US" sz="3200" dirty="0"/>
          </a:p>
        </p:txBody>
      </p:sp>
      <p:sp>
        <p:nvSpPr>
          <p:cNvPr id="4" name="anim03u"/>
          <p:cNvSpPr/>
          <p:nvPr/>
        </p:nvSpPr>
        <p:spPr>
          <a:xfrm>
            <a:off x="566928" y="2121408"/>
            <a:ext cx="457200" cy="457200"/>
          </a:xfrm>
          <a:prstGeom prst="roundRect">
            <a:avLst>
              <a:gd name="adj" fmla="val 30000"/>
            </a:avLst>
          </a:prstGeom>
          <a:solidFill>
            <a:srgbClr val="5B21B6"/>
          </a:solidFill>
          <a:ln/>
          <a:effectLst>
            <a:outerShdw sx="100000" sy="100000" kx="0" ky="0" algn="bl" rotWithShape="0" blurRad="152400" dist="38100" dir="5400000">
              <a:srgbClr val="5B21B6">
                <a:alpha val="22000"/>
              </a:srgbClr>
            </a:outerShdw>
          </a:effectLst>
        </p:spPr>
      </p:sp>
      <p:pic>
        <p:nvPicPr>
          <p:cNvPr id="5" name="anim03u" descr="/home/claude/assets/icons/ChartBar_w.png">    </p:cNvPr>
          <p:cNvPicPr>
            <a:picLocks noChangeAspect="1"/>
          </p:cNvPicPr>
          <p:nvPr/>
        </p:nvPicPr>
        <p:blipFill>
          <a:blip r:embed="rId2"/>
          <a:stretch>
            <a:fillRect/>
          </a:stretch>
        </p:blipFill>
        <p:spPr>
          <a:xfrm>
            <a:off x="676656" y="2231136"/>
            <a:ext cx="237744" cy="237744"/>
          </a:xfrm>
          <a:prstGeom prst="rect">
            <a:avLst/>
          </a:prstGeom>
        </p:spPr>
      </p:pic>
      <p:sp>
        <p:nvSpPr>
          <p:cNvPr id="6" name="anim03u"/>
          <p:cNvSpPr txBox="1"/>
          <p:nvPr/>
        </p:nvSpPr>
        <p:spPr>
          <a:xfrm>
            <a:off x="1243584" y="2093976"/>
            <a:ext cx="6181344" cy="274320"/>
          </a:xfrm>
          <a:prstGeom prst="rect">
            <a:avLst/>
          </a:prstGeom>
          <a:noFill/>
          <a:ln/>
        </p:spPr>
        <p:txBody>
          <a:bodyPr wrap="square" lIns="0" tIns="0" rIns="0" bIns="0" rtlCol="0" anchor="ctr"/>
          <a:lstStyle/>
          <a:p>
            <a:pPr indent="0" marL="0">
              <a:buNone/>
            </a:pPr>
            <a:r>
              <a:rPr lang="en-US" sz="1300" b="1" dirty="0">
                <a:solidFill>
                  <a:srgbClr val="1B1140"/>
                </a:solidFill>
                <a:latin typeface="Arial" pitchFamily="34" charset="0"/>
                <a:ea typeface="Arial" pitchFamily="34" charset="-122"/>
                <a:cs typeface="Arial" pitchFamily="34" charset="-120"/>
              </a:rPr>
              <a:t>Eight live counters</a:t>
            </a:r>
            <a:endParaRPr lang="en-US" sz="1300" dirty="0"/>
          </a:p>
        </p:txBody>
      </p:sp>
      <p:sp>
        <p:nvSpPr>
          <p:cNvPr id="7" name="anim03u"/>
          <p:cNvSpPr txBox="1"/>
          <p:nvPr/>
        </p:nvSpPr>
        <p:spPr>
          <a:xfrm>
            <a:off x="1243584" y="2404872"/>
            <a:ext cx="6181344" cy="749808"/>
          </a:xfrm>
          <a:prstGeom prst="rect">
            <a:avLst/>
          </a:prstGeom>
          <a:noFill/>
          <a:ln/>
        </p:spPr>
        <p:txBody>
          <a:bodyPr wrap="square" lIns="0" tIns="0" rIns="0" bIns="0" rtlCol="0" anchor="t"/>
          <a:lstStyle/>
          <a:p>
            <a:pPr indent="0" marL="0">
              <a:lnSpc>
                <a:spcPct val="118000"/>
              </a:lnSpc>
              <a:buNone/>
            </a:pPr>
            <a:r>
              <a:rPr lang="en-US" sz="1150" dirty="0">
                <a:solidFill>
                  <a:srgbClr val="4E476E"/>
                </a:solidFill>
                <a:latin typeface="Calibri" pitchFamily="34" charset="0"/>
                <a:ea typeface="Calibri" pitchFamily="34" charset="-122"/>
                <a:cs typeface="Calibri" pitchFamily="34" charset="-120"/>
              </a:rPr>
              <a:t>Students, teachers, departments, research projects, alumni, courses, reports and financial records — refreshed from source.</a:t>
            </a:r>
            <a:endParaRPr lang="en-US" sz="1150" dirty="0"/>
          </a:p>
        </p:txBody>
      </p:sp>
      <p:sp>
        <p:nvSpPr>
          <p:cNvPr id="8" name="anim04u"/>
          <p:cNvSpPr/>
          <p:nvPr/>
        </p:nvSpPr>
        <p:spPr>
          <a:xfrm>
            <a:off x="566928" y="3145536"/>
            <a:ext cx="457200" cy="457200"/>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9" name="anim04u" descr="/home/claude/assets/icons/ChartPie_w.png">    </p:cNvPr>
          <p:cNvPicPr>
            <a:picLocks noChangeAspect="1"/>
          </p:cNvPicPr>
          <p:nvPr/>
        </p:nvPicPr>
        <p:blipFill>
          <a:blip r:embed="rId3"/>
          <a:stretch>
            <a:fillRect/>
          </a:stretch>
        </p:blipFill>
        <p:spPr>
          <a:xfrm>
            <a:off x="676656" y="3255264"/>
            <a:ext cx="237744" cy="237744"/>
          </a:xfrm>
          <a:prstGeom prst="rect">
            <a:avLst/>
          </a:prstGeom>
        </p:spPr>
      </p:pic>
      <p:sp>
        <p:nvSpPr>
          <p:cNvPr id="10" name="anim04u"/>
          <p:cNvSpPr txBox="1"/>
          <p:nvPr/>
        </p:nvSpPr>
        <p:spPr>
          <a:xfrm>
            <a:off x="1243584" y="3118104"/>
            <a:ext cx="6181344" cy="274320"/>
          </a:xfrm>
          <a:prstGeom prst="rect">
            <a:avLst/>
          </a:prstGeom>
          <a:noFill/>
          <a:ln/>
        </p:spPr>
        <p:txBody>
          <a:bodyPr wrap="square" lIns="0" tIns="0" rIns="0" bIns="0" rtlCol="0" anchor="ctr"/>
          <a:lstStyle/>
          <a:p>
            <a:pPr indent="0" marL="0">
              <a:buNone/>
            </a:pPr>
            <a:r>
              <a:rPr lang="en-US" sz="1300" b="1" dirty="0">
                <a:solidFill>
                  <a:srgbClr val="1B1140"/>
                </a:solidFill>
                <a:latin typeface="Arial" pitchFamily="34" charset="0"/>
                <a:ea typeface="Arial" pitchFamily="34" charset="-122"/>
                <a:cs typeface="Arial" pitchFamily="34" charset="-120"/>
              </a:rPr>
              <a:t>Distribution at a glance</a:t>
            </a:r>
            <a:endParaRPr lang="en-US" sz="1300" dirty="0"/>
          </a:p>
        </p:txBody>
      </p:sp>
      <p:sp>
        <p:nvSpPr>
          <p:cNvPr id="11" name="anim04u"/>
          <p:cNvSpPr txBox="1"/>
          <p:nvPr/>
        </p:nvSpPr>
        <p:spPr>
          <a:xfrm>
            <a:off x="1243584" y="3429000"/>
            <a:ext cx="6181344" cy="749808"/>
          </a:xfrm>
          <a:prstGeom prst="rect">
            <a:avLst/>
          </a:prstGeom>
          <a:noFill/>
          <a:ln/>
        </p:spPr>
        <p:txBody>
          <a:bodyPr wrap="square" lIns="0" tIns="0" rIns="0" bIns="0" rtlCol="0" anchor="t"/>
          <a:lstStyle/>
          <a:p>
            <a:pPr indent="0" marL="0">
              <a:lnSpc>
                <a:spcPct val="118000"/>
              </a:lnSpc>
              <a:buNone/>
            </a:pPr>
            <a:r>
              <a:rPr lang="en-US" sz="1150" dirty="0">
                <a:solidFill>
                  <a:srgbClr val="4E476E"/>
                </a:solidFill>
                <a:latin typeface="Calibri" pitchFamily="34" charset="0"/>
                <a:ea typeface="Calibri" pitchFamily="34" charset="-122"/>
                <a:cs typeface="Calibri" pitchFamily="34" charset="-120"/>
              </a:rPr>
              <a:t>Enrollment status, cohort split, user roles, exam grades and IPR, each downloadable as its own dataset.</a:t>
            </a:r>
            <a:endParaRPr lang="en-US" sz="1150" dirty="0"/>
          </a:p>
        </p:txBody>
      </p:sp>
      <p:sp>
        <p:nvSpPr>
          <p:cNvPr id="12" name="anim05u"/>
          <p:cNvSpPr/>
          <p:nvPr/>
        </p:nvSpPr>
        <p:spPr>
          <a:xfrm>
            <a:off x="566928" y="4169664"/>
            <a:ext cx="457200" cy="457200"/>
          </a:xfrm>
          <a:prstGeom prst="roundRect">
            <a:avLst>
              <a:gd name="adj" fmla="val 30000"/>
            </a:avLst>
          </a:prstGeom>
          <a:solidFill>
            <a:srgbClr val="0E9F6E"/>
          </a:solidFill>
          <a:ln/>
          <a:effectLst>
            <a:outerShdw sx="100000" sy="100000" kx="0" ky="0" algn="bl" rotWithShape="0" blurRad="152400" dist="38100" dir="5400000">
              <a:srgbClr val="0E9F6E">
                <a:alpha val="22000"/>
              </a:srgbClr>
            </a:outerShdw>
          </a:effectLst>
        </p:spPr>
      </p:sp>
      <p:pic>
        <p:nvPicPr>
          <p:cNvPr id="13" name="anim05u" descr="/home/claude/assets/icons/TrendingUp_w.png">    </p:cNvPr>
          <p:cNvPicPr>
            <a:picLocks noChangeAspect="1"/>
          </p:cNvPicPr>
          <p:nvPr/>
        </p:nvPicPr>
        <p:blipFill>
          <a:blip r:embed="rId4"/>
          <a:stretch>
            <a:fillRect/>
          </a:stretch>
        </p:blipFill>
        <p:spPr>
          <a:xfrm>
            <a:off x="676656" y="4279392"/>
            <a:ext cx="237744" cy="237744"/>
          </a:xfrm>
          <a:prstGeom prst="rect">
            <a:avLst/>
          </a:prstGeom>
        </p:spPr>
      </p:pic>
      <p:sp>
        <p:nvSpPr>
          <p:cNvPr id="14" name="anim05u"/>
          <p:cNvSpPr txBox="1"/>
          <p:nvPr/>
        </p:nvSpPr>
        <p:spPr>
          <a:xfrm>
            <a:off x="1243584" y="4142232"/>
            <a:ext cx="6181344" cy="274320"/>
          </a:xfrm>
          <a:prstGeom prst="rect">
            <a:avLst/>
          </a:prstGeom>
          <a:noFill/>
          <a:ln/>
        </p:spPr>
        <p:txBody>
          <a:bodyPr wrap="square" lIns="0" tIns="0" rIns="0" bIns="0" rtlCol="0" anchor="ctr"/>
          <a:lstStyle/>
          <a:p>
            <a:pPr indent="0" marL="0">
              <a:buNone/>
            </a:pPr>
            <a:r>
              <a:rPr lang="en-US" sz="1300" b="1" dirty="0">
                <a:solidFill>
                  <a:srgbClr val="1B1140"/>
                </a:solidFill>
                <a:latin typeface="Arial" pitchFamily="34" charset="0"/>
                <a:ea typeface="Arial" pitchFamily="34" charset="-122"/>
                <a:cs typeface="Arial" pitchFamily="34" charset="-120"/>
              </a:rPr>
              <a:t>Trends by academic year</a:t>
            </a:r>
            <a:endParaRPr lang="en-US" sz="1300" dirty="0"/>
          </a:p>
        </p:txBody>
      </p:sp>
      <p:sp>
        <p:nvSpPr>
          <p:cNvPr id="15" name="anim05u"/>
          <p:cNvSpPr txBox="1"/>
          <p:nvPr/>
        </p:nvSpPr>
        <p:spPr>
          <a:xfrm>
            <a:off x="1243584" y="4453128"/>
            <a:ext cx="6181344" cy="749808"/>
          </a:xfrm>
          <a:prstGeom prst="rect">
            <a:avLst/>
          </a:prstGeom>
          <a:noFill/>
          <a:ln/>
        </p:spPr>
        <p:txBody>
          <a:bodyPr wrap="square" lIns="0" tIns="0" rIns="0" bIns="0" rtlCol="0" anchor="t"/>
          <a:lstStyle/>
          <a:p>
            <a:pPr indent="0" marL="0">
              <a:lnSpc>
                <a:spcPct val="118000"/>
              </a:lnSpc>
              <a:buNone/>
            </a:pPr>
            <a:r>
              <a:rPr lang="en-US" sz="1150" dirty="0">
                <a:solidFill>
                  <a:srgbClr val="4E476E"/>
                </a:solidFill>
                <a:latin typeface="Calibri" pitchFamily="34" charset="0"/>
                <a:ea typeface="Calibri" pitchFamily="34" charset="-122"/>
                <a:cs typeface="Calibri" pitchFamily="34" charset="-120"/>
              </a:rPr>
              <a:t>Admission and enrollment movement alongside revenue against expenses, month by month.</a:t>
            </a:r>
            <a:endParaRPr lang="en-US" sz="1150" dirty="0"/>
          </a:p>
        </p:txBody>
      </p:sp>
      <p:sp>
        <p:nvSpPr>
          <p:cNvPr id="16" name="anim06u"/>
          <p:cNvSpPr/>
          <p:nvPr/>
        </p:nvSpPr>
        <p:spPr>
          <a:xfrm>
            <a:off x="566928" y="5193792"/>
            <a:ext cx="457200" cy="457200"/>
          </a:xfrm>
          <a:prstGeom prst="roundRect">
            <a:avLst>
              <a:gd name="adj" fmla="val 30000"/>
            </a:avLst>
          </a:prstGeom>
          <a:solidFill>
            <a:srgbClr val="F59E0B"/>
          </a:solidFill>
          <a:ln/>
          <a:effectLst>
            <a:outerShdw sx="100000" sy="100000" kx="0" ky="0" algn="bl" rotWithShape="0" blurRad="152400" dist="38100" dir="5400000">
              <a:srgbClr val="F59E0B">
                <a:alpha val="22000"/>
              </a:srgbClr>
            </a:outerShdw>
          </a:effectLst>
        </p:spPr>
      </p:sp>
      <p:pic>
        <p:nvPicPr>
          <p:cNvPr id="17" name="anim06u" descr="/home/claude/assets/icons/Target_w.png">    </p:cNvPr>
          <p:cNvPicPr>
            <a:picLocks noChangeAspect="1"/>
          </p:cNvPicPr>
          <p:nvPr/>
        </p:nvPicPr>
        <p:blipFill>
          <a:blip r:embed="rId5"/>
          <a:stretch>
            <a:fillRect/>
          </a:stretch>
        </p:blipFill>
        <p:spPr>
          <a:xfrm>
            <a:off x="676656" y="5303520"/>
            <a:ext cx="237744" cy="237744"/>
          </a:xfrm>
          <a:prstGeom prst="rect">
            <a:avLst/>
          </a:prstGeom>
        </p:spPr>
      </p:pic>
      <p:sp>
        <p:nvSpPr>
          <p:cNvPr id="18" name="anim06u"/>
          <p:cNvSpPr txBox="1"/>
          <p:nvPr/>
        </p:nvSpPr>
        <p:spPr>
          <a:xfrm>
            <a:off x="1243584" y="5166360"/>
            <a:ext cx="6181344" cy="274320"/>
          </a:xfrm>
          <a:prstGeom prst="rect">
            <a:avLst/>
          </a:prstGeom>
          <a:noFill/>
          <a:ln/>
        </p:spPr>
        <p:txBody>
          <a:bodyPr wrap="square" lIns="0" tIns="0" rIns="0" bIns="0" rtlCol="0" anchor="ctr"/>
          <a:lstStyle/>
          <a:p>
            <a:pPr indent="0" marL="0">
              <a:buNone/>
            </a:pPr>
            <a:r>
              <a:rPr lang="en-US" sz="1300" b="1" dirty="0">
                <a:solidFill>
                  <a:srgbClr val="1B1140"/>
                </a:solidFill>
                <a:latin typeface="Arial" pitchFamily="34" charset="0"/>
                <a:ea typeface="Arial" pitchFamily="34" charset="-122"/>
                <a:cs typeface="Arial" pitchFamily="34" charset="-120"/>
              </a:rPr>
              <a:t>Targets, and honest flags</a:t>
            </a:r>
            <a:endParaRPr lang="en-US" sz="1300" dirty="0"/>
          </a:p>
        </p:txBody>
      </p:sp>
      <p:sp>
        <p:nvSpPr>
          <p:cNvPr id="19" name="anim06u"/>
          <p:cNvSpPr txBox="1"/>
          <p:nvPr/>
        </p:nvSpPr>
        <p:spPr>
          <a:xfrm>
            <a:off x="1243584" y="5477256"/>
            <a:ext cx="6181344" cy="749808"/>
          </a:xfrm>
          <a:prstGeom prst="rect">
            <a:avLst/>
          </a:prstGeom>
          <a:noFill/>
          <a:ln/>
        </p:spPr>
        <p:txBody>
          <a:bodyPr wrap="square" lIns="0" tIns="0" rIns="0" bIns="0" rtlCol="0" anchor="t"/>
          <a:lstStyle/>
          <a:p>
            <a:pPr indent="0" marL="0">
              <a:lnSpc>
                <a:spcPct val="118000"/>
              </a:lnSpc>
              <a:buNone/>
            </a:pPr>
            <a:r>
              <a:rPr lang="en-US" sz="1150" dirty="0">
                <a:solidFill>
                  <a:srgbClr val="4E476E"/>
                </a:solidFill>
                <a:latin typeface="Calibri" pitchFamily="34" charset="0"/>
                <a:ea typeface="Calibri" pitchFamily="34" charset="-122"/>
                <a:cs typeface="Calibri" pitchFamily="34" charset="-120"/>
              </a:rPr>
              <a:t>Admissions and fee collection scored against sanctioned seats and budget — underperformance is labelled, not buried.</a:t>
            </a:r>
            <a:endParaRPr lang="en-US" sz="1150" dirty="0"/>
          </a:p>
        </p:txBody>
      </p:sp>
      <p:pic>
        <p:nvPicPr>
          <p:cNvPr id="20" name="anim07r" descr="/home/claude/assets/win_dashboard.png">    </p:cNvPr>
          <p:cNvPicPr>
            <a:picLocks noChangeAspect="1"/>
          </p:cNvPicPr>
          <p:nvPr/>
        </p:nvPicPr>
        <p:blipFill>
          <a:blip r:embed="rId6"/>
          <a:stretch>
            <a:fillRect/>
          </a:stretch>
        </p:blipFill>
        <p:spPr>
          <a:xfrm>
            <a:off x="7882128" y="1170432"/>
            <a:ext cx="3310128" cy="4927702"/>
          </a:xfrm>
          <a:prstGeom prst="rect">
            <a:avLst/>
          </a:prstGeom>
          <a:effectLst>
            <a:outerShdw sx="100000" sy="100000" kx="0" ky="0" algn="bl" rotWithShape="0" blurRad="355600" dist="114300" dir="5400000">
              <a:srgbClr val="2A1B54">
                <a:alpha val="26000"/>
              </a:srgbClr>
            </a:outerShdw>
          </a:effectLst>
        </p:spPr>
      </p:pic>
      <p:sp>
        <p:nvSpPr>
          <p:cNvPr id="21" name="Text 14"/>
          <p:cNvSpPr txBox="1"/>
          <p:nvPr/>
        </p:nvSpPr>
        <p:spPr>
          <a:xfrm>
            <a:off x="566928" y="6309360"/>
            <a:ext cx="7315200" cy="274320"/>
          </a:xfrm>
          <a:prstGeom prst="rect">
            <a:avLst/>
          </a:prstGeom>
          <a:noFill/>
          <a:ln/>
        </p:spPr>
        <p:txBody>
          <a:bodyPr wrap="square" lIns="0" tIns="0" rIns="0" bIns="0" rtlCol="0" anchor="ctr"/>
          <a:lstStyle/>
          <a:p>
            <a:pPr indent="0" marL="0">
              <a:buNone/>
            </a:pPr>
            <a:r>
              <a:rPr lang="en-US" sz="950" i="1" dirty="0">
                <a:solidFill>
                  <a:srgbClr val="7B7398"/>
                </a:solidFill>
                <a:latin typeface="Calibri" pitchFamily="34" charset="0"/>
                <a:ea typeface="Calibri" pitchFamily="34" charset="-122"/>
                <a:cs typeface="Calibri" pitchFamily="34" charset="-120"/>
              </a:rPr>
              <a:t>Screens throughout this deck are captured from a live KurippEdu demonstration instance.</a:t>
            </a:r>
            <a:endParaRPr lang="en-US" sz="950" dirty="0"/>
          </a:p>
        </p:txBody>
      </p:sp>
      <p:pic>
        <p:nvPicPr>
          <p:cNvPr id="22" name="Image 5" descr="/home/claude/assets/brand_mark_sm.png">    </p:cNvPr>
          <p:cNvPicPr>
            <a:picLocks noChangeAspect="1"/>
          </p:cNvPicPr>
          <p:nvPr/>
        </p:nvPicPr>
        <p:blipFill>
          <a:blip r:embed="rId7"/>
          <a:stretch>
            <a:fillRect/>
          </a:stretch>
        </p:blipFill>
        <p:spPr>
          <a:xfrm>
            <a:off x="11277295" y="6446520"/>
            <a:ext cx="210312" cy="243230"/>
          </a:xfrm>
          <a:prstGeom prst="rect">
            <a:avLst/>
          </a:prstGeom>
        </p:spPr>
      </p:pic>
      <p:sp>
        <p:nvSpPr>
          <p:cNvPr id="23" name="Text 15"/>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7</a:t>
            </a:r>
            <a:endParaRPr lang="en-US" sz="10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26" fill="hold">
                            <p:stCondLst>
                              <p:cond delay="360"/>
                            </p:stCondLst>
                            <p:childTnLst>
                              <p:par>
                                <p:cTn id="113"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600"/>
                                        <p:tgtEl>
                                          <p:spTgt spid="4"/>
                                        </p:tgtEl>
                                      </p:cBhvr>
                                    </p:animEffect>
                                    <p:anim calcmode="lin" valueType="num">
                                      <p:cBhvr additive="base">
                                        <p:cTn id="112" dur="600" fill="hold"/>
                                        <p:tgtEl>
                                          <p:spTgt spid="4"/>
                                        </p:tgtEl>
                                        <p:attrNameLst>
                                          <p:attrName>ppt_y</p:attrName>
                                        </p:attrNameLst>
                                      </p:cBhvr>
                                      <p:tavLst>
                                        <p:tav tm="0">
                                          <p:val>
                                            <p:strVal val="#ppt_y+0.045"/>
                                          </p:val>
                                        </p:tav>
                                        <p:tav tm="100000">
                                          <p:val>
                                            <p:strVal val="#ppt_y"/>
                                          </p:val>
                                        </p:tav>
                                      </p:tavLst>
                                    </p:anim>
                                  </p:childTnLst>
                                </p:cTn>
                              </p:par>
                              <p:par>
                                <p:cTn id="117" presetID="10" presetClass="entr" presetSubtype="0" fill="hold" grpId="0" nodeType="withEffect">
                                  <p:stCondLst>
                                    <p:cond delay="0"/>
                                  </p:stCondLst>
                                  <p:childTnLst>
                                    <p:set>
                                      <p:cBhvr>
                                        <p:cTn id="114" dur="1" fill="hold">
                                          <p:stCondLst>
                                            <p:cond delay="0"/>
                                          </p:stCondLst>
                                        </p:cTn>
                                        <p:tgtEl>
                                          <p:spTgt spid="5"/>
                                        </p:tgtEl>
                                        <p:attrNameLst>
                                          <p:attrName>style.visibility</p:attrName>
                                        </p:attrNameLst>
                                      </p:cBhvr>
                                      <p:to>
                                        <p:strVal val="visible"/>
                                      </p:to>
                                    </p:set>
                                    <p:animEffect transition="in" filter="fade">
                                      <p:cBhvr>
                                        <p:cTn id="115" dur="600"/>
                                        <p:tgtEl>
                                          <p:spTgt spid="5"/>
                                        </p:tgtEl>
                                      </p:cBhvr>
                                    </p:animEffect>
                                    <p:anim calcmode="lin" valueType="num">
                                      <p:cBhvr additive="base">
                                        <p:cTn id="116" dur="600" fill="hold"/>
                                        <p:tgtEl>
                                          <p:spTgt spid="5"/>
                                        </p:tgtEl>
                                        <p:attrNameLst>
                                          <p:attrName>ppt_y</p:attrName>
                                        </p:attrNameLst>
                                      </p:cBhvr>
                                      <p:tavLst>
                                        <p:tav tm="0">
                                          <p:val>
                                            <p:strVal val="#ppt_y+0.045"/>
                                          </p:val>
                                        </p:tav>
                                        <p:tav tm="100000">
                                          <p:val>
                                            <p:strVal val="#ppt_y"/>
                                          </p:val>
                                        </p:tav>
                                      </p:tavLst>
                                    </p:anim>
                                  </p:childTnLst>
                                </p:cTn>
                              </p:par>
                              <p:par>
                                <p:cTn id="121" presetID="10" presetClass="entr" presetSubtype="0" fill="hold" grpId="0" nodeType="withEffect">
                                  <p:stCondLst>
                                    <p:cond delay="0"/>
                                  </p:stCondLst>
                                  <p:childTnLst>
                                    <p:set>
                                      <p:cBhvr>
                                        <p:cTn id="118" dur="1" fill="hold">
                                          <p:stCondLst>
                                            <p:cond delay="0"/>
                                          </p:stCondLst>
                                        </p:cTn>
                                        <p:tgtEl>
                                          <p:spTgt spid="6"/>
                                        </p:tgtEl>
                                        <p:attrNameLst>
                                          <p:attrName>style.visibility</p:attrName>
                                        </p:attrNameLst>
                                      </p:cBhvr>
                                      <p:to>
                                        <p:strVal val="visible"/>
                                      </p:to>
                                    </p:set>
                                    <p:animEffect transition="in" filter="fade">
                                      <p:cBhvr>
                                        <p:cTn id="119" dur="600"/>
                                        <p:tgtEl>
                                          <p:spTgt spid="6"/>
                                        </p:tgtEl>
                                      </p:cBhvr>
                                    </p:animEffect>
                                    <p:anim calcmode="lin" valueType="num">
                                      <p:cBhvr additive="base">
                                        <p:cTn id="120" dur="600" fill="hold"/>
                                        <p:tgtEl>
                                          <p:spTgt spid="6"/>
                                        </p:tgtEl>
                                        <p:attrNameLst>
                                          <p:attrName>ppt_y</p:attrName>
                                        </p:attrNameLst>
                                      </p:cBhvr>
                                      <p:tavLst>
                                        <p:tav tm="0">
                                          <p:val>
                                            <p:strVal val="#ppt_y+0.045"/>
                                          </p:val>
                                        </p:tav>
                                        <p:tav tm="100000">
                                          <p:val>
                                            <p:strVal val="#ppt_y"/>
                                          </p:val>
                                        </p:tav>
                                      </p:tavLst>
                                    </p:anim>
                                  </p:childTnLst>
                                </p:cTn>
                              </p:par>
                              <p:par>
                                <p:cTn id="125" presetID="10" presetClass="entr" presetSubtype="0" fill="hold" grpId="0" nodeType="withEffect">
                                  <p:stCondLst>
                                    <p:cond delay="0"/>
                                  </p:stCondLst>
                                  <p:childTnLst>
                                    <p:set>
                                      <p:cBhvr>
                                        <p:cTn id="122" dur="1" fill="hold">
                                          <p:stCondLst>
                                            <p:cond delay="0"/>
                                          </p:stCondLst>
                                        </p:cTn>
                                        <p:tgtEl>
                                          <p:spTgt spid="7"/>
                                        </p:tgtEl>
                                        <p:attrNameLst>
                                          <p:attrName>style.visibility</p:attrName>
                                        </p:attrNameLst>
                                      </p:cBhvr>
                                      <p:to>
                                        <p:strVal val="visible"/>
                                      </p:to>
                                    </p:set>
                                    <p:animEffect transition="in" filter="fade">
                                      <p:cBhvr>
                                        <p:cTn id="123" dur="600"/>
                                        <p:tgtEl>
                                          <p:spTgt spid="7"/>
                                        </p:tgtEl>
                                      </p:cBhvr>
                                    </p:animEffect>
                                    <p:anim calcmode="lin" valueType="num">
                                      <p:cBhvr additive="base">
                                        <p:cTn id="124" dur="600" fill="hold"/>
                                        <p:tgtEl>
                                          <p:spTgt spid="7"/>
                                        </p:tgtEl>
                                        <p:attrNameLst>
                                          <p:attrName>ppt_y</p:attrName>
                                        </p:attrNameLst>
                                      </p:cBhvr>
                                      <p:tavLst>
                                        <p:tav tm="0">
                                          <p:val>
                                            <p:strVal val="#ppt_y+0.045"/>
                                          </p:val>
                                        </p:tav>
                                        <p:tav tm="100000">
                                          <p:val>
                                            <p:strVal val="#ppt_y"/>
                                          </p:val>
                                        </p:tav>
                                      </p:tavLst>
                                    </p:anim>
                                  </p:childTnLst>
                                </p:cTn>
                              </p:par>
                            </p:childTnLst>
                          </p:cTn>
                        </p:par>
                        <p:par>
                          <p:cTn id="143" fill="hold">
                            <p:stCondLst>
                              <p:cond delay="540"/>
                            </p:stCondLst>
                            <p:childTnLst>
                              <p:par>
                                <p:cTn id="130" presetID="10" presetClass="entr" presetSubtype="0" fill="hold" grpId="0" nodeType="withEffect">
                                  <p:stCondLst>
                                    <p:cond delay="0"/>
                                  </p:stCondLst>
                                  <p:childTnLst>
                                    <p:set>
                                      <p:cBhvr>
                                        <p:cTn id="127" dur="1" fill="hold">
                                          <p:stCondLst>
                                            <p:cond delay="0"/>
                                          </p:stCondLst>
                                        </p:cTn>
                                        <p:tgtEl>
                                          <p:spTgt spid="8"/>
                                        </p:tgtEl>
                                        <p:attrNameLst>
                                          <p:attrName>style.visibility</p:attrName>
                                        </p:attrNameLst>
                                      </p:cBhvr>
                                      <p:to>
                                        <p:strVal val="visible"/>
                                      </p:to>
                                    </p:set>
                                    <p:animEffect transition="in" filter="fade">
                                      <p:cBhvr>
                                        <p:cTn id="128" dur="600"/>
                                        <p:tgtEl>
                                          <p:spTgt spid="8"/>
                                        </p:tgtEl>
                                      </p:cBhvr>
                                    </p:animEffect>
                                    <p:anim calcmode="lin" valueType="num">
                                      <p:cBhvr additive="base">
                                        <p:cTn id="129" dur="600" fill="hold"/>
                                        <p:tgtEl>
                                          <p:spTgt spid="8"/>
                                        </p:tgtEl>
                                        <p:attrNameLst>
                                          <p:attrName>ppt_y</p:attrName>
                                        </p:attrNameLst>
                                      </p:cBhvr>
                                      <p:tavLst>
                                        <p:tav tm="0">
                                          <p:val>
                                            <p:strVal val="#ppt_y+0.045"/>
                                          </p:val>
                                        </p:tav>
                                        <p:tav tm="100000">
                                          <p:val>
                                            <p:strVal val="#ppt_y"/>
                                          </p:val>
                                        </p:tav>
                                      </p:tavLst>
                                    </p:anim>
                                  </p:childTnLst>
                                </p:cTn>
                              </p:par>
                              <p:par>
                                <p:cTn id="134" presetID="10" presetClass="entr" presetSubtype="0" fill="hold" grpId="0" nodeType="withEffect">
                                  <p:stCondLst>
                                    <p:cond delay="0"/>
                                  </p:stCondLst>
                                  <p:childTnLst>
                                    <p:set>
                                      <p:cBhvr>
                                        <p:cTn id="131" dur="1" fill="hold">
                                          <p:stCondLst>
                                            <p:cond delay="0"/>
                                          </p:stCondLst>
                                        </p:cTn>
                                        <p:tgtEl>
                                          <p:spTgt spid="9"/>
                                        </p:tgtEl>
                                        <p:attrNameLst>
                                          <p:attrName>style.visibility</p:attrName>
                                        </p:attrNameLst>
                                      </p:cBhvr>
                                      <p:to>
                                        <p:strVal val="visible"/>
                                      </p:to>
                                    </p:set>
                                    <p:animEffect transition="in" filter="fade">
                                      <p:cBhvr>
                                        <p:cTn id="132" dur="600"/>
                                        <p:tgtEl>
                                          <p:spTgt spid="9"/>
                                        </p:tgtEl>
                                      </p:cBhvr>
                                    </p:animEffect>
                                    <p:anim calcmode="lin" valueType="num">
                                      <p:cBhvr additive="base">
                                        <p:cTn id="133" dur="600" fill="hold"/>
                                        <p:tgtEl>
                                          <p:spTgt spid="9"/>
                                        </p:tgtEl>
                                        <p:attrNameLst>
                                          <p:attrName>ppt_y</p:attrName>
                                        </p:attrNameLst>
                                      </p:cBhvr>
                                      <p:tavLst>
                                        <p:tav tm="0">
                                          <p:val>
                                            <p:strVal val="#ppt_y+0.045"/>
                                          </p:val>
                                        </p:tav>
                                        <p:tav tm="100000">
                                          <p:val>
                                            <p:strVal val="#ppt_y"/>
                                          </p:val>
                                        </p:tav>
                                      </p:tavLst>
                                    </p:anim>
                                  </p:childTnLst>
                                </p:cTn>
                              </p:par>
                              <p:par>
                                <p:cTn id="138" presetID="10" presetClass="entr" presetSubtype="0" fill="hold" grpId="0" nodeType="withEffect">
                                  <p:stCondLst>
                                    <p:cond delay="0"/>
                                  </p:stCondLst>
                                  <p:childTnLst>
                                    <p:set>
                                      <p:cBhvr>
                                        <p:cTn id="135" dur="1" fill="hold">
                                          <p:stCondLst>
                                            <p:cond delay="0"/>
                                          </p:stCondLst>
                                        </p:cTn>
                                        <p:tgtEl>
                                          <p:spTgt spid="10"/>
                                        </p:tgtEl>
                                        <p:attrNameLst>
                                          <p:attrName>style.visibility</p:attrName>
                                        </p:attrNameLst>
                                      </p:cBhvr>
                                      <p:to>
                                        <p:strVal val="visible"/>
                                      </p:to>
                                    </p:set>
                                    <p:animEffect transition="in" filter="fade">
                                      <p:cBhvr>
                                        <p:cTn id="136" dur="600"/>
                                        <p:tgtEl>
                                          <p:spTgt spid="10"/>
                                        </p:tgtEl>
                                      </p:cBhvr>
                                    </p:animEffect>
                                    <p:anim calcmode="lin" valueType="num">
                                      <p:cBhvr additive="base">
                                        <p:cTn id="137" dur="600" fill="hold"/>
                                        <p:tgtEl>
                                          <p:spTgt spid="10"/>
                                        </p:tgtEl>
                                        <p:attrNameLst>
                                          <p:attrName>ppt_y</p:attrName>
                                        </p:attrNameLst>
                                      </p:cBhvr>
                                      <p:tavLst>
                                        <p:tav tm="0">
                                          <p:val>
                                            <p:strVal val="#ppt_y+0.045"/>
                                          </p:val>
                                        </p:tav>
                                        <p:tav tm="100000">
                                          <p:val>
                                            <p:strVal val="#ppt_y"/>
                                          </p:val>
                                        </p:tav>
                                      </p:tavLst>
                                    </p:anim>
                                  </p:childTnLst>
                                </p:cTn>
                              </p:par>
                              <p:par>
                                <p:cTn id="142" presetID="10" presetClass="entr" presetSubtype="0" fill="hold" grpId="0" nodeType="withEffect">
                                  <p:stCondLst>
                                    <p:cond delay="0"/>
                                  </p:stCondLst>
                                  <p:childTnLst>
                                    <p:set>
                                      <p:cBhvr>
                                        <p:cTn id="139" dur="1" fill="hold">
                                          <p:stCondLst>
                                            <p:cond delay="0"/>
                                          </p:stCondLst>
                                        </p:cTn>
                                        <p:tgtEl>
                                          <p:spTgt spid="11"/>
                                        </p:tgtEl>
                                        <p:attrNameLst>
                                          <p:attrName>style.visibility</p:attrName>
                                        </p:attrNameLst>
                                      </p:cBhvr>
                                      <p:to>
                                        <p:strVal val="visible"/>
                                      </p:to>
                                    </p:set>
                                    <p:animEffect transition="in" filter="fade">
                                      <p:cBhvr>
                                        <p:cTn id="140" dur="600"/>
                                        <p:tgtEl>
                                          <p:spTgt spid="11"/>
                                        </p:tgtEl>
                                      </p:cBhvr>
                                    </p:animEffect>
                                    <p:anim calcmode="lin" valueType="num">
                                      <p:cBhvr additive="base">
                                        <p:cTn id="141" dur="600" fill="hold"/>
                                        <p:tgtEl>
                                          <p:spTgt spid="11"/>
                                        </p:tgtEl>
                                        <p:attrNameLst>
                                          <p:attrName>ppt_y</p:attrName>
                                        </p:attrNameLst>
                                      </p:cBhvr>
                                      <p:tavLst>
                                        <p:tav tm="0">
                                          <p:val>
                                            <p:strVal val="#ppt_y+0.045"/>
                                          </p:val>
                                        </p:tav>
                                        <p:tav tm="100000">
                                          <p:val>
                                            <p:strVal val="#ppt_y"/>
                                          </p:val>
                                        </p:tav>
                                      </p:tavLst>
                                    </p:anim>
                                  </p:childTnLst>
                                </p:cTn>
                              </p:par>
                            </p:childTnLst>
                          </p:cTn>
                        </p:par>
                        <p:par>
                          <p:cTn id="160" fill="hold">
                            <p:stCondLst>
                              <p:cond delay="720"/>
                            </p:stCondLst>
                            <p:childTnLst>
                              <p:par>
                                <p:cTn id="147" presetID="10" presetClass="entr" presetSubtype="0" fill="hold" grpId="0" nodeType="withEffect">
                                  <p:stCondLst>
                                    <p:cond delay="0"/>
                                  </p:stCondLst>
                                  <p:childTnLst>
                                    <p:set>
                                      <p:cBhvr>
                                        <p:cTn id="144" dur="1" fill="hold">
                                          <p:stCondLst>
                                            <p:cond delay="0"/>
                                          </p:stCondLst>
                                        </p:cTn>
                                        <p:tgtEl>
                                          <p:spTgt spid="12"/>
                                        </p:tgtEl>
                                        <p:attrNameLst>
                                          <p:attrName>style.visibility</p:attrName>
                                        </p:attrNameLst>
                                      </p:cBhvr>
                                      <p:to>
                                        <p:strVal val="visible"/>
                                      </p:to>
                                    </p:set>
                                    <p:animEffect transition="in" filter="fade">
                                      <p:cBhvr>
                                        <p:cTn id="145" dur="600"/>
                                        <p:tgtEl>
                                          <p:spTgt spid="12"/>
                                        </p:tgtEl>
                                      </p:cBhvr>
                                    </p:animEffect>
                                    <p:anim calcmode="lin" valueType="num">
                                      <p:cBhvr additive="base">
                                        <p:cTn id="146" dur="600" fill="hold"/>
                                        <p:tgtEl>
                                          <p:spTgt spid="12"/>
                                        </p:tgtEl>
                                        <p:attrNameLst>
                                          <p:attrName>ppt_y</p:attrName>
                                        </p:attrNameLst>
                                      </p:cBhvr>
                                      <p:tavLst>
                                        <p:tav tm="0">
                                          <p:val>
                                            <p:strVal val="#ppt_y+0.045"/>
                                          </p:val>
                                        </p:tav>
                                        <p:tav tm="100000">
                                          <p:val>
                                            <p:strVal val="#ppt_y"/>
                                          </p:val>
                                        </p:tav>
                                      </p:tavLst>
                                    </p:anim>
                                  </p:childTnLst>
                                </p:cTn>
                              </p:par>
                              <p:par>
                                <p:cTn id="151" presetID="10" presetClass="entr" presetSubtype="0" fill="hold" grpId="0" nodeType="withEffect">
                                  <p:stCondLst>
                                    <p:cond delay="0"/>
                                  </p:stCondLst>
                                  <p:childTnLst>
                                    <p:set>
                                      <p:cBhvr>
                                        <p:cTn id="148" dur="1" fill="hold">
                                          <p:stCondLst>
                                            <p:cond delay="0"/>
                                          </p:stCondLst>
                                        </p:cTn>
                                        <p:tgtEl>
                                          <p:spTgt spid="13"/>
                                        </p:tgtEl>
                                        <p:attrNameLst>
                                          <p:attrName>style.visibility</p:attrName>
                                        </p:attrNameLst>
                                      </p:cBhvr>
                                      <p:to>
                                        <p:strVal val="visible"/>
                                      </p:to>
                                    </p:set>
                                    <p:animEffect transition="in" filter="fade">
                                      <p:cBhvr>
                                        <p:cTn id="149" dur="600"/>
                                        <p:tgtEl>
                                          <p:spTgt spid="13"/>
                                        </p:tgtEl>
                                      </p:cBhvr>
                                    </p:animEffect>
                                    <p:anim calcmode="lin" valueType="num">
                                      <p:cBhvr additive="base">
                                        <p:cTn id="150" dur="600" fill="hold"/>
                                        <p:tgtEl>
                                          <p:spTgt spid="13"/>
                                        </p:tgtEl>
                                        <p:attrNameLst>
                                          <p:attrName>ppt_y</p:attrName>
                                        </p:attrNameLst>
                                      </p:cBhvr>
                                      <p:tavLst>
                                        <p:tav tm="0">
                                          <p:val>
                                            <p:strVal val="#ppt_y+0.045"/>
                                          </p:val>
                                        </p:tav>
                                        <p:tav tm="100000">
                                          <p:val>
                                            <p:strVal val="#ppt_y"/>
                                          </p:val>
                                        </p:tav>
                                      </p:tavLst>
                                    </p:anim>
                                  </p:childTnLst>
                                </p:cTn>
                              </p:par>
                              <p:par>
                                <p:cTn id="155" presetID="10" presetClass="entr" presetSubtype="0" fill="hold" grpId="0" nodeType="withEffect">
                                  <p:stCondLst>
                                    <p:cond delay="0"/>
                                  </p:stCondLst>
                                  <p:childTnLst>
                                    <p:set>
                                      <p:cBhvr>
                                        <p:cTn id="152" dur="1" fill="hold">
                                          <p:stCondLst>
                                            <p:cond delay="0"/>
                                          </p:stCondLst>
                                        </p:cTn>
                                        <p:tgtEl>
                                          <p:spTgt spid="14"/>
                                        </p:tgtEl>
                                        <p:attrNameLst>
                                          <p:attrName>style.visibility</p:attrName>
                                        </p:attrNameLst>
                                      </p:cBhvr>
                                      <p:to>
                                        <p:strVal val="visible"/>
                                      </p:to>
                                    </p:set>
                                    <p:animEffect transition="in" filter="fade">
                                      <p:cBhvr>
                                        <p:cTn id="153" dur="600"/>
                                        <p:tgtEl>
                                          <p:spTgt spid="14"/>
                                        </p:tgtEl>
                                      </p:cBhvr>
                                    </p:animEffect>
                                    <p:anim calcmode="lin" valueType="num">
                                      <p:cBhvr additive="base">
                                        <p:cTn id="154" dur="600" fill="hold"/>
                                        <p:tgtEl>
                                          <p:spTgt spid="14"/>
                                        </p:tgtEl>
                                        <p:attrNameLst>
                                          <p:attrName>ppt_y</p:attrName>
                                        </p:attrNameLst>
                                      </p:cBhvr>
                                      <p:tavLst>
                                        <p:tav tm="0">
                                          <p:val>
                                            <p:strVal val="#ppt_y+0.045"/>
                                          </p:val>
                                        </p:tav>
                                        <p:tav tm="100000">
                                          <p:val>
                                            <p:strVal val="#ppt_y"/>
                                          </p:val>
                                        </p:tav>
                                      </p:tavLst>
                                    </p:anim>
                                  </p:childTnLst>
                                </p:cTn>
                              </p:par>
                              <p:par>
                                <p:cTn id="159" presetID="10" presetClass="entr" presetSubtype="0" fill="hold" grpId="0" nodeType="withEffect">
                                  <p:stCondLst>
                                    <p:cond delay="0"/>
                                  </p:stCondLst>
                                  <p:childTnLst>
                                    <p:set>
                                      <p:cBhvr>
                                        <p:cTn id="156" dur="1" fill="hold">
                                          <p:stCondLst>
                                            <p:cond delay="0"/>
                                          </p:stCondLst>
                                        </p:cTn>
                                        <p:tgtEl>
                                          <p:spTgt spid="15"/>
                                        </p:tgtEl>
                                        <p:attrNameLst>
                                          <p:attrName>style.visibility</p:attrName>
                                        </p:attrNameLst>
                                      </p:cBhvr>
                                      <p:to>
                                        <p:strVal val="visible"/>
                                      </p:to>
                                    </p:set>
                                    <p:animEffect transition="in" filter="fade">
                                      <p:cBhvr>
                                        <p:cTn id="157" dur="600"/>
                                        <p:tgtEl>
                                          <p:spTgt spid="15"/>
                                        </p:tgtEl>
                                      </p:cBhvr>
                                    </p:animEffect>
                                    <p:anim calcmode="lin" valueType="num">
                                      <p:cBhvr additive="base">
                                        <p:cTn id="158" dur="600" fill="hold"/>
                                        <p:tgtEl>
                                          <p:spTgt spid="15"/>
                                        </p:tgtEl>
                                        <p:attrNameLst>
                                          <p:attrName>ppt_y</p:attrName>
                                        </p:attrNameLst>
                                      </p:cBhvr>
                                      <p:tavLst>
                                        <p:tav tm="0">
                                          <p:val>
                                            <p:strVal val="#ppt_y+0.045"/>
                                          </p:val>
                                        </p:tav>
                                        <p:tav tm="100000">
                                          <p:val>
                                            <p:strVal val="#ppt_y"/>
                                          </p:val>
                                        </p:tav>
                                      </p:tavLst>
                                    </p:anim>
                                  </p:childTnLst>
                                </p:cTn>
                              </p:par>
                            </p:childTnLst>
                          </p:cTn>
                        </p:par>
                        <p:par>
                          <p:cTn id="177" fill="hold">
                            <p:stCondLst>
                              <p:cond delay="900"/>
                            </p:stCondLst>
                            <p:childTnLst>
                              <p:par>
                                <p:cTn id="164" presetID="10" presetClass="entr" presetSubtype="0" fill="hold" grpId="0" nodeType="withEffect">
                                  <p:stCondLst>
                                    <p:cond delay="0"/>
                                  </p:stCondLst>
                                  <p:childTnLst>
                                    <p:set>
                                      <p:cBhvr>
                                        <p:cTn id="161" dur="1" fill="hold">
                                          <p:stCondLst>
                                            <p:cond delay="0"/>
                                          </p:stCondLst>
                                        </p:cTn>
                                        <p:tgtEl>
                                          <p:spTgt spid="16"/>
                                        </p:tgtEl>
                                        <p:attrNameLst>
                                          <p:attrName>style.visibility</p:attrName>
                                        </p:attrNameLst>
                                      </p:cBhvr>
                                      <p:to>
                                        <p:strVal val="visible"/>
                                      </p:to>
                                    </p:set>
                                    <p:animEffect transition="in" filter="fade">
                                      <p:cBhvr>
                                        <p:cTn id="162" dur="600"/>
                                        <p:tgtEl>
                                          <p:spTgt spid="16"/>
                                        </p:tgtEl>
                                      </p:cBhvr>
                                    </p:animEffect>
                                    <p:anim calcmode="lin" valueType="num">
                                      <p:cBhvr additive="base">
                                        <p:cTn id="163" dur="600" fill="hold"/>
                                        <p:tgtEl>
                                          <p:spTgt spid="16"/>
                                        </p:tgtEl>
                                        <p:attrNameLst>
                                          <p:attrName>ppt_y</p:attrName>
                                        </p:attrNameLst>
                                      </p:cBhvr>
                                      <p:tavLst>
                                        <p:tav tm="0">
                                          <p:val>
                                            <p:strVal val="#ppt_y+0.045"/>
                                          </p:val>
                                        </p:tav>
                                        <p:tav tm="100000">
                                          <p:val>
                                            <p:strVal val="#ppt_y"/>
                                          </p:val>
                                        </p:tav>
                                      </p:tavLst>
                                    </p:anim>
                                  </p:childTnLst>
                                </p:cTn>
                              </p:par>
                              <p:par>
                                <p:cTn id="168" presetID="10" presetClass="entr" presetSubtype="0" fill="hold" grpId="0" nodeType="withEffect">
                                  <p:stCondLst>
                                    <p:cond delay="0"/>
                                  </p:stCondLst>
                                  <p:childTnLst>
                                    <p:set>
                                      <p:cBhvr>
                                        <p:cTn id="165" dur="1" fill="hold">
                                          <p:stCondLst>
                                            <p:cond delay="0"/>
                                          </p:stCondLst>
                                        </p:cTn>
                                        <p:tgtEl>
                                          <p:spTgt spid="17"/>
                                        </p:tgtEl>
                                        <p:attrNameLst>
                                          <p:attrName>style.visibility</p:attrName>
                                        </p:attrNameLst>
                                      </p:cBhvr>
                                      <p:to>
                                        <p:strVal val="visible"/>
                                      </p:to>
                                    </p:set>
                                    <p:animEffect transition="in" filter="fade">
                                      <p:cBhvr>
                                        <p:cTn id="166" dur="600"/>
                                        <p:tgtEl>
                                          <p:spTgt spid="17"/>
                                        </p:tgtEl>
                                      </p:cBhvr>
                                    </p:animEffect>
                                    <p:anim calcmode="lin" valueType="num">
                                      <p:cBhvr additive="base">
                                        <p:cTn id="167" dur="600" fill="hold"/>
                                        <p:tgtEl>
                                          <p:spTgt spid="17"/>
                                        </p:tgtEl>
                                        <p:attrNameLst>
                                          <p:attrName>ppt_y</p:attrName>
                                        </p:attrNameLst>
                                      </p:cBhvr>
                                      <p:tavLst>
                                        <p:tav tm="0">
                                          <p:val>
                                            <p:strVal val="#ppt_y+0.045"/>
                                          </p:val>
                                        </p:tav>
                                        <p:tav tm="100000">
                                          <p:val>
                                            <p:strVal val="#ppt_y"/>
                                          </p:val>
                                        </p:tav>
                                      </p:tavLst>
                                    </p:anim>
                                  </p:childTnLst>
                                </p:cTn>
                              </p:par>
                              <p:par>
                                <p:cTn id="172" presetID="10" presetClass="entr" presetSubtype="0" fill="hold" grpId="0" nodeType="withEffect">
                                  <p:stCondLst>
                                    <p:cond delay="0"/>
                                  </p:stCondLst>
                                  <p:childTnLst>
                                    <p:set>
                                      <p:cBhvr>
                                        <p:cTn id="169" dur="1" fill="hold">
                                          <p:stCondLst>
                                            <p:cond delay="0"/>
                                          </p:stCondLst>
                                        </p:cTn>
                                        <p:tgtEl>
                                          <p:spTgt spid="18"/>
                                        </p:tgtEl>
                                        <p:attrNameLst>
                                          <p:attrName>style.visibility</p:attrName>
                                        </p:attrNameLst>
                                      </p:cBhvr>
                                      <p:to>
                                        <p:strVal val="visible"/>
                                      </p:to>
                                    </p:set>
                                    <p:animEffect transition="in" filter="fade">
                                      <p:cBhvr>
                                        <p:cTn id="170" dur="600"/>
                                        <p:tgtEl>
                                          <p:spTgt spid="18"/>
                                        </p:tgtEl>
                                      </p:cBhvr>
                                    </p:animEffect>
                                    <p:anim calcmode="lin" valueType="num">
                                      <p:cBhvr additive="base">
                                        <p:cTn id="171" dur="600" fill="hold"/>
                                        <p:tgtEl>
                                          <p:spTgt spid="18"/>
                                        </p:tgtEl>
                                        <p:attrNameLst>
                                          <p:attrName>ppt_y</p:attrName>
                                        </p:attrNameLst>
                                      </p:cBhvr>
                                      <p:tavLst>
                                        <p:tav tm="0">
                                          <p:val>
                                            <p:strVal val="#ppt_y+0.045"/>
                                          </p:val>
                                        </p:tav>
                                        <p:tav tm="100000">
                                          <p:val>
                                            <p:strVal val="#ppt_y"/>
                                          </p:val>
                                        </p:tav>
                                      </p:tavLst>
                                    </p:anim>
                                  </p:childTnLst>
                                </p:cTn>
                              </p:par>
                              <p:par>
                                <p:cTn id="176" presetID="10" presetClass="entr" presetSubtype="0" fill="hold" grpId="0" nodeType="withEffect">
                                  <p:stCondLst>
                                    <p:cond delay="0"/>
                                  </p:stCondLst>
                                  <p:childTnLst>
                                    <p:set>
                                      <p:cBhvr>
                                        <p:cTn id="173" dur="1" fill="hold">
                                          <p:stCondLst>
                                            <p:cond delay="0"/>
                                          </p:stCondLst>
                                        </p:cTn>
                                        <p:tgtEl>
                                          <p:spTgt spid="19"/>
                                        </p:tgtEl>
                                        <p:attrNameLst>
                                          <p:attrName>style.visibility</p:attrName>
                                        </p:attrNameLst>
                                      </p:cBhvr>
                                      <p:to>
                                        <p:strVal val="visible"/>
                                      </p:to>
                                    </p:set>
                                    <p:animEffect transition="in" filter="fade">
                                      <p:cBhvr>
                                        <p:cTn id="174" dur="600"/>
                                        <p:tgtEl>
                                          <p:spTgt spid="19"/>
                                        </p:tgtEl>
                                      </p:cBhvr>
                                    </p:animEffect>
                                    <p:anim calcmode="lin" valueType="num">
                                      <p:cBhvr additive="base">
                                        <p:cTn id="175" dur="600" fill="hold"/>
                                        <p:tgtEl>
                                          <p:spTgt spid="19"/>
                                        </p:tgtEl>
                                        <p:attrNameLst>
                                          <p:attrName>ppt_y</p:attrName>
                                        </p:attrNameLst>
                                      </p:cBhvr>
                                      <p:tavLst>
                                        <p:tav tm="0">
                                          <p:val>
                                            <p:strVal val="#ppt_y+0.045"/>
                                          </p:val>
                                        </p:tav>
                                        <p:tav tm="100000">
                                          <p:val>
                                            <p:strVal val="#ppt_y"/>
                                          </p:val>
                                        </p:tav>
                                      </p:tavLst>
                                    </p:anim>
                                  </p:childTnLst>
                                </p:cTn>
                              </p:par>
                            </p:childTnLst>
                          </p:cTn>
                        </p:par>
                        <p:par>
                          <p:cTn id="182" fill="hold">
                            <p:stCondLst>
                              <p:cond delay="1080"/>
                            </p:stCondLst>
                            <p:childTnLst>
                              <p:par>
                                <p:cTn id="181" presetID="10" presetClass="entr" presetSubtype="0" fill="hold" grpId="0" nodeType="withEffect">
                                  <p:stCondLst>
                                    <p:cond delay="0"/>
                                  </p:stCondLst>
                                  <p:childTnLst>
                                    <p:set>
                                      <p:cBhvr>
                                        <p:cTn id="178" dur="1" fill="hold">
                                          <p:stCondLst>
                                            <p:cond delay="0"/>
                                          </p:stCondLst>
                                        </p:cTn>
                                        <p:tgtEl>
                                          <p:spTgt spid="20"/>
                                        </p:tgtEl>
                                        <p:attrNameLst>
                                          <p:attrName>style.visibility</p:attrName>
                                        </p:attrNameLst>
                                      </p:cBhvr>
                                      <p:to>
                                        <p:strVal val="visible"/>
                                      </p:to>
                                    </p:set>
                                    <p:animEffect transition="in" filter="fade">
                                      <p:cBhvr>
                                        <p:cTn id="179" dur="640"/>
                                        <p:tgtEl>
                                          <p:spTgt spid="20"/>
                                        </p:tgtEl>
                                      </p:cBhvr>
                                    </p:animEffect>
                                    <p:anim calcmode="lin" valueType="num">
                                      <p:cBhvr additive="base">
                                        <p:cTn id="180" dur="640" fill="hold"/>
                                        <p:tgtEl>
                                          <p:spTgt spid="20"/>
                                        </p:tgtEl>
                                        <p:attrNameLst>
                                          <p:attrName>ppt_x</p:attrName>
                                        </p:attrNameLst>
                                      </p:cBhvr>
                                      <p:tavLst>
                                        <p:tav tm="0">
                                          <p:val>
                                            <p:strVal val="#ppt_x+0.035"/>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512064"/>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IQAC · NAAC · NIRF</a:t>
            </a:r>
            <a:endParaRPr lang="en-US" sz="1100" dirty="0"/>
          </a:p>
        </p:txBody>
      </p:sp>
      <p:sp>
        <p:nvSpPr>
          <p:cNvPr id="3" name="anim02u"/>
          <p:cNvSpPr txBox="1"/>
          <p:nvPr/>
        </p:nvSpPr>
        <p:spPr>
          <a:xfrm>
            <a:off x="566928" y="841248"/>
            <a:ext cx="7863840" cy="548640"/>
          </a:xfrm>
          <a:prstGeom prst="rect">
            <a:avLst/>
          </a:prstGeom>
          <a:noFill/>
          <a:ln/>
        </p:spPr>
        <p:txBody>
          <a:bodyPr wrap="square" lIns="0" tIns="0" rIns="0" bIns="0" rtlCol="0" anchor="t"/>
          <a:lstStyle/>
          <a:p>
            <a:pPr indent="0" marL="0">
              <a:lnSpc>
                <a:spcPct val="108000"/>
              </a:lnSpc>
              <a:buNone/>
            </a:pPr>
            <a:r>
              <a:rPr lang="en-US" sz="3200" b="1" dirty="0">
                <a:solidFill>
                  <a:srgbClr val="1B1140"/>
                </a:solidFill>
                <a:latin typeface="Arial" pitchFamily="34" charset="0"/>
                <a:ea typeface="Arial" pitchFamily="34" charset="-122"/>
                <a:cs typeface="Arial" pitchFamily="34" charset="-120"/>
              </a:rPr>
              <a:t>Accreditation stops being a project.</a:t>
            </a:r>
            <a:endParaRPr lang="en-US" sz="3200" dirty="0"/>
          </a:p>
        </p:txBody>
      </p:sp>
      <p:sp>
        <p:nvSpPr>
          <p:cNvPr id="4" name="anim03f"/>
          <p:cNvSpPr txBox="1"/>
          <p:nvPr/>
        </p:nvSpPr>
        <p:spPr>
          <a:xfrm>
            <a:off x="566928" y="1463040"/>
            <a:ext cx="10698480" cy="365760"/>
          </a:xfrm>
          <a:prstGeom prst="rect">
            <a:avLst/>
          </a:prstGeom>
          <a:noFill/>
          <a:ln/>
        </p:spPr>
        <p:txBody>
          <a:bodyPr wrap="square" lIns="0" tIns="0" rIns="0" bIns="0" rtlCol="0" anchor="t"/>
          <a:lstStyle/>
          <a:p>
            <a:pPr indent="0" marL="0">
              <a:lnSpc>
                <a:spcPct val="124000"/>
              </a:lnSpc>
              <a:buNone/>
            </a:pPr>
            <a:r>
              <a:rPr lang="en-US" sz="1250" dirty="0">
                <a:solidFill>
                  <a:srgbClr val="4E476E"/>
                </a:solidFill>
                <a:latin typeface="Calibri" pitchFamily="34" charset="0"/>
                <a:ea typeface="Calibri" pitchFamily="34" charset="-122"/>
                <a:cs typeface="Calibri" pitchFamily="34" charset="-120"/>
              </a:rPr>
              <a:t>Because evidence is captured where the work happens, the quality cell reads a dashboard instead of chasing departments.</a:t>
            </a:r>
            <a:endParaRPr lang="en-US" sz="1250" dirty="0"/>
          </a:p>
        </p:txBody>
      </p:sp>
      <p:pic>
        <p:nvPicPr>
          <p:cNvPr id="5" name="anim04l" descr="/home/claude/assets/win_iqac.png">    </p:cNvPr>
          <p:cNvPicPr>
            <a:picLocks noChangeAspect="1"/>
          </p:cNvPicPr>
          <p:nvPr/>
        </p:nvPicPr>
        <p:blipFill>
          <a:blip r:embed="rId2"/>
          <a:stretch>
            <a:fillRect/>
          </a:stretch>
        </p:blipFill>
        <p:spPr>
          <a:xfrm>
            <a:off x="566928" y="1975104"/>
            <a:ext cx="6858000" cy="3535985"/>
          </a:xfrm>
          <a:prstGeom prst="rect">
            <a:avLst/>
          </a:prstGeom>
          <a:effectLst>
            <a:outerShdw sx="100000" sy="100000" kx="0" ky="0" algn="bl" rotWithShape="0" blurRad="355600" dist="114300" dir="5400000">
              <a:srgbClr val="2A1B54">
                <a:alpha val="22000"/>
              </a:srgbClr>
            </a:outerShdw>
          </a:effectLst>
        </p:spPr>
      </p:pic>
      <p:sp>
        <p:nvSpPr>
          <p:cNvPr id="6" name="anim05r"/>
          <p:cNvSpPr/>
          <p:nvPr/>
        </p:nvSpPr>
        <p:spPr>
          <a:xfrm>
            <a:off x="7699248" y="1975104"/>
            <a:ext cx="365760" cy="365760"/>
          </a:xfrm>
          <a:prstGeom prst="roundRect">
            <a:avLst>
              <a:gd name="adj" fmla="val 30000"/>
            </a:avLst>
          </a:prstGeom>
          <a:solidFill>
            <a:srgbClr val="5B21B6"/>
          </a:solidFill>
          <a:ln/>
          <a:effectLst>
            <a:outerShdw sx="100000" sy="100000" kx="0" ky="0" algn="bl" rotWithShape="0" blurRad="152400" dist="38100" dir="5400000">
              <a:srgbClr val="5B21B6">
                <a:alpha val="22000"/>
              </a:srgbClr>
            </a:outerShdw>
          </a:effectLst>
        </p:spPr>
      </p:sp>
      <p:pic>
        <p:nvPicPr>
          <p:cNvPr id="7" name="anim05r" descr="/home/claude/assets/icons/Target_w.png">    </p:cNvPr>
          <p:cNvPicPr>
            <a:picLocks noChangeAspect="1"/>
          </p:cNvPicPr>
          <p:nvPr/>
        </p:nvPicPr>
        <p:blipFill>
          <a:blip r:embed="rId3"/>
          <a:stretch>
            <a:fillRect/>
          </a:stretch>
        </p:blipFill>
        <p:spPr>
          <a:xfrm>
            <a:off x="7787030" y="2062886"/>
            <a:ext cx="190195" cy="190195"/>
          </a:xfrm>
          <a:prstGeom prst="rect">
            <a:avLst/>
          </a:prstGeom>
        </p:spPr>
      </p:pic>
      <p:sp>
        <p:nvSpPr>
          <p:cNvPr id="8" name="anim05r"/>
          <p:cNvSpPr txBox="1"/>
          <p:nvPr/>
        </p:nvSpPr>
        <p:spPr>
          <a:xfrm>
            <a:off x="8193024" y="1938528"/>
            <a:ext cx="3438144" cy="566928"/>
          </a:xfrm>
          <a:prstGeom prst="rect">
            <a:avLst/>
          </a:prstGeom>
          <a:noFill/>
          <a:ln/>
        </p:spPr>
        <p:txBody>
          <a:bodyPr wrap="square" lIns="0" tIns="0" rIns="0" bIns="0" rtlCol="0" anchor="t"/>
          <a:lstStyle/>
          <a:p>
            <a:pPr indent="0" marL="0">
              <a:lnSpc>
                <a:spcPct val="116000"/>
              </a:lnSpc>
              <a:buNone/>
            </a:pPr>
            <a:r>
              <a:rPr lang="en-US" sz="1150" dirty="0">
                <a:solidFill>
                  <a:srgbClr val="4E476E"/>
                </a:solidFill>
                <a:latin typeface="Calibri" pitchFamily="34" charset="0"/>
                <a:ea typeface="Calibri" pitchFamily="34" charset="-122"/>
                <a:cs typeface="Calibri" pitchFamily="34" charset="-120"/>
              </a:rPr>
              <a:t>Quality initiatives, assessments and a live compliance rate</a:t>
            </a:r>
            <a:endParaRPr lang="en-US" sz="1150" dirty="0"/>
          </a:p>
        </p:txBody>
      </p:sp>
      <p:sp>
        <p:nvSpPr>
          <p:cNvPr id="9" name="anim06r"/>
          <p:cNvSpPr/>
          <p:nvPr/>
        </p:nvSpPr>
        <p:spPr>
          <a:xfrm>
            <a:off x="7699248" y="2633472"/>
            <a:ext cx="365760" cy="365760"/>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10" name="anim06r" descr="/home/claude/assets/icons/ChartBar_w.png">    </p:cNvPr>
          <p:cNvPicPr>
            <a:picLocks noChangeAspect="1"/>
          </p:cNvPicPr>
          <p:nvPr/>
        </p:nvPicPr>
        <p:blipFill>
          <a:blip r:embed="rId4"/>
          <a:stretch>
            <a:fillRect/>
          </a:stretch>
        </p:blipFill>
        <p:spPr>
          <a:xfrm>
            <a:off x="7787030" y="2721254"/>
            <a:ext cx="190195" cy="190195"/>
          </a:xfrm>
          <a:prstGeom prst="rect">
            <a:avLst/>
          </a:prstGeom>
        </p:spPr>
      </p:pic>
      <p:sp>
        <p:nvSpPr>
          <p:cNvPr id="11" name="anim06r"/>
          <p:cNvSpPr txBox="1"/>
          <p:nvPr/>
        </p:nvSpPr>
        <p:spPr>
          <a:xfrm>
            <a:off x="8193024" y="2596896"/>
            <a:ext cx="3438144" cy="566928"/>
          </a:xfrm>
          <a:prstGeom prst="rect">
            <a:avLst/>
          </a:prstGeom>
          <a:noFill/>
          <a:ln/>
        </p:spPr>
        <p:txBody>
          <a:bodyPr wrap="square" lIns="0" tIns="0" rIns="0" bIns="0" rtlCol="0" anchor="t"/>
          <a:lstStyle/>
          <a:p>
            <a:pPr indent="0" marL="0">
              <a:lnSpc>
                <a:spcPct val="116000"/>
              </a:lnSpc>
              <a:buNone/>
            </a:pPr>
            <a:r>
              <a:rPr lang="en-US" sz="1150" dirty="0">
                <a:solidFill>
                  <a:srgbClr val="4E476E"/>
                </a:solidFill>
                <a:latin typeface="Calibri" pitchFamily="34" charset="0"/>
                <a:ea typeface="Calibri" pitchFamily="34" charset="-122"/>
                <a:cs typeface="Calibri" pitchFamily="34" charset="-120"/>
              </a:rPr>
              <a:t>NIRF and NIRF-innovation data entry as a standing module</a:t>
            </a:r>
            <a:endParaRPr lang="en-US" sz="1150" dirty="0"/>
          </a:p>
        </p:txBody>
      </p:sp>
      <p:sp>
        <p:nvSpPr>
          <p:cNvPr id="12" name="anim07r"/>
          <p:cNvSpPr/>
          <p:nvPr/>
        </p:nvSpPr>
        <p:spPr>
          <a:xfrm>
            <a:off x="7699248" y="3291840"/>
            <a:ext cx="365760" cy="365760"/>
          </a:xfrm>
          <a:prstGeom prst="roundRect">
            <a:avLst>
              <a:gd name="adj" fmla="val 30000"/>
            </a:avLst>
          </a:prstGeom>
          <a:solidFill>
            <a:srgbClr val="0E9F6E"/>
          </a:solidFill>
          <a:ln/>
          <a:effectLst>
            <a:outerShdw sx="100000" sy="100000" kx="0" ky="0" algn="bl" rotWithShape="0" blurRad="152400" dist="38100" dir="5400000">
              <a:srgbClr val="0E9F6E">
                <a:alpha val="22000"/>
              </a:srgbClr>
            </a:outerShdw>
          </a:effectLst>
        </p:spPr>
      </p:sp>
      <p:pic>
        <p:nvPicPr>
          <p:cNvPr id="13" name="anim07r" descr="/home/claude/assets/icons/FileStack_w.png">    </p:cNvPr>
          <p:cNvPicPr>
            <a:picLocks noChangeAspect="1"/>
          </p:cNvPicPr>
          <p:nvPr/>
        </p:nvPicPr>
        <p:blipFill>
          <a:blip r:embed="rId5"/>
          <a:stretch>
            <a:fillRect/>
          </a:stretch>
        </p:blipFill>
        <p:spPr>
          <a:xfrm>
            <a:off x="7787030" y="3379622"/>
            <a:ext cx="190195" cy="190195"/>
          </a:xfrm>
          <a:prstGeom prst="rect">
            <a:avLst/>
          </a:prstGeom>
        </p:spPr>
      </p:pic>
      <p:sp>
        <p:nvSpPr>
          <p:cNvPr id="14" name="anim07r"/>
          <p:cNvSpPr txBox="1"/>
          <p:nvPr/>
        </p:nvSpPr>
        <p:spPr>
          <a:xfrm>
            <a:off x="8193024" y="3255264"/>
            <a:ext cx="3438144" cy="566928"/>
          </a:xfrm>
          <a:prstGeom prst="rect">
            <a:avLst/>
          </a:prstGeom>
          <a:noFill/>
          <a:ln/>
        </p:spPr>
        <p:txBody>
          <a:bodyPr wrap="square" lIns="0" tIns="0" rIns="0" bIns="0" rtlCol="0" anchor="t"/>
          <a:lstStyle/>
          <a:p>
            <a:pPr indent="0" marL="0">
              <a:lnSpc>
                <a:spcPct val="116000"/>
              </a:lnSpc>
              <a:buNone/>
            </a:pPr>
            <a:r>
              <a:rPr lang="en-US" sz="1150" dirty="0">
                <a:solidFill>
                  <a:srgbClr val="4E476E"/>
                </a:solidFill>
                <a:latin typeface="Calibri" pitchFamily="34" charset="0"/>
                <a:ea typeface="Calibri" pitchFamily="34" charset="-122"/>
                <a:cs typeface="Calibri" pitchFamily="34" charset="-120"/>
              </a:rPr>
              <a:t>Department reports: event reports, competitive exams, MOUs</a:t>
            </a:r>
            <a:endParaRPr lang="en-US" sz="1150" dirty="0"/>
          </a:p>
        </p:txBody>
      </p:sp>
      <p:sp>
        <p:nvSpPr>
          <p:cNvPr id="15" name="anim08r"/>
          <p:cNvSpPr/>
          <p:nvPr/>
        </p:nvSpPr>
        <p:spPr>
          <a:xfrm>
            <a:off x="7699248" y="3950208"/>
            <a:ext cx="365760" cy="365760"/>
          </a:xfrm>
          <a:prstGeom prst="roundRect">
            <a:avLst>
              <a:gd name="adj" fmla="val 30000"/>
            </a:avLst>
          </a:prstGeom>
          <a:solidFill>
            <a:srgbClr val="F59E0B"/>
          </a:solidFill>
          <a:ln/>
          <a:effectLst>
            <a:outerShdw sx="100000" sy="100000" kx="0" ky="0" algn="bl" rotWithShape="0" blurRad="152400" dist="38100" dir="5400000">
              <a:srgbClr val="F59E0B">
                <a:alpha val="22000"/>
              </a:srgbClr>
            </a:outerShdw>
          </a:effectLst>
        </p:spPr>
      </p:sp>
      <p:pic>
        <p:nvPicPr>
          <p:cNvPr id="16" name="anim08r" descr="/home/claude/assets/icons/Award_w.png">    </p:cNvPr>
          <p:cNvPicPr>
            <a:picLocks noChangeAspect="1"/>
          </p:cNvPicPr>
          <p:nvPr/>
        </p:nvPicPr>
        <p:blipFill>
          <a:blip r:embed="rId6"/>
          <a:stretch>
            <a:fillRect/>
          </a:stretch>
        </p:blipFill>
        <p:spPr>
          <a:xfrm>
            <a:off x="7787030" y="4037990"/>
            <a:ext cx="190195" cy="190195"/>
          </a:xfrm>
          <a:prstGeom prst="rect">
            <a:avLst/>
          </a:prstGeom>
        </p:spPr>
      </p:pic>
      <p:sp>
        <p:nvSpPr>
          <p:cNvPr id="17" name="anim08r"/>
          <p:cNvSpPr txBox="1"/>
          <p:nvPr/>
        </p:nvSpPr>
        <p:spPr>
          <a:xfrm>
            <a:off x="8193024" y="3913632"/>
            <a:ext cx="3438144" cy="566928"/>
          </a:xfrm>
          <a:prstGeom prst="rect">
            <a:avLst/>
          </a:prstGeom>
          <a:noFill/>
          <a:ln/>
        </p:spPr>
        <p:txBody>
          <a:bodyPr wrap="square" lIns="0" tIns="0" rIns="0" bIns="0" rtlCol="0" anchor="t"/>
          <a:lstStyle/>
          <a:p>
            <a:pPr indent="0" marL="0">
              <a:lnSpc>
                <a:spcPct val="116000"/>
              </a:lnSpc>
              <a:buNone/>
            </a:pPr>
            <a:r>
              <a:rPr lang="en-US" sz="1150" dirty="0">
                <a:solidFill>
                  <a:srgbClr val="4E476E"/>
                </a:solidFill>
                <a:latin typeface="Calibri" pitchFamily="34" charset="0"/>
                <a:ea typeface="Calibri" pitchFamily="34" charset="-122"/>
                <a:cs typeface="Calibri" pitchFamily="34" charset="-120"/>
              </a:rPr>
              <a:t>Cadre and appraisal reviews feed the same evidence pool</a:t>
            </a:r>
            <a:endParaRPr lang="en-US" sz="1150" dirty="0"/>
          </a:p>
        </p:txBody>
      </p:sp>
      <p:pic>
        <p:nvPicPr>
          <p:cNvPr id="18" name="anim09z" descr="/home/claude/assets/win_nirf.png">    </p:cNvPr>
          <p:cNvPicPr>
            <a:picLocks noChangeAspect="1"/>
          </p:cNvPicPr>
          <p:nvPr/>
        </p:nvPicPr>
        <p:blipFill>
          <a:blip r:embed="rId7"/>
          <a:stretch>
            <a:fillRect/>
          </a:stretch>
        </p:blipFill>
        <p:spPr>
          <a:xfrm>
            <a:off x="7699248" y="4553712"/>
            <a:ext cx="3931920" cy="1307592"/>
          </a:xfrm>
          <a:prstGeom prst="rect">
            <a:avLst/>
          </a:prstGeom>
          <a:effectLst>
            <a:outerShdw sx="100000" sy="100000" kx="0" ky="0" algn="bl" rotWithShape="0" blurRad="355600" dist="114300" dir="5400000">
              <a:srgbClr val="2A1B54">
                <a:alpha val="20000"/>
              </a:srgbClr>
            </a:outerShdw>
          </a:effectLst>
        </p:spPr>
      </p:pic>
      <p:sp>
        <p:nvSpPr>
          <p:cNvPr id="19" name="Text 11"/>
          <p:cNvSpPr txBox="1"/>
          <p:nvPr/>
        </p:nvSpPr>
        <p:spPr>
          <a:xfrm>
            <a:off x="7699248" y="5943600"/>
            <a:ext cx="4023360" cy="274320"/>
          </a:xfrm>
          <a:prstGeom prst="rect">
            <a:avLst/>
          </a:prstGeom>
          <a:noFill/>
          <a:ln/>
        </p:spPr>
        <p:txBody>
          <a:bodyPr wrap="square" lIns="0" tIns="0" rIns="0" bIns="0" rtlCol="0" anchor="ctr"/>
          <a:lstStyle/>
          <a:p>
            <a:pPr indent="0" marL="0">
              <a:buNone/>
            </a:pPr>
            <a:r>
              <a:rPr lang="en-US" sz="950" i="1" dirty="0">
                <a:solidFill>
                  <a:srgbClr val="7B7398"/>
                </a:solidFill>
                <a:latin typeface="Calibri" pitchFamily="34" charset="0"/>
                <a:ea typeface="Calibri" pitchFamily="34" charset="-122"/>
                <a:cs typeface="Calibri" pitchFamily="34" charset="-120"/>
              </a:rPr>
              <a:t>Faculty, placement and startup metrics sit on the main dashboard as well.</a:t>
            </a:r>
            <a:endParaRPr lang="en-US" sz="950" dirty="0"/>
          </a:p>
        </p:txBody>
      </p:sp>
      <p:pic>
        <p:nvPicPr>
          <p:cNvPr id="20" name="Image 6" descr="/home/claude/assets/brand_mark_sm.png">    </p:cNvPr>
          <p:cNvPicPr>
            <a:picLocks noChangeAspect="1"/>
          </p:cNvPicPr>
          <p:nvPr/>
        </p:nvPicPr>
        <p:blipFill>
          <a:blip r:embed="rId8"/>
          <a:stretch>
            <a:fillRect/>
          </a:stretch>
        </p:blipFill>
        <p:spPr>
          <a:xfrm>
            <a:off x="11277295" y="6446520"/>
            <a:ext cx="210312" cy="243230"/>
          </a:xfrm>
          <a:prstGeom prst="rect">
            <a:avLst/>
          </a:prstGeom>
        </p:spPr>
      </p:pic>
      <p:sp>
        <p:nvSpPr>
          <p:cNvPr id="21" name="Text 12"/>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8</a:t>
            </a:r>
            <a:endParaRPr lang="en-US" sz="10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13" fill="hold">
                            <p:stCondLst>
                              <p:cond delay="360"/>
                            </p:stCondLst>
                            <p:childTnLst>
                              <p:par>
                                <p:cTn id="112"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520"/>
                                        <p:tgtEl>
                                          <p:spTgt spid="4"/>
                                        </p:tgtEl>
                                      </p:cBhvr>
                                    </p:animEffect>
                                  </p:childTnLst>
                                </p:cTn>
                              </p:par>
                            </p:childTnLst>
                          </p:cTn>
                        </p:par>
                        <p:par>
                          <p:cTn id="118" fill="hold">
                            <p:stCondLst>
                              <p:cond delay="540"/>
                            </p:stCondLst>
                            <p:childTnLst>
                              <p:par>
                                <p:cTn id="117" presetID="10" presetClass="entr" presetSubtype="0" fill="hold" grpId="0" nodeType="withEffect">
                                  <p:stCondLst>
                                    <p:cond delay="0"/>
                                  </p:stCondLst>
                                  <p:childTnLst>
                                    <p:set>
                                      <p:cBhvr>
                                        <p:cTn id="114" dur="1" fill="hold">
                                          <p:stCondLst>
                                            <p:cond delay="0"/>
                                          </p:stCondLst>
                                        </p:cTn>
                                        <p:tgtEl>
                                          <p:spTgt spid="5"/>
                                        </p:tgtEl>
                                        <p:attrNameLst>
                                          <p:attrName>style.visibility</p:attrName>
                                        </p:attrNameLst>
                                      </p:cBhvr>
                                      <p:to>
                                        <p:strVal val="visible"/>
                                      </p:to>
                                    </p:set>
                                    <p:animEffect transition="in" filter="fade">
                                      <p:cBhvr>
                                        <p:cTn id="115" dur="640"/>
                                        <p:tgtEl>
                                          <p:spTgt spid="5"/>
                                        </p:tgtEl>
                                      </p:cBhvr>
                                    </p:animEffect>
                                    <p:anim calcmode="lin" valueType="num">
                                      <p:cBhvr additive="base">
                                        <p:cTn id="116" dur="640" fill="hold"/>
                                        <p:tgtEl>
                                          <p:spTgt spid="5"/>
                                        </p:tgtEl>
                                        <p:attrNameLst>
                                          <p:attrName>ppt_x</p:attrName>
                                        </p:attrNameLst>
                                      </p:cBhvr>
                                      <p:tavLst>
                                        <p:tav tm="0">
                                          <p:val>
                                            <p:strVal val="#ppt_x-0.035"/>
                                          </p:val>
                                        </p:tav>
                                        <p:tav tm="100000">
                                          <p:val>
                                            <p:strVal val="#ppt_x"/>
                                          </p:val>
                                        </p:tav>
                                      </p:tavLst>
                                    </p:anim>
                                  </p:childTnLst>
                                </p:cTn>
                              </p:par>
                            </p:childTnLst>
                          </p:cTn>
                        </p:par>
                        <p:par>
                          <p:cTn id="131" fill="hold">
                            <p:stCondLst>
                              <p:cond delay="720"/>
                            </p:stCondLst>
                            <p:childTnLst>
                              <p:par>
                                <p:cTn id="122" presetID="10" presetClass="entr" presetSubtype="0" fill="hold" grpId="0" nodeType="withEffect">
                                  <p:stCondLst>
                                    <p:cond delay="0"/>
                                  </p:stCondLst>
                                  <p:childTnLst>
                                    <p:set>
                                      <p:cBhvr>
                                        <p:cTn id="119" dur="1" fill="hold">
                                          <p:stCondLst>
                                            <p:cond delay="0"/>
                                          </p:stCondLst>
                                        </p:cTn>
                                        <p:tgtEl>
                                          <p:spTgt spid="6"/>
                                        </p:tgtEl>
                                        <p:attrNameLst>
                                          <p:attrName>style.visibility</p:attrName>
                                        </p:attrNameLst>
                                      </p:cBhvr>
                                      <p:to>
                                        <p:strVal val="visible"/>
                                      </p:to>
                                    </p:set>
                                    <p:animEffect transition="in" filter="fade">
                                      <p:cBhvr>
                                        <p:cTn id="120" dur="640"/>
                                        <p:tgtEl>
                                          <p:spTgt spid="6"/>
                                        </p:tgtEl>
                                      </p:cBhvr>
                                    </p:animEffect>
                                    <p:anim calcmode="lin" valueType="num">
                                      <p:cBhvr additive="base">
                                        <p:cTn id="121" dur="640" fill="hold"/>
                                        <p:tgtEl>
                                          <p:spTgt spid="6"/>
                                        </p:tgtEl>
                                        <p:attrNameLst>
                                          <p:attrName>ppt_x</p:attrName>
                                        </p:attrNameLst>
                                      </p:cBhvr>
                                      <p:tavLst>
                                        <p:tav tm="0">
                                          <p:val>
                                            <p:strVal val="#ppt_x+0.035"/>
                                          </p:val>
                                        </p:tav>
                                        <p:tav tm="100000">
                                          <p:val>
                                            <p:strVal val="#ppt_x"/>
                                          </p:val>
                                        </p:tav>
                                      </p:tavLst>
                                    </p:anim>
                                  </p:childTnLst>
                                </p:cTn>
                              </p:par>
                              <p:par>
                                <p:cTn id="126" presetID="10" presetClass="entr" presetSubtype="0" fill="hold" grpId="0" nodeType="withEffect">
                                  <p:stCondLst>
                                    <p:cond delay="0"/>
                                  </p:stCondLst>
                                  <p:childTnLst>
                                    <p:set>
                                      <p:cBhvr>
                                        <p:cTn id="123" dur="1" fill="hold">
                                          <p:stCondLst>
                                            <p:cond delay="0"/>
                                          </p:stCondLst>
                                        </p:cTn>
                                        <p:tgtEl>
                                          <p:spTgt spid="7"/>
                                        </p:tgtEl>
                                        <p:attrNameLst>
                                          <p:attrName>style.visibility</p:attrName>
                                        </p:attrNameLst>
                                      </p:cBhvr>
                                      <p:to>
                                        <p:strVal val="visible"/>
                                      </p:to>
                                    </p:set>
                                    <p:animEffect transition="in" filter="fade">
                                      <p:cBhvr>
                                        <p:cTn id="124" dur="640"/>
                                        <p:tgtEl>
                                          <p:spTgt spid="7"/>
                                        </p:tgtEl>
                                      </p:cBhvr>
                                    </p:animEffect>
                                    <p:anim calcmode="lin" valueType="num">
                                      <p:cBhvr additive="base">
                                        <p:cTn id="125" dur="640" fill="hold"/>
                                        <p:tgtEl>
                                          <p:spTgt spid="7"/>
                                        </p:tgtEl>
                                        <p:attrNameLst>
                                          <p:attrName>ppt_x</p:attrName>
                                        </p:attrNameLst>
                                      </p:cBhvr>
                                      <p:tavLst>
                                        <p:tav tm="0">
                                          <p:val>
                                            <p:strVal val="#ppt_x+0.035"/>
                                          </p:val>
                                        </p:tav>
                                        <p:tav tm="100000">
                                          <p:val>
                                            <p:strVal val="#ppt_x"/>
                                          </p:val>
                                        </p:tav>
                                      </p:tavLst>
                                    </p:anim>
                                  </p:childTnLst>
                                </p:cTn>
                              </p:par>
                              <p:par>
                                <p:cTn id="130" presetID="10" presetClass="entr" presetSubtype="0" fill="hold" grpId="0" nodeType="withEffect">
                                  <p:stCondLst>
                                    <p:cond delay="0"/>
                                  </p:stCondLst>
                                  <p:childTnLst>
                                    <p:set>
                                      <p:cBhvr>
                                        <p:cTn id="127" dur="1" fill="hold">
                                          <p:stCondLst>
                                            <p:cond delay="0"/>
                                          </p:stCondLst>
                                        </p:cTn>
                                        <p:tgtEl>
                                          <p:spTgt spid="8"/>
                                        </p:tgtEl>
                                        <p:attrNameLst>
                                          <p:attrName>style.visibility</p:attrName>
                                        </p:attrNameLst>
                                      </p:cBhvr>
                                      <p:to>
                                        <p:strVal val="visible"/>
                                      </p:to>
                                    </p:set>
                                    <p:animEffect transition="in" filter="fade">
                                      <p:cBhvr>
                                        <p:cTn id="128" dur="640"/>
                                        <p:tgtEl>
                                          <p:spTgt spid="8"/>
                                        </p:tgtEl>
                                      </p:cBhvr>
                                    </p:animEffect>
                                    <p:anim calcmode="lin" valueType="num">
                                      <p:cBhvr additive="base">
                                        <p:cTn id="129" dur="640" fill="hold"/>
                                        <p:tgtEl>
                                          <p:spTgt spid="8"/>
                                        </p:tgtEl>
                                        <p:attrNameLst>
                                          <p:attrName>ppt_x</p:attrName>
                                        </p:attrNameLst>
                                      </p:cBhvr>
                                      <p:tavLst>
                                        <p:tav tm="0">
                                          <p:val>
                                            <p:strVal val="#ppt_x+0.035"/>
                                          </p:val>
                                        </p:tav>
                                        <p:tav tm="100000">
                                          <p:val>
                                            <p:strVal val="#ppt_x"/>
                                          </p:val>
                                        </p:tav>
                                      </p:tavLst>
                                    </p:anim>
                                  </p:childTnLst>
                                </p:cTn>
                              </p:par>
                            </p:childTnLst>
                          </p:cTn>
                        </p:par>
                        <p:par>
                          <p:cTn id="144" fill="hold">
                            <p:stCondLst>
                              <p:cond delay="900"/>
                            </p:stCondLst>
                            <p:childTnLst>
                              <p:par>
                                <p:cTn id="135" presetID="10" presetClass="entr" presetSubtype="0" fill="hold" grpId="0" nodeType="withEffect">
                                  <p:stCondLst>
                                    <p:cond delay="0"/>
                                  </p:stCondLst>
                                  <p:childTnLst>
                                    <p:set>
                                      <p:cBhvr>
                                        <p:cTn id="132" dur="1" fill="hold">
                                          <p:stCondLst>
                                            <p:cond delay="0"/>
                                          </p:stCondLst>
                                        </p:cTn>
                                        <p:tgtEl>
                                          <p:spTgt spid="9"/>
                                        </p:tgtEl>
                                        <p:attrNameLst>
                                          <p:attrName>style.visibility</p:attrName>
                                        </p:attrNameLst>
                                      </p:cBhvr>
                                      <p:to>
                                        <p:strVal val="visible"/>
                                      </p:to>
                                    </p:set>
                                    <p:animEffect transition="in" filter="fade">
                                      <p:cBhvr>
                                        <p:cTn id="133" dur="640"/>
                                        <p:tgtEl>
                                          <p:spTgt spid="9"/>
                                        </p:tgtEl>
                                      </p:cBhvr>
                                    </p:animEffect>
                                    <p:anim calcmode="lin" valueType="num">
                                      <p:cBhvr additive="base">
                                        <p:cTn id="134" dur="640" fill="hold"/>
                                        <p:tgtEl>
                                          <p:spTgt spid="9"/>
                                        </p:tgtEl>
                                        <p:attrNameLst>
                                          <p:attrName>ppt_x</p:attrName>
                                        </p:attrNameLst>
                                      </p:cBhvr>
                                      <p:tavLst>
                                        <p:tav tm="0">
                                          <p:val>
                                            <p:strVal val="#ppt_x+0.035"/>
                                          </p:val>
                                        </p:tav>
                                        <p:tav tm="100000">
                                          <p:val>
                                            <p:strVal val="#ppt_x"/>
                                          </p:val>
                                        </p:tav>
                                      </p:tavLst>
                                    </p:anim>
                                  </p:childTnLst>
                                </p:cTn>
                              </p:par>
                              <p:par>
                                <p:cTn id="139" presetID="10" presetClass="entr" presetSubtype="0" fill="hold" grpId="0" nodeType="withEffect">
                                  <p:stCondLst>
                                    <p:cond delay="0"/>
                                  </p:stCondLst>
                                  <p:childTnLst>
                                    <p:set>
                                      <p:cBhvr>
                                        <p:cTn id="136" dur="1" fill="hold">
                                          <p:stCondLst>
                                            <p:cond delay="0"/>
                                          </p:stCondLst>
                                        </p:cTn>
                                        <p:tgtEl>
                                          <p:spTgt spid="10"/>
                                        </p:tgtEl>
                                        <p:attrNameLst>
                                          <p:attrName>style.visibility</p:attrName>
                                        </p:attrNameLst>
                                      </p:cBhvr>
                                      <p:to>
                                        <p:strVal val="visible"/>
                                      </p:to>
                                    </p:set>
                                    <p:animEffect transition="in" filter="fade">
                                      <p:cBhvr>
                                        <p:cTn id="137" dur="640"/>
                                        <p:tgtEl>
                                          <p:spTgt spid="10"/>
                                        </p:tgtEl>
                                      </p:cBhvr>
                                    </p:animEffect>
                                    <p:anim calcmode="lin" valueType="num">
                                      <p:cBhvr additive="base">
                                        <p:cTn id="138" dur="640" fill="hold"/>
                                        <p:tgtEl>
                                          <p:spTgt spid="10"/>
                                        </p:tgtEl>
                                        <p:attrNameLst>
                                          <p:attrName>ppt_x</p:attrName>
                                        </p:attrNameLst>
                                      </p:cBhvr>
                                      <p:tavLst>
                                        <p:tav tm="0">
                                          <p:val>
                                            <p:strVal val="#ppt_x+0.035"/>
                                          </p:val>
                                        </p:tav>
                                        <p:tav tm="100000">
                                          <p:val>
                                            <p:strVal val="#ppt_x"/>
                                          </p:val>
                                        </p:tav>
                                      </p:tavLst>
                                    </p:anim>
                                  </p:childTnLst>
                                </p:cTn>
                              </p:par>
                              <p:par>
                                <p:cTn id="143" presetID="10" presetClass="entr" presetSubtype="0" fill="hold" grpId="0" nodeType="withEffect">
                                  <p:stCondLst>
                                    <p:cond delay="0"/>
                                  </p:stCondLst>
                                  <p:childTnLst>
                                    <p:set>
                                      <p:cBhvr>
                                        <p:cTn id="140" dur="1" fill="hold">
                                          <p:stCondLst>
                                            <p:cond delay="0"/>
                                          </p:stCondLst>
                                        </p:cTn>
                                        <p:tgtEl>
                                          <p:spTgt spid="11"/>
                                        </p:tgtEl>
                                        <p:attrNameLst>
                                          <p:attrName>style.visibility</p:attrName>
                                        </p:attrNameLst>
                                      </p:cBhvr>
                                      <p:to>
                                        <p:strVal val="visible"/>
                                      </p:to>
                                    </p:set>
                                    <p:animEffect transition="in" filter="fade">
                                      <p:cBhvr>
                                        <p:cTn id="141" dur="640"/>
                                        <p:tgtEl>
                                          <p:spTgt spid="11"/>
                                        </p:tgtEl>
                                      </p:cBhvr>
                                    </p:animEffect>
                                    <p:anim calcmode="lin" valueType="num">
                                      <p:cBhvr additive="base">
                                        <p:cTn id="142" dur="640" fill="hold"/>
                                        <p:tgtEl>
                                          <p:spTgt spid="11"/>
                                        </p:tgtEl>
                                        <p:attrNameLst>
                                          <p:attrName>ppt_x</p:attrName>
                                        </p:attrNameLst>
                                      </p:cBhvr>
                                      <p:tavLst>
                                        <p:tav tm="0">
                                          <p:val>
                                            <p:strVal val="#ppt_x+0.035"/>
                                          </p:val>
                                        </p:tav>
                                        <p:tav tm="100000">
                                          <p:val>
                                            <p:strVal val="#ppt_x"/>
                                          </p:val>
                                        </p:tav>
                                      </p:tavLst>
                                    </p:anim>
                                  </p:childTnLst>
                                </p:cTn>
                              </p:par>
                            </p:childTnLst>
                          </p:cTn>
                        </p:par>
                        <p:par>
                          <p:cTn id="157" fill="hold">
                            <p:stCondLst>
                              <p:cond delay="1080"/>
                            </p:stCondLst>
                            <p:childTnLst>
                              <p:par>
                                <p:cTn id="148" presetID="10" presetClass="entr" presetSubtype="0" fill="hold" grpId="0" nodeType="withEffect">
                                  <p:stCondLst>
                                    <p:cond delay="0"/>
                                  </p:stCondLst>
                                  <p:childTnLst>
                                    <p:set>
                                      <p:cBhvr>
                                        <p:cTn id="145" dur="1" fill="hold">
                                          <p:stCondLst>
                                            <p:cond delay="0"/>
                                          </p:stCondLst>
                                        </p:cTn>
                                        <p:tgtEl>
                                          <p:spTgt spid="12"/>
                                        </p:tgtEl>
                                        <p:attrNameLst>
                                          <p:attrName>style.visibility</p:attrName>
                                        </p:attrNameLst>
                                      </p:cBhvr>
                                      <p:to>
                                        <p:strVal val="visible"/>
                                      </p:to>
                                    </p:set>
                                    <p:animEffect transition="in" filter="fade">
                                      <p:cBhvr>
                                        <p:cTn id="146" dur="640"/>
                                        <p:tgtEl>
                                          <p:spTgt spid="12"/>
                                        </p:tgtEl>
                                      </p:cBhvr>
                                    </p:animEffect>
                                    <p:anim calcmode="lin" valueType="num">
                                      <p:cBhvr additive="base">
                                        <p:cTn id="147" dur="640" fill="hold"/>
                                        <p:tgtEl>
                                          <p:spTgt spid="12"/>
                                        </p:tgtEl>
                                        <p:attrNameLst>
                                          <p:attrName>ppt_x</p:attrName>
                                        </p:attrNameLst>
                                      </p:cBhvr>
                                      <p:tavLst>
                                        <p:tav tm="0">
                                          <p:val>
                                            <p:strVal val="#ppt_x+0.035"/>
                                          </p:val>
                                        </p:tav>
                                        <p:tav tm="100000">
                                          <p:val>
                                            <p:strVal val="#ppt_x"/>
                                          </p:val>
                                        </p:tav>
                                      </p:tavLst>
                                    </p:anim>
                                  </p:childTnLst>
                                </p:cTn>
                              </p:par>
                              <p:par>
                                <p:cTn id="152" presetID="10" presetClass="entr" presetSubtype="0" fill="hold" grpId="0" nodeType="withEffect">
                                  <p:stCondLst>
                                    <p:cond delay="0"/>
                                  </p:stCondLst>
                                  <p:childTnLst>
                                    <p:set>
                                      <p:cBhvr>
                                        <p:cTn id="149" dur="1" fill="hold">
                                          <p:stCondLst>
                                            <p:cond delay="0"/>
                                          </p:stCondLst>
                                        </p:cTn>
                                        <p:tgtEl>
                                          <p:spTgt spid="13"/>
                                        </p:tgtEl>
                                        <p:attrNameLst>
                                          <p:attrName>style.visibility</p:attrName>
                                        </p:attrNameLst>
                                      </p:cBhvr>
                                      <p:to>
                                        <p:strVal val="visible"/>
                                      </p:to>
                                    </p:set>
                                    <p:animEffect transition="in" filter="fade">
                                      <p:cBhvr>
                                        <p:cTn id="150" dur="640"/>
                                        <p:tgtEl>
                                          <p:spTgt spid="13"/>
                                        </p:tgtEl>
                                      </p:cBhvr>
                                    </p:animEffect>
                                    <p:anim calcmode="lin" valueType="num">
                                      <p:cBhvr additive="base">
                                        <p:cTn id="151" dur="640" fill="hold"/>
                                        <p:tgtEl>
                                          <p:spTgt spid="13"/>
                                        </p:tgtEl>
                                        <p:attrNameLst>
                                          <p:attrName>ppt_x</p:attrName>
                                        </p:attrNameLst>
                                      </p:cBhvr>
                                      <p:tavLst>
                                        <p:tav tm="0">
                                          <p:val>
                                            <p:strVal val="#ppt_x+0.035"/>
                                          </p:val>
                                        </p:tav>
                                        <p:tav tm="100000">
                                          <p:val>
                                            <p:strVal val="#ppt_x"/>
                                          </p:val>
                                        </p:tav>
                                      </p:tavLst>
                                    </p:anim>
                                  </p:childTnLst>
                                </p:cTn>
                              </p:par>
                              <p:par>
                                <p:cTn id="156" presetID="10" presetClass="entr" presetSubtype="0" fill="hold" grpId="0" nodeType="withEffect">
                                  <p:stCondLst>
                                    <p:cond delay="0"/>
                                  </p:stCondLst>
                                  <p:childTnLst>
                                    <p:set>
                                      <p:cBhvr>
                                        <p:cTn id="153" dur="1" fill="hold">
                                          <p:stCondLst>
                                            <p:cond delay="0"/>
                                          </p:stCondLst>
                                        </p:cTn>
                                        <p:tgtEl>
                                          <p:spTgt spid="14"/>
                                        </p:tgtEl>
                                        <p:attrNameLst>
                                          <p:attrName>style.visibility</p:attrName>
                                        </p:attrNameLst>
                                      </p:cBhvr>
                                      <p:to>
                                        <p:strVal val="visible"/>
                                      </p:to>
                                    </p:set>
                                    <p:animEffect transition="in" filter="fade">
                                      <p:cBhvr>
                                        <p:cTn id="154" dur="640"/>
                                        <p:tgtEl>
                                          <p:spTgt spid="14"/>
                                        </p:tgtEl>
                                      </p:cBhvr>
                                    </p:animEffect>
                                    <p:anim calcmode="lin" valueType="num">
                                      <p:cBhvr additive="base">
                                        <p:cTn id="155" dur="640" fill="hold"/>
                                        <p:tgtEl>
                                          <p:spTgt spid="14"/>
                                        </p:tgtEl>
                                        <p:attrNameLst>
                                          <p:attrName>ppt_x</p:attrName>
                                        </p:attrNameLst>
                                      </p:cBhvr>
                                      <p:tavLst>
                                        <p:tav tm="0">
                                          <p:val>
                                            <p:strVal val="#ppt_x+0.035"/>
                                          </p:val>
                                        </p:tav>
                                        <p:tav tm="100000">
                                          <p:val>
                                            <p:strVal val="#ppt_x"/>
                                          </p:val>
                                        </p:tav>
                                      </p:tavLst>
                                    </p:anim>
                                  </p:childTnLst>
                                </p:cTn>
                              </p:par>
                            </p:childTnLst>
                          </p:cTn>
                        </p:par>
                        <p:par>
                          <p:cTn id="170" fill="hold">
                            <p:stCondLst>
                              <p:cond delay="1260"/>
                            </p:stCondLst>
                            <p:childTnLst>
                              <p:par>
                                <p:cTn id="161" presetID="10" presetClass="entr" presetSubtype="0" fill="hold" grpId="0" nodeType="withEffect">
                                  <p:stCondLst>
                                    <p:cond delay="0"/>
                                  </p:stCondLst>
                                  <p:childTnLst>
                                    <p:set>
                                      <p:cBhvr>
                                        <p:cTn id="158" dur="1" fill="hold">
                                          <p:stCondLst>
                                            <p:cond delay="0"/>
                                          </p:stCondLst>
                                        </p:cTn>
                                        <p:tgtEl>
                                          <p:spTgt spid="15"/>
                                        </p:tgtEl>
                                        <p:attrNameLst>
                                          <p:attrName>style.visibility</p:attrName>
                                        </p:attrNameLst>
                                      </p:cBhvr>
                                      <p:to>
                                        <p:strVal val="visible"/>
                                      </p:to>
                                    </p:set>
                                    <p:animEffect transition="in" filter="fade">
                                      <p:cBhvr>
                                        <p:cTn id="159" dur="640"/>
                                        <p:tgtEl>
                                          <p:spTgt spid="15"/>
                                        </p:tgtEl>
                                      </p:cBhvr>
                                    </p:animEffect>
                                    <p:anim calcmode="lin" valueType="num">
                                      <p:cBhvr additive="base">
                                        <p:cTn id="160" dur="640" fill="hold"/>
                                        <p:tgtEl>
                                          <p:spTgt spid="15"/>
                                        </p:tgtEl>
                                        <p:attrNameLst>
                                          <p:attrName>ppt_x</p:attrName>
                                        </p:attrNameLst>
                                      </p:cBhvr>
                                      <p:tavLst>
                                        <p:tav tm="0">
                                          <p:val>
                                            <p:strVal val="#ppt_x+0.035"/>
                                          </p:val>
                                        </p:tav>
                                        <p:tav tm="100000">
                                          <p:val>
                                            <p:strVal val="#ppt_x"/>
                                          </p:val>
                                        </p:tav>
                                      </p:tavLst>
                                    </p:anim>
                                  </p:childTnLst>
                                </p:cTn>
                              </p:par>
                              <p:par>
                                <p:cTn id="165" presetID="10" presetClass="entr" presetSubtype="0" fill="hold" grpId="0" nodeType="withEffect">
                                  <p:stCondLst>
                                    <p:cond delay="0"/>
                                  </p:stCondLst>
                                  <p:childTnLst>
                                    <p:set>
                                      <p:cBhvr>
                                        <p:cTn id="162" dur="1" fill="hold">
                                          <p:stCondLst>
                                            <p:cond delay="0"/>
                                          </p:stCondLst>
                                        </p:cTn>
                                        <p:tgtEl>
                                          <p:spTgt spid="16"/>
                                        </p:tgtEl>
                                        <p:attrNameLst>
                                          <p:attrName>style.visibility</p:attrName>
                                        </p:attrNameLst>
                                      </p:cBhvr>
                                      <p:to>
                                        <p:strVal val="visible"/>
                                      </p:to>
                                    </p:set>
                                    <p:animEffect transition="in" filter="fade">
                                      <p:cBhvr>
                                        <p:cTn id="163" dur="640"/>
                                        <p:tgtEl>
                                          <p:spTgt spid="16"/>
                                        </p:tgtEl>
                                      </p:cBhvr>
                                    </p:animEffect>
                                    <p:anim calcmode="lin" valueType="num">
                                      <p:cBhvr additive="base">
                                        <p:cTn id="164" dur="640" fill="hold"/>
                                        <p:tgtEl>
                                          <p:spTgt spid="16"/>
                                        </p:tgtEl>
                                        <p:attrNameLst>
                                          <p:attrName>ppt_x</p:attrName>
                                        </p:attrNameLst>
                                      </p:cBhvr>
                                      <p:tavLst>
                                        <p:tav tm="0">
                                          <p:val>
                                            <p:strVal val="#ppt_x+0.035"/>
                                          </p:val>
                                        </p:tav>
                                        <p:tav tm="100000">
                                          <p:val>
                                            <p:strVal val="#ppt_x"/>
                                          </p:val>
                                        </p:tav>
                                      </p:tavLst>
                                    </p:anim>
                                  </p:childTnLst>
                                </p:cTn>
                              </p:par>
                              <p:par>
                                <p:cTn id="169" presetID="10" presetClass="entr" presetSubtype="0" fill="hold" grpId="0" nodeType="withEffect">
                                  <p:stCondLst>
                                    <p:cond delay="0"/>
                                  </p:stCondLst>
                                  <p:childTnLst>
                                    <p:set>
                                      <p:cBhvr>
                                        <p:cTn id="166" dur="1" fill="hold">
                                          <p:stCondLst>
                                            <p:cond delay="0"/>
                                          </p:stCondLst>
                                        </p:cTn>
                                        <p:tgtEl>
                                          <p:spTgt spid="17"/>
                                        </p:tgtEl>
                                        <p:attrNameLst>
                                          <p:attrName>style.visibility</p:attrName>
                                        </p:attrNameLst>
                                      </p:cBhvr>
                                      <p:to>
                                        <p:strVal val="visible"/>
                                      </p:to>
                                    </p:set>
                                    <p:animEffect transition="in" filter="fade">
                                      <p:cBhvr>
                                        <p:cTn id="167" dur="640"/>
                                        <p:tgtEl>
                                          <p:spTgt spid="17"/>
                                        </p:tgtEl>
                                      </p:cBhvr>
                                    </p:animEffect>
                                    <p:anim calcmode="lin" valueType="num">
                                      <p:cBhvr additive="base">
                                        <p:cTn id="168" dur="640" fill="hold"/>
                                        <p:tgtEl>
                                          <p:spTgt spid="17"/>
                                        </p:tgtEl>
                                        <p:attrNameLst>
                                          <p:attrName>ppt_x</p:attrName>
                                        </p:attrNameLst>
                                      </p:cBhvr>
                                      <p:tavLst>
                                        <p:tav tm="0">
                                          <p:val>
                                            <p:strVal val="#ppt_x+0.035"/>
                                          </p:val>
                                        </p:tav>
                                        <p:tav tm="100000">
                                          <p:val>
                                            <p:strVal val="#ppt_x"/>
                                          </p:val>
                                        </p:tav>
                                      </p:tavLst>
                                    </p:anim>
                                  </p:childTnLst>
                                </p:cTn>
                              </p:par>
                            </p:childTnLst>
                          </p:cTn>
                        </p:par>
                        <p:par>
                          <p:cTn id="175" fill="hold">
                            <p:stCondLst>
                              <p:cond delay="1440"/>
                            </p:stCondLst>
                            <p:childTnLst>
                              <p:par>
                                <p:cTn id="174" presetID="10" presetClass="entr" presetSubtype="0" fill="hold" grpId="0" nodeType="withEffect">
                                  <p:stCondLst>
                                    <p:cond delay="0"/>
                                  </p:stCondLst>
                                  <p:childTnLst>
                                    <p:set>
                                      <p:cBhvr>
                                        <p:cTn id="171" dur="1" fill="hold">
                                          <p:stCondLst>
                                            <p:cond delay="0"/>
                                          </p:stCondLst>
                                        </p:cTn>
                                        <p:tgtEl>
                                          <p:spTgt spid="18"/>
                                        </p:tgtEl>
                                        <p:attrNameLst>
                                          <p:attrName>style.visibility</p:attrName>
                                        </p:attrNameLst>
                                      </p:cBhvr>
                                      <p:to>
                                        <p:strVal val="visible"/>
                                      </p:to>
                                    </p:set>
                                    <p:animEffect transition="in" filter="fade">
                                      <p:cBhvr>
                                        <p:cTn id="172" dur="560"/>
                                        <p:tgtEl>
                                          <p:spTgt spid="18"/>
                                        </p:tgtEl>
                                      </p:cBhvr>
                                    </p:animEffect>
                                    <p:animScale>
                                      <p:cBhvr>
                                        <p:cTn id="173" dur="560" fill="hold"/>
                                        <p:tgtEl>
                                          <p:spTgt spid="18"/>
                                        </p:tgtEl>
                                      </p:cBhvr>
                                      <p:from x="93000" y="93000"/>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nim01f"/>
          <p:cNvSpPr txBox="1"/>
          <p:nvPr/>
        </p:nvSpPr>
        <p:spPr>
          <a:xfrm>
            <a:off x="566928" y="512064"/>
            <a:ext cx="5486400" cy="237744"/>
          </a:xfrm>
          <a:prstGeom prst="rect">
            <a:avLst/>
          </a:prstGeom>
          <a:noFill/>
          <a:ln/>
        </p:spPr>
        <p:txBody>
          <a:bodyPr wrap="square" lIns="0" tIns="0" rIns="0" bIns="0" rtlCol="0" anchor="ctr"/>
          <a:lstStyle/>
          <a:p>
            <a:pPr indent="0" marL="0">
              <a:buNone/>
            </a:pPr>
            <a:r>
              <a:rPr lang="en-US" sz="1100" b="1" spc="220" kern="0" dirty="0">
                <a:solidFill>
                  <a:srgbClr val="7C3AED"/>
                </a:solidFill>
                <a:latin typeface="Arial" pitchFamily="34" charset="0"/>
                <a:ea typeface="Arial" pitchFamily="34" charset="-122"/>
                <a:cs typeface="Arial" pitchFamily="34" charset="-120"/>
              </a:rPr>
              <a:t>USER MANAGEMENT</a:t>
            </a:r>
            <a:endParaRPr lang="en-US" sz="1100" dirty="0"/>
          </a:p>
        </p:txBody>
      </p:sp>
      <p:sp>
        <p:nvSpPr>
          <p:cNvPr id="3" name="anim02u"/>
          <p:cNvSpPr txBox="1"/>
          <p:nvPr/>
        </p:nvSpPr>
        <p:spPr>
          <a:xfrm>
            <a:off x="566928" y="841248"/>
            <a:ext cx="9509760" cy="731520"/>
          </a:xfrm>
          <a:prstGeom prst="rect">
            <a:avLst/>
          </a:prstGeom>
          <a:noFill/>
          <a:ln/>
        </p:spPr>
        <p:txBody>
          <a:bodyPr wrap="square" lIns="0" tIns="0" rIns="0" bIns="0" rtlCol="0" anchor="t"/>
          <a:lstStyle/>
          <a:p>
            <a:pPr indent="0" marL="0">
              <a:lnSpc>
                <a:spcPct val="108000"/>
              </a:lnSpc>
              <a:buNone/>
            </a:pPr>
            <a:r>
              <a:rPr lang="en-US" sz="3000" b="1" dirty="0">
                <a:solidFill>
                  <a:srgbClr val="1B1140"/>
                </a:solidFill>
                <a:latin typeface="Arial" pitchFamily="34" charset="0"/>
                <a:ea typeface="Arial" pitchFamily="34" charset="-122"/>
                <a:cs typeface="Arial" pitchFamily="34" charset="-120"/>
              </a:rPr>
              <a:t>One directory for everyone on campus.</a:t>
            </a:r>
            <a:endParaRPr lang="en-US" sz="3000" dirty="0"/>
          </a:p>
        </p:txBody>
      </p:sp>
      <p:pic>
        <p:nvPicPr>
          <p:cNvPr id="4" name="anim03r" descr="/home/claude/assets/win_users.png">    </p:cNvPr>
          <p:cNvPicPr>
            <a:picLocks noChangeAspect="1"/>
          </p:cNvPicPr>
          <p:nvPr/>
        </p:nvPicPr>
        <p:blipFill>
          <a:blip r:embed="rId2"/>
          <a:stretch>
            <a:fillRect/>
          </a:stretch>
        </p:blipFill>
        <p:spPr>
          <a:xfrm>
            <a:off x="4967935" y="1883664"/>
            <a:ext cx="6656832" cy="3432658"/>
          </a:xfrm>
          <a:prstGeom prst="rect">
            <a:avLst/>
          </a:prstGeom>
          <a:effectLst>
            <a:outerShdw sx="100000" sy="100000" kx="0" ky="0" algn="bl" rotWithShape="0" blurRad="355600" dist="114300" dir="5400000">
              <a:srgbClr val="2A1B54">
                <a:alpha val="22000"/>
              </a:srgbClr>
            </a:outerShdw>
          </a:effectLst>
        </p:spPr>
      </p:pic>
      <p:sp>
        <p:nvSpPr>
          <p:cNvPr id="5" name="anim04u"/>
          <p:cNvSpPr/>
          <p:nvPr/>
        </p:nvSpPr>
        <p:spPr>
          <a:xfrm>
            <a:off x="566928" y="1883664"/>
            <a:ext cx="420624" cy="420624"/>
          </a:xfrm>
          <a:prstGeom prst="roundRect">
            <a:avLst>
              <a:gd name="adj" fmla="val 30000"/>
            </a:avLst>
          </a:prstGeom>
          <a:solidFill>
            <a:srgbClr val="5B21B6"/>
          </a:solidFill>
          <a:ln/>
          <a:effectLst>
            <a:outerShdw sx="100000" sy="100000" kx="0" ky="0" algn="bl" rotWithShape="0" blurRad="152400" dist="38100" dir="5400000">
              <a:srgbClr val="5B21B6">
                <a:alpha val="22000"/>
              </a:srgbClr>
            </a:outerShdw>
          </a:effectLst>
        </p:spPr>
      </p:sp>
      <p:pic>
        <p:nvPicPr>
          <p:cNvPr id="6" name="anim04u" descr="/home/claude/assets/icons/Users_w.png">    </p:cNvPr>
          <p:cNvPicPr>
            <a:picLocks noChangeAspect="1"/>
          </p:cNvPicPr>
          <p:nvPr/>
        </p:nvPicPr>
        <p:blipFill>
          <a:blip r:embed="rId3"/>
          <a:stretch>
            <a:fillRect/>
          </a:stretch>
        </p:blipFill>
        <p:spPr>
          <a:xfrm>
            <a:off x="667878" y="1984614"/>
            <a:ext cx="218724" cy="218724"/>
          </a:xfrm>
          <a:prstGeom prst="rect">
            <a:avLst/>
          </a:prstGeom>
        </p:spPr>
      </p:pic>
      <p:sp>
        <p:nvSpPr>
          <p:cNvPr id="7" name="anim04u"/>
          <p:cNvSpPr txBox="1"/>
          <p:nvPr/>
        </p:nvSpPr>
        <p:spPr>
          <a:xfrm>
            <a:off x="1207008" y="1856232"/>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Every role in one list</a:t>
            </a:r>
            <a:endParaRPr lang="en-US" sz="1250" dirty="0"/>
          </a:p>
        </p:txBody>
      </p:sp>
      <p:sp>
        <p:nvSpPr>
          <p:cNvPr id="8" name="anim04u"/>
          <p:cNvSpPr txBox="1"/>
          <p:nvPr/>
        </p:nvSpPr>
        <p:spPr>
          <a:xfrm>
            <a:off x="1207008" y="2167128"/>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Students, teachers, parents, deans, IQAC reviewers and administrative staff share a single searchable directory.</a:t>
            </a:r>
            <a:endParaRPr lang="en-US" sz="1100" dirty="0"/>
          </a:p>
        </p:txBody>
      </p:sp>
      <p:sp>
        <p:nvSpPr>
          <p:cNvPr id="9" name="anim05u"/>
          <p:cNvSpPr/>
          <p:nvPr/>
        </p:nvSpPr>
        <p:spPr>
          <a:xfrm>
            <a:off x="566928" y="3108960"/>
            <a:ext cx="420624" cy="420624"/>
          </a:xfrm>
          <a:prstGeom prst="roundRect">
            <a:avLst>
              <a:gd name="adj" fmla="val 30000"/>
            </a:avLst>
          </a:prstGeom>
          <a:solidFill>
            <a:srgbClr val="2563EB"/>
          </a:solidFill>
          <a:ln/>
          <a:effectLst>
            <a:outerShdw sx="100000" sy="100000" kx="0" ky="0" algn="bl" rotWithShape="0" blurRad="152400" dist="38100" dir="5400000">
              <a:srgbClr val="2563EB">
                <a:alpha val="22000"/>
              </a:srgbClr>
            </a:outerShdw>
          </a:effectLst>
        </p:spPr>
      </p:sp>
      <p:pic>
        <p:nvPicPr>
          <p:cNvPr id="10" name="anim05u" descr="/home/claude/assets/icons/KeyRound_w.png">    </p:cNvPr>
          <p:cNvPicPr>
            <a:picLocks noChangeAspect="1"/>
          </p:cNvPicPr>
          <p:nvPr/>
        </p:nvPicPr>
        <p:blipFill>
          <a:blip r:embed="rId4"/>
          <a:stretch>
            <a:fillRect/>
          </a:stretch>
        </p:blipFill>
        <p:spPr>
          <a:xfrm>
            <a:off x="667878" y="3209910"/>
            <a:ext cx="218724" cy="218724"/>
          </a:xfrm>
          <a:prstGeom prst="rect">
            <a:avLst/>
          </a:prstGeom>
        </p:spPr>
      </p:pic>
      <p:sp>
        <p:nvSpPr>
          <p:cNvPr id="11" name="anim05u"/>
          <p:cNvSpPr txBox="1"/>
          <p:nvPr/>
        </p:nvSpPr>
        <p:spPr>
          <a:xfrm>
            <a:off x="1207008" y="3081528"/>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Access follows the post</a:t>
            </a:r>
            <a:endParaRPr lang="en-US" sz="1250" dirty="0"/>
          </a:p>
        </p:txBody>
      </p:sp>
      <p:sp>
        <p:nvSpPr>
          <p:cNvPr id="12" name="anim05u"/>
          <p:cNvSpPr txBox="1"/>
          <p:nvPr/>
        </p:nvSpPr>
        <p:spPr>
          <a:xfrm>
            <a:off x="1207008" y="3392424"/>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User roles and streams are configured centrally, so what a person can see and do is decided by their role, not by convention.</a:t>
            </a:r>
            <a:endParaRPr lang="en-US" sz="1100" dirty="0"/>
          </a:p>
        </p:txBody>
      </p:sp>
      <p:sp>
        <p:nvSpPr>
          <p:cNvPr id="13" name="anim06u"/>
          <p:cNvSpPr/>
          <p:nvPr/>
        </p:nvSpPr>
        <p:spPr>
          <a:xfrm>
            <a:off x="566928" y="4334256"/>
            <a:ext cx="420624" cy="420624"/>
          </a:xfrm>
          <a:prstGeom prst="roundRect">
            <a:avLst>
              <a:gd name="adj" fmla="val 30000"/>
            </a:avLst>
          </a:prstGeom>
          <a:solidFill>
            <a:srgbClr val="0E9F6E"/>
          </a:solidFill>
          <a:ln/>
          <a:effectLst>
            <a:outerShdw sx="100000" sy="100000" kx="0" ky="0" algn="bl" rotWithShape="0" blurRad="152400" dist="38100" dir="5400000">
              <a:srgbClr val="0E9F6E">
                <a:alpha val="22000"/>
              </a:srgbClr>
            </a:outerShdw>
          </a:effectLst>
        </p:spPr>
      </p:sp>
      <p:pic>
        <p:nvPicPr>
          <p:cNvPr id="14" name="anim06u" descr="/home/claude/assets/icons/UserCheck_w.png">    </p:cNvPr>
          <p:cNvPicPr>
            <a:picLocks noChangeAspect="1"/>
          </p:cNvPicPr>
          <p:nvPr/>
        </p:nvPicPr>
        <p:blipFill>
          <a:blip r:embed="rId5"/>
          <a:stretch>
            <a:fillRect/>
          </a:stretch>
        </p:blipFill>
        <p:spPr>
          <a:xfrm>
            <a:off x="667878" y="4435206"/>
            <a:ext cx="218724" cy="218724"/>
          </a:xfrm>
          <a:prstGeom prst="rect">
            <a:avLst/>
          </a:prstGeom>
        </p:spPr>
      </p:pic>
      <p:sp>
        <p:nvSpPr>
          <p:cNvPr id="15" name="anim06u"/>
          <p:cNvSpPr txBox="1"/>
          <p:nvPr/>
        </p:nvSpPr>
        <p:spPr>
          <a:xfrm>
            <a:off x="1207008" y="4306824"/>
            <a:ext cx="3376879" cy="274320"/>
          </a:xfrm>
          <a:prstGeom prst="rect">
            <a:avLst/>
          </a:prstGeom>
          <a:noFill/>
          <a:ln/>
        </p:spPr>
        <p:txBody>
          <a:bodyPr wrap="square" lIns="0" tIns="0" rIns="0" bIns="0" rtlCol="0" anchor="ctr"/>
          <a:lstStyle/>
          <a:p>
            <a:pPr indent="0" marL="0">
              <a:buNone/>
            </a:pPr>
            <a:r>
              <a:rPr lang="en-US" sz="1250" b="1" dirty="0">
                <a:solidFill>
                  <a:srgbClr val="1B1140"/>
                </a:solidFill>
                <a:latin typeface="Arial" pitchFamily="34" charset="0"/>
                <a:ea typeface="Arial" pitchFamily="34" charset="-122"/>
                <a:cs typeface="Arial" pitchFamily="34" charset="-120"/>
              </a:rPr>
              <a:t>Parents are real users</a:t>
            </a:r>
            <a:endParaRPr lang="en-US" sz="1250" dirty="0"/>
          </a:p>
        </p:txBody>
      </p:sp>
      <p:sp>
        <p:nvSpPr>
          <p:cNvPr id="16" name="anim06u"/>
          <p:cNvSpPr txBox="1"/>
          <p:nvPr/>
        </p:nvSpPr>
        <p:spPr>
          <a:xfrm>
            <a:off x="1207008" y="4617720"/>
            <a:ext cx="3376879" cy="914400"/>
          </a:xfrm>
          <a:prstGeom prst="rect">
            <a:avLst/>
          </a:prstGeom>
          <a:noFill/>
          <a:ln/>
        </p:spPr>
        <p:txBody>
          <a:bodyPr wrap="square" lIns="0" tIns="0" rIns="0" bIns="0" rtlCol="0" anchor="t"/>
          <a:lstStyle/>
          <a:p>
            <a:pPr indent="0" marL="0">
              <a:lnSpc>
                <a:spcPct val="118000"/>
              </a:lnSpc>
              <a:buNone/>
            </a:pPr>
            <a:r>
              <a:rPr lang="en-US" sz="1100" dirty="0">
                <a:solidFill>
                  <a:srgbClr val="4E476E"/>
                </a:solidFill>
                <a:latin typeface="Calibri" pitchFamily="34" charset="0"/>
                <a:ea typeface="Calibri" pitchFamily="34" charset="-122"/>
                <a:cs typeface="Calibri" pitchFamily="34" charset="-120"/>
              </a:rPr>
              <a:t>Guardian logins are first-class accounts linked to the student record — not a shared password at the office.</a:t>
            </a:r>
            <a:endParaRPr lang="en-US" sz="1100" dirty="0"/>
          </a:p>
        </p:txBody>
      </p:sp>
      <p:sp>
        <p:nvSpPr>
          <p:cNvPr id="17" name="anim07f"/>
          <p:cNvSpPr txBox="1"/>
          <p:nvPr/>
        </p:nvSpPr>
        <p:spPr>
          <a:xfrm>
            <a:off x="566928" y="5449824"/>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Search by name, email or ID</a:t>
            </a:r>
            <a:endParaRPr lang="en-US" sz="950" dirty="0"/>
          </a:p>
        </p:txBody>
      </p:sp>
      <p:sp>
        <p:nvSpPr>
          <p:cNvPr id="18" name="anim07f"/>
          <p:cNvSpPr txBox="1"/>
          <p:nvPr/>
        </p:nvSpPr>
        <p:spPr>
          <a:xfrm>
            <a:off x="2648560" y="5449824"/>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Filter by department or role</a:t>
            </a:r>
            <a:endParaRPr lang="en-US" sz="950" dirty="0"/>
          </a:p>
        </p:txBody>
      </p:sp>
      <p:sp>
        <p:nvSpPr>
          <p:cNvPr id="19" name="anim08f"/>
          <p:cNvSpPr txBox="1"/>
          <p:nvPr/>
        </p:nvSpPr>
        <p:spPr>
          <a:xfrm>
            <a:off x="566928" y="5833872"/>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Add and edit inline</a:t>
            </a:r>
            <a:endParaRPr lang="en-US" sz="950" dirty="0"/>
          </a:p>
        </p:txBody>
      </p:sp>
      <p:sp>
        <p:nvSpPr>
          <p:cNvPr id="20" name="anim08f"/>
          <p:cNvSpPr txBox="1"/>
          <p:nvPr/>
        </p:nvSpPr>
        <p:spPr>
          <a:xfrm>
            <a:off x="2648560" y="5833872"/>
            <a:ext cx="1935328" cy="329184"/>
          </a:xfrm>
          <a:prstGeom prst="roundRect">
            <a:avLst>
              <a:gd name="adj" fmla="val 47222"/>
            </a:avLst>
          </a:prstGeom>
          <a:solidFill>
            <a:srgbClr val="EDE7FC"/>
          </a:solidFill>
          <a:ln/>
        </p:spPr>
        <p:txBody>
          <a:bodyPr wrap="square" lIns="0" tIns="0" rIns="0" bIns="0" rtlCol="0" anchor="ctr"/>
          <a:lstStyle/>
          <a:p>
            <a:pPr algn="ctr" indent="0" marL="0">
              <a:buNone/>
            </a:pPr>
            <a:r>
              <a:rPr lang="en-US" sz="950" b="1" dirty="0">
                <a:solidFill>
                  <a:srgbClr val="5B21B6"/>
                </a:solidFill>
                <a:latin typeface="Arial" pitchFamily="34" charset="0"/>
                <a:ea typeface="Arial" pitchFamily="34" charset="-122"/>
                <a:cs typeface="Arial" pitchFamily="34" charset="-120"/>
              </a:rPr>
              <a:t>Roles &amp; streams tabs</a:t>
            </a:r>
            <a:endParaRPr lang="en-US" sz="950" dirty="0"/>
          </a:p>
        </p:txBody>
      </p:sp>
      <p:pic>
        <p:nvPicPr>
          <p:cNvPr id="21" name="Image 4" descr="/home/claude/assets/brand_mark_sm.png">    </p:cNvPr>
          <p:cNvPicPr>
            <a:picLocks noChangeAspect="1"/>
          </p:cNvPicPr>
          <p:nvPr/>
        </p:nvPicPr>
        <p:blipFill>
          <a:blip r:embed="rId6"/>
          <a:stretch>
            <a:fillRect/>
          </a:stretch>
        </p:blipFill>
        <p:spPr>
          <a:xfrm>
            <a:off x="11277295" y="6446520"/>
            <a:ext cx="210312" cy="243230"/>
          </a:xfrm>
          <a:prstGeom prst="rect">
            <a:avLst/>
          </a:prstGeom>
        </p:spPr>
      </p:pic>
      <p:sp>
        <p:nvSpPr>
          <p:cNvPr id="22" name="Text 15"/>
          <p:cNvSpPr txBox="1"/>
          <p:nvPr/>
        </p:nvSpPr>
        <p:spPr>
          <a:xfrm>
            <a:off x="11551615" y="6446520"/>
            <a:ext cx="365760" cy="256032"/>
          </a:xfrm>
          <a:prstGeom prst="rect">
            <a:avLst/>
          </a:prstGeom>
          <a:noFill/>
          <a:ln/>
        </p:spPr>
        <p:txBody>
          <a:bodyPr wrap="square" lIns="0" tIns="0" rIns="0" bIns="0" rtlCol="0" anchor="ctr"/>
          <a:lstStyle/>
          <a:p>
            <a:pPr algn="r" indent="0" marL="0">
              <a:buNone/>
            </a:pPr>
            <a:r>
              <a:rPr lang="en-US" sz="1000" b="1" dirty="0">
                <a:solidFill>
                  <a:srgbClr val="7B7398"/>
                </a:solidFill>
                <a:latin typeface="Arial" pitchFamily="34" charset="0"/>
                <a:ea typeface="Arial" pitchFamily="34" charset="-122"/>
                <a:cs typeface="Arial" pitchFamily="34" charset="-120"/>
              </a:rPr>
              <a:t>9</a:t>
            </a:r>
            <a:endParaRPr lang="en-US" sz="1000" dirty="0"/>
          </a:p>
        </p:txBody>
      </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104" fill="hold">
                            <p:stCondLst>
                              <p:cond delay="0"/>
                            </p:stCondLst>
                            <p:childTnLst>
                              <p:par>
                                <p:cTn id="103" presetID="10" presetClass="entr" presetSubtype="0"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20"/>
                                        <p:tgtEl>
                                          <p:spTgt spid="2"/>
                                        </p:tgtEl>
                                      </p:cBhvr>
                                    </p:animEffect>
                                  </p:childTnLst>
                                </p:cTn>
                              </p:par>
                            </p:childTnLst>
                          </p:cTn>
                        </p:par>
                        <p:par>
                          <p:cTn id="109" fill="hold">
                            <p:stCondLst>
                              <p:cond delay="180"/>
                            </p:stCondLst>
                            <p:childTnLst>
                              <p:par>
                                <p:cTn id="108" presetID="10" presetClass="entr" presetSubtype="0" fill="hold" grpId="0" nodeType="with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fade">
                                      <p:cBhvr>
                                        <p:cTn id="106" dur="600"/>
                                        <p:tgtEl>
                                          <p:spTgt spid="3"/>
                                        </p:tgtEl>
                                      </p:cBhvr>
                                    </p:animEffect>
                                    <p:anim calcmode="lin" valueType="num">
                                      <p:cBhvr additive="base">
                                        <p:cTn id="107" dur="600" fill="hold"/>
                                        <p:tgtEl>
                                          <p:spTgt spid="3"/>
                                        </p:tgtEl>
                                        <p:attrNameLst>
                                          <p:attrName>ppt_y</p:attrName>
                                        </p:attrNameLst>
                                      </p:cBhvr>
                                      <p:tavLst>
                                        <p:tav tm="0">
                                          <p:val>
                                            <p:strVal val="#ppt_y+0.045"/>
                                          </p:val>
                                        </p:tav>
                                        <p:tav tm="100000">
                                          <p:val>
                                            <p:strVal val="#ppt_y"/>
                                          </p:val>
                                        </p:tav>
                                      </p:tavLst>
                                    </p:anim>
                                  </p:childTnLst>
                                </p:cTn>
                              </p:par>
                            </p:childTnLst>
                          </p:cTn>
                        </p:par>
                        <p:par>
                          <p:cTn id="114" fill="hold">
                            <p:stCondLst>
                              <p:cond delay="360"/>
                            </p:stCondLst>
                            <p:childTnLst>
                              <p:par>
                                <p:cTn id="113" presetID="10" presetClass="entr" presetSubtype="0" fill="hold" grpId="0" nodeType="withEffect">
                                  <p:stCondLst>
                                    <p:cond delay="0"/>
                                  </p:stCondLst>
                                  <p:childTnLst>
                                    <p:set>
                                      <p:cBhvr>
                                        <p:cTn id="110" dur="1" fill="hold">
                                          <p:stCondLst>
                                            <p:cond delay="0"/>
                                          </p:stCondLst>
                                        </p:cTn>
                                        <p:tgtEl>
                                          <p:spTgt spid="4"/>
                                        </p:tgtEl>
                                        <p:attrNameLst>
                                          <p:attrName>style.visibility</p:attrName>
                                        </p:attrNameLst>
                                      </p:cBhvr>
                                      <p:to>
                                        <p:strVal val="visible"/>
                                      </p:to>
                                    </p:set>
                                    <p:animEffect transition="in" filter="fade">
                                      <p:cBhvr>
                                        <p:cTn id="111" dur="640"/>
                                        <p:tgtEl>
                                          <p:spTgt spid="4"/>
                                        </p:tgtEl>
                                      </p:cBhvr>
                                    </p:animEffect>
                                    <p:anim calcmode="lin" valueType="num">
                                      <p:cBhvr additive="base">
                                        <p:cTn id="112" dur="640" fill="hold"/>
                                        <p:tgtEl>
                                          <p:spTgt spid="4"/>
                                        </p:tgtEl>
                                        <p:attrNameLst>
                                          <p:attrName>ppt_x</p:attrName>
                                        </p:attrNameLst>
                                      </p:cBhvr>
                                      <p:tavLst>
                                        <p:tav tm="0">
                                          <p:val>
                                            <p:strVal val="#ppt_x+0.035"/>
                                          </p:val>
                                        </p:tav>
                                        <p:tav tm="100000">
                                          <p:val>
                                            <p:strVal val="#ppt_x"/>
                                          </p:val>
                                        </p:tav>
                                      </p:tavLst>
                                    </p:anim>
                                  </p:childTnLst>
                                </p:cTn>
                              </p:par>
                            </p:childTnLst>
                          </p:cTn>
                        </p:par>
                        <p:par>
                          <p:cTn id="131" fill="hold">
                            <p:stCondLst>
                              <p:cond delay="540"/>
                            </p:stCondLst>
                            <p:childTnLst>
                              <p:par>
                                <p:cTn id="118" presetID="10" presetClass="entr" presetSubtype="0" fill="hold" grpId="0" nodeType="withEffect">
                                  <p:stCondLst>
                                    <p:cond delay="0"/>
                                  </p:stCondLst>
                                  <p:childTnLst>
                                    <p:set>
                                      <p:cBhvr>
                                        <p:cTn id="115" dur="1" fill="hold">
                                          <p:stCondLst>
                                            <p:cond delay="0"/>
                                          </p:stCondLst>
                                        </p:cTn>
                                        <p:tgtEl>
                                          <p:spTgt spid="5"/>
                                        </p:tgtEl>
                                        <p:attrNameLst>
                                          <p:attrName>style.visibility</p:attrName>
                                        </p:attrNameLst>
                                      </p:cBhvr>
                                      <p:to>
                                        <p:strVal val="visible"/>
                                      </p:to>
                                    </p:set>
                                    <p:animEffect transition="in" filter="fade">
                                      <p:cBhvr>
                                        <p:cTn id="116" dur="600"/>
                                        <p:tgtEl>
                                          <p:spTgt spid="5"/>
                                        </p:tgtEl>
                                      </p:cBhvr>
                                    </p:animEffect>
                                    <p:anim calcmode="lin" valueType="num">
                                      <p:cBhvr additive="base">
                                        <p:cTn id="117" dur="600" fill="hold"/>
                                        <p:tgtEl>
                                          <p:spTgt spid="5"/>
                                        </p:tgtEl>
                                        <p:attrNameLst>
                                          <p:attrName>ppt_y</p:attrName>
                                        </p:attrNameLst>
                                      </p:cBhvr>
                                      <p:tavLst>
                                        <p:tav tm="0">
                                          <p:val>
                                            <p:strVal val="#ppt_y+0.045"/>
                                          </p:val>
                                        </p:tav>
                                        <p:tav tm="100000">
                                          <p:val>
                                            <p:strVal val="#ppt_y"/>
                                          </p:val>
                                        </p:tav>
                                      </p:tavLst>
                                    </p:anim>
                                  </p:childTnLst>
                                </p:cTn>
                              </p:par>
                              <p:par>
                                <p:cTn id="122" presetID="10" presetClass="entr" presetSubtype="0" fill="hold" grpId="0" nodeType="withEffect">
                                  <p:stCondLst>
                                    <p:cond delay="0"/>
                                  </p:stCondLst>
                                  <p:childTnLst>
                                    <p:set>
                                      <p:cBhvr>
                                        <p:cTn id="119" dur="1" fill="hold">
                                          <p:stCondLst>
                                            <p:cond delay="0"/>
                                          </p:stCondLst>
                                        </p:cTn>
                                        <p:tgtEl>
                                          <p:spTgt spid="6"/>
                                        </p:tgtEl>
                                        <p:attrNameLst>
                                          <p:attrName>style.visibility</p:attrName>
                                        </p:attrNameLst>
                                      </p:cBhvr>
                                      <p:to>
                                        <p:strVal val="visible"/>
                                      </p:to>
                                    </p:set>
                                    <p:animEffect transition="in" filter="fade">
                                      <p:cBhvr>
                                        <p:cTn id="120" dur="600"/>
                                        <p:tgtEl>
                                          <p:spTgt spid="6"/>
                                        </p:tgtEl>
                                      </p:cBhvr>
                                    </p:animEffect>
                                    <p:anim calcmode="lin" valueType="num">
                                      <p:cBhvr additive="base">
                                        <p:cTn id="121" dur="600" fill="hold"/>
                                        <p:tgtEl>
                                          <p:spTgt spid="6"/>
                                        </p:tgtEl>
                                        <p:attrNameLst>
                                          <p:attrName>ppt_y</p:attrName>
                                        </p:attrNameLst>
                                      </p:cBhvr>
                                      <p:tavLst>
                                        <p:tav tm="0">
                                          <p:val>
                                            <p:strVal val="#ppt_y+0.045"/>
                                          </p:val>
                                        </p:tav>
                                        <p:tav tm="100000">
                                          <p:val>
                                            <p:strVal val="#ppt_y"/>
                                          </p:val>
                                        </p:tav>
                                      </p:tavLst>
                                    </p:anim>
                                  </p:childTnLst>
                                </p:cTn>
                              </p:par>
                              <p:par>
                                <p:cTn id="126" presetID="10" presetClass="entr" presetSubtype="0" fill="hold" grpId="0" nodeType="withEffect">
                                  <p:stCondLst>
                                    <p:cond delay="0"/>
                                  </p:stCondLst>
                                  <p:childTnLst>
                                    <p:set>
                                      <p:cBhvr>
                                        <p:cTn id="123" dur="1" fill="hold">
                                          <p:stCondLst>
                                            <p:cond delay="0"/>
                                          </p:stCondLst>
                                        </p:cTn>
                                        <p:tgtEl>
                                          <p:spTgt spid="7"/>
                                        </p:tgtEl>
                                        <p:attrNameLst>
                                          <p:attrName>style.visibility</p:attrName>
                                        </p:attrNameLst>
                                      </p:cBhvr>
                                      <p:to>
                                        <p:strVal val="visible"/>
                                      </p:to>
                                    </p:set>
                                    <p:animEffect transition="in" filter="fade">
                                      <p:cBhvr>
                                        <p:cTn id="124" dur="600"/>
                                        <p:tgtEl>
                                          <p:spTgt spid="7"/>
                                        </p:tgtEl>
                                      </p:cBhvr>
                                    </p:animEffect>
                                    <p:anim calcmode="lin" valueType="num">
                                      <p:cBhvr additive="base">
                                        <p:cTn id="125" dur="600" fill="hold"/>
                                        <p:tgtEl>
                                          <p:spTgt spid="7"/>
                                        </p:tgtEl>
                                        <p:attrNameLst>
                                          <p:attrName>ppt_y</p:attrName>
                                        </p:attrNameLst>
                                      </p:cBhvr>
                                      <p:tavLst>
                                        <p:tav tm="0">
                                          <p:val>
                                            <p:strVal val="#ppt_y+0.045"/>
                                          </p:val>
                                        </p:tav>
                                        <p:tav tm="100000">
                                          <p:val>
                                            <p:strVal val="#ppt_y"/>
                                          </p:val>
                                        </p:tav>
                                      </p:tavLst>
                                    </p:anim>
                                  </p:childTnLst>
                                </p:cTn>
                              </p:par>
                              <p:par>
                                <p:cTn id="130" presetID="10" presetClass="entr" presetSubtype="0" fill="hold" grpId="0" nodeType="withEffect">
                                  <p:stCondLst>
                                    <p:cond delay="0"/>
                                  </p:stCondLst>
                                  <p:childTnLst>
                                    <p:set>
                                      <p:cBhvr>
                                        <p:cTn id="127" dur="1" fill="hold">
                                          <p:stCondLst>
                                            <p:cond delay="0"/>
                                          </p:stCondLst>
                                        </p:cTn>
                                        <p:tgtEl>
                                          <p:spTgt spid="8"/>
                                        </p:tgtEl>
                                        <p:attrNameLst>
                                          <p:attrName>style.visibility</p:attrName>
                                        </p:attrNameLst>
                                      </p:cBhvr>
                                      <p:to>
                                        <p:strVal val="visible"/>
                                      </p:to>
                                    </p:set>
                                    <p:animEffect transition="in" filter="fade">
                                      <p:cBhvr>
                                        <p:cTn id="128" dur="600"/>
                                        <p:tgtEl>
                                          <p:spTgt spid="8"/>
                                        </p:tgtEl>
                                      </p:cBhvr>
                                    </p:animEffect>
                                    <p:anim calcmode="lin" valueType="num">
                                      <p:cBhvr additive="base">
                                        <p:cTn id="129" dur="600" fill="hold"/>
                                        <p:tgtEl>
                                          <p:spTgt spid="8"/>
                                        </p:tgtEl>
                                        <p:attrNameLst>
                                          <p:attrName>ppt_y</p:attrName>
                                        </p:attrNameLst>
                                      </p:cBhvr>
                                      <p:tavLst>
                                        <p:tav tm="0">
                                          <p:val>
                                            <p:strVal val="#ppt_y+0.045"/>
                                          </p:val>
                                        </p:tav>
                                        <p:tav tm="100000">
                                          <p:val>
                                            <p:strVal val="#ppt_y"/>
                                          </p:val>
                                        </p:tav>
                                      </p:tavLst>
                                    </p:anim>
                                  </p:childTnLst>
                                </p:cTn>
                              </p:par>
                            </p:childTnLst>
                          </p:cTn>
                        </p:par>
                        <p:par>
                          <p:cTn id="148" fill="hold">
                            <p:stCondLst>
                              <p:cond delay="720"/>
                            </p:stCondLst>
                            <p:childTnLst>
                              <p:par>
                                <p:cTn id="135" presetID="10" presetClass="entr" presetSubtype="0" fill="hold" grpId="0" nodeType="withEffect">
                                  <p:stCondLst>
                                    <p:cond delay="0"/>
                                  </p:stCondLst>
                                  <p:childTnLst>
                                    <p:set>
                                      <p:cBhvr>
                                        <p:cTn id="132" dur="1" fill="hold">
                                          <p:stCondLst>
                                            <p:cond delay="0"/>
                                          </p:stCondLst>
                                        </p:cTn>
                                        <p:tgtEl>
                                          <p:spTgt spid="9"/>
                                        </p:tgtEl>
                                        <p:attrNameLst>
                                          <p:attrName>style.visibility</p:attrName>
                                        </p:attrNameLst>
                                      </p:cBhvr>
                                      <p:to>
                                        <p:strVal val="visible"/>
                                      </p:to>
                                    </p:set>
                                    <p:animEffect transition="in" filter="fade">
                                      <p:cBhvr>
                                        <p:cTn id="133" dur="600"/>
                                        <p:tgtEl>
                                          <p:spTgt spid="9"/>
                                        </p:tgtEl>
                                      </p:cBhvr>
                                    </p:animEffect>
                                    <p:anim calcmode="lin" valueType="num">
                                      <p:cBhvr additive="base">
                                        <p:cTn id="134" dur="600" fill="hold"/>
                                        <p:tgtEl>
                                          <p:spTgt spid="9"/>
                                        </p:tgtEl>
                                        <p:attrNameLst>
                                          <p:attrName>ppt_y</p:attrName>
                                        </p:attrNameLst>
                                      </p:cBhvr>
                                      <p:tavLst>
                                        <p:tav tm="0">
                                          <p:val>
                                            <p:strVal val="#ppt_y+0.045"/>
                                          </p:val>
                                        </p:tav>
                                        <p:tav tm="100000">
                                          <p:val>
                                            <p:strVal val="#ppt_y"/>
                                          </p:val>
                                        </p:tav>
                                      </p:tavLst>
                                    </p:anim>
                                  </p:childTnLst>
                                </p:cTn>
                              </p:par>
                              <p:par>
                                <p:cTn id="139" presetID="10" presetClass="entr" presetSubtype="0" fill="hold" grpId="0" nodeType="withEffect">
                                  <p:stCondLst>
                                    <p:cond delay="0"/>
                                  </p:stCondLst>
                                  <p:childTnLst>
                                    <p:set>
                                      <p:cBhvr>
                                        <p:cTn id="136" dur="1" fill="hold">
                                          <p:stCondLst>
                                            <p:cond delay="0"/>
                                          </p:stCondLst>
                                        </p:cTn>
                                        <p:tgtEl>
                                          <p:spTgt spid="10"/>
                                        </p:tgtEl>
                                        <p:attrNameLst>
                                          <p:attrName>style.visibility</p:attrName>
                                        </p:attrNameLst>
                                      </p:cBhvr>
                                      <p:to>
                                        <p:strVal val="visible"/>
                                      </p:to>
                                    </p:set>
                                    <p:animEffect transition="in" filter="fade">
                                      <p:cBhvr>
                                        <p:cTn id="137" dur="600"/>
                                        <p:tgtEl>
                                          <p:spTgt spid="10"/>
                                        </p:tgtEl>
                                      </p:cBhvr>
                                    </p:animEffect>
                                    <p:anim calcmode="lin" valueType="num">
                                      <p:cBhvr additive="base">
                                        <p:cTn id="138" dur="600" fill="hold"/>
                                        <p:tgtEl>
                                          <p:spTgt spid="10"/>
                                        </p:tgtEl>
                                        <p:attrNameLst>
                                          <p:attrName>ppt_y</p:attrName>
                                        </p:attrNameLst>
                                      </p:cBhvr>
                                      <p:tavLst>
                                        <p:tav tm="0">
                                          <p:val>
                                            <p:strVal val="#ppt_y+0.045"/>
                                          </p:val>
                                        </p:tav>
                                        <p:tav tm="100000">
                                          <p:val>
                                            <p:strVal val="#ppt_y"/>
                                          </p:val>
                                        </p:tav>
                                      </p:tavLst>
                                    </p:anim>
                                  </p:childTnLst>
                                </p:cTn>
                              </p:par>
                              <p:par>
                                <p:cTn id="143" presetID="10" presetClass="entr" presetSubtype="0" fill="hold" grpId="0" nodeType="withEffect">
                                  <p:stCondLst>
                                    <p:cond delay="0"/>
                                  </p:stCondLst>
                                  <p:childTnLst>
                                    <p:set>
                                      <p:cBhvr>
                                        <p:cTn id="140" dur="1" fill="hold">
                                          <p:stCondLst>
                                            <p:cond delay="0"/>
                                          </p:stCondLst>
                                        </p:cTn>
                                        <p:tgtEl>
                                          <p:spTgt spid="11"/>
                                        </p:tgtEl>
                                        <p:attrNameLst>
                                          <p:attrName>style.visibility</p:attrName>
                                        </p:attrNameLst>
                                      </p:cBhvr>
                                      <p:to>
                                        <p:strVal val="visible"/>
                                      </p:to>
                                    </p:set>
                                    <p:animEffect transition="in" filter="fade">
                                      <p:cBhvr>
                                        <p:cTn id="141" dur="600"/>
                                        <p:tgtEl>
                                          <p:spTgt spid="11"/>
                                        </p:tgtEl>
                                      </p:cBhvr>
                                    </p:animEffect>
                                    <p:anim calcmode="lin" valueType="num">
                                      <p:cBhvr additive="base">
                                        <p:cTn id="142" dur="600" fill="hold"/>
                                        <p:tgtEl>
                                          <p:spTgt spid="11"/>
                                        </p:tgtEl>
                                        <p:attrNameLst>
                                          <p:attrName>ppt_y</p:attrName>
                                        </p:attrNameLst>
                                      </p:cBhvr>
                                      <p:tavLst>
                                        <p:tav tm="0">
                                          <p:val>
                                            <p:strVal val="#ppt_y+0.045"/>
                                          </p:val>
                                        </p:tav>
                                        <p:tav tm="100000">
                                          <p:val>
                                            <p:strVal val="#ppt_y"/>
                                          </p:val>
                                        </p:tav>
                                      </p:tavLst>
                                    </p:anim>
                                  </p:childTnLst>
                                </p:cTn>
                              </p:par>
                              <p:par>
                                <p:cTn id="147" presetID="10" presetClass="entr" presetSubtype="0" fill="hold" grpId="0" nodeType="withEffect">
                                  <p:stCondLst>
                                    <p:cond delay="0"/>
                                  </p:stCondLst>
                                  <p:childTnLst>
                                    <p:set>
                                      <p:cBhvr>
                                        <p:cTn id="144" dur="1" fill="hold">
                                          <p:stCondLst>
                                            <p:cond delay="0"/>
                                          </p:stCondLst>
                                        </p:cTn>
                                        <p:tgtEl>
                                          <p:spTgt spid="12"/>
                                        </p:tgtEl>
                                        <p:attrNameLst>
                                          <p:attrName>style.visibility</p:attrName>
                                        </p:attrNameLst>
                                      </p:cBhvr>
                                      <p:to>
                                        <p:strVal val="visible"/>
                                      </p:to>
                                    </p:set>
                                    <p:animEffect transition="in" filter="fade">
                                      <p:cBhvr>
                                        <p:cTn id="145" dur="600"/>
                                        <p:tgtEl>
                                          <p:spTgt spid="12"/>
                                        </p:tgtEl>
                                      </p:cBhvr>
                                    </p:animEffect>
                                    <p:anim calcmode="lin" valueType="num">
                                      <p:cBhvr additive="base">
                                        <p:cTn id="146" dur="600" fill="hold"/>
                                        <p:tgtEl>
                                          <p:spTgt spid="12"/>
                                        </p:tgtEl>
                                        <p:attrNameLst>
                                          <p:attrName>ppt_y</p:attrName>
                                        </p:attrNameLst>
                                      </p:cBhvr>
                                      <p:tavLst>
                                        <p:tav tm="0">
                                          <p:val>
                                            <p:strVal val="#ppt_y+0.045"/>
                                          </p:val>
                                        </p:tav>
                                        <p:tav tm="100000">
                                          <p:val>
                                            <p:strVal val="#ppt_y"/>
                                          </p:val>
                                        </p:tav>
                                      </p:tavLst>
                                    </p:anim>
                                  </p:childTnLst>
                                </p:cTn>
                              </p:par>
                            </p:childTnLst>
                          </p:cTn>
                        </p:par>
                        <p:par>
                          <p:cTn id="165" fill="hold">
                            <p:stCondLst>
                              <p:cond delay="900"/>
                            </p:stCondLst>
                            <p:childTnLst>
                              <p:par>
                                <p:cTn id="152" presetID="10" presetClass="entr" presetSubtype="0" fill="hold" grpId="0" nodeType="withEffect">
                                  <p:stCondLst>
                                    <p:cond delay="0"/>
                                  </p:stCondLst>
                                  <p:childTnLst>
                                    <p:set>
                                      <p:cBhvr>
                                        <p:cTn id="149" dur="1" fill="hold">
                                          <p:stCondLst>
                                            <p:cond delay="0"/>
                                          </p:stCondLst>
                                        </p:cTn>
                                        <p:tgtEl>
                                          <p:spTgt spid="13"/>
                                        </p:tgtEl>
                                        <p:attrNameLst>
                                          <p:attrName>style.visibility</p:attrName>
                                        </p:attrNameLst>
                                      </p:cBhvr>
                                      <p:to>
                                        <p:strVal val="visible"/>
                                      </p:to>
                                    </p:set>
                                    <p:animEffect transition="in" filter="fade">
                                      <p:cBhvr>
                                        <p:cTn id="150" dur="600"/>
                                        <p:tgtEl>
                                          <p:spTgt spid="13"/>
                                        </p:tgtEl>
                                      </p:cBhvr>
                                    </p:animEffect>
                                    <p:anim calcmode="lin" valueType="num">
                                      <p:cBhvr additive="base">
                                        <p:cTn id="151" dur="600" fill="hold"/>
                                        <p:tgtEl>
                                          <p:spTgt spid="13"/>
                                        </p:tgtEl>
                                        <p:attrNameLst>
                                          <p:attrName>ppt_y</p:attrName>
                                        </p:attrNameLst>
                                      </p:cBhvr>
                                      <p:tavLst>
                                        <p:tav tm="0">
                                          <p:val>
                                            <p:strVal val="#ppt_y+0.045"/>
                                          </p:val>
                                        </p:tav>
                                        <p:tav tm="100000">
                                          <p:val>
                                            <p:strVal val="#ppt_y"/>
                                          </p:val>
                                        </p:tav>
                                      </p:tavLst>
                                    </p:anim>
                                  </p:childTnLst>
                                </p:cTn>
                              </p:par>
                              <p:par>
                                <p:cTn id="156" presetID="10" presetClass="entr" presetSubtype="0" fill="hold" grpId="0" nodeType="withEffect">
                                  <p:stCondLst>
                                    <p:cond delay="0"/>
                                  </p:stCondLst>
                                  <p:childTnLst>
                                    <p:set>
                                      <p:cBhvr>
                                        <p:cTn id="153" dur="1" fill="hold">
                                          <p:stCondLst>
                                            <p:cond delay="0"/>
                                          </p:stCondLst>
                                        </p:cTn>
                                        <p:tgtEl>
                                          <p:spTgt spid="14"/>
                                        </p:tgtEl>
                                        <p:attrNameLst>
                                          <p:attrName>style.visibility</p:attrName>
                                        </p:attrNameLst>
                                      </p:cBhvr>
                                      <p:to>
                                        <p:strVal val="visible"/>
                                      </p:to>
                                    </p:set>
                                    <p:animEffect transition="in" filter="fade">
                                      <p:cBhvr>
                                        <p:cTn id="154" dur="600"/>
                                        <p:tgtEl>
                                          <p:spTgt spid="14"/>
                                        </p:tgtEl>
                                      </p:cBhvr>
                                    </p:animEffect>
                                    <p:anim calcmode="lin" valueType="num">
                                      <p:cBhvr additive="base">
                                        <p:cTn id="155" dur="600" fill="hold"/>
                                        <p:tgtEl>
                                          <p:spTgt spid="14"/>
                                        </p:tgtEl>
                                        <p:attrNameLst>
                                          <p:attrName>ppt_y</p:attrName>
                                        </p:attrNameLst>
                                      </p:cBhvr>
                                      <p:tavLst>
                                        <p:tav tm="0">
                                          <p:val>
                                            <p:strVal val="#ppt_y+0.045"/>
                                          </p:val>
                                        </p:tav>
                                        <p:tav tm="100000">
                                          <p:val>
                                            <p:strVal val="#ppt_y"/>
                                          </p:val>
                                        </p:tav>
                                      </p:tavLst>
                                    </p:anim>
                                  </p:childTnLst>
                                </p:cTn>
                              </p:par>
                              <p:par>
                                <p:cTn id="160" presetID="10" presetClass="entr" presetSubtype="0" fill="hold" grpId="0" nodeType="withEffect">
                                  <p:stCondLst>
                                    <p:cond delay="0"/>
                                  </p:stCondLst>
                                  <p:childTnLst>
                                    <p:set>
                                      <p:cBhvr>
                                        <p:cTn id="157" dur="1" fill="hold">
                                          <p:stCondLst>
                                            <p:cond delay="0"/>
                                          </p:stCondLst>
                                        </p:cTn>
                                        <p:tgtEl>
                                          <p:spTgt spid="15"/>
                                        </p:tgtEl>
                                        <p:attrNameLst>
                                          <p:attrName>style.visibility</p:attrName>
                                        </p:attrNameLst>
                                      </p:cBhvr>
                                      <p:to>
                                        <p:strVal val="visible"/>
                                      </p:to>
                                    </p:set>
                                    <p:animEffect transition="in" filter="fade">
                                      <p:cBhvr>
                                        <p:cTn id="158" dur="600"/>
                                        <p:tgtEl>
                                          <p:spTgt spid="15"/>
                                        </p:tgtEl>
                                      </p:cBhvr>
                                    </p:animEffect>
                                    <p:anim calcmode="lin" valueType="num">
                                      <p:cBhvr additive="base">
                                        <p:cTn id="159" dur="600" fill="hold"/>
                                        <p:tgtEl>
                                          <p:spTgt spid="15"/>
                                        </p:tgtEl>
                                        <p:attrNameLst>
                                          <p:attrName>ppt_y</p:attrName>
                                        </p:attrNameLst>
                                      </p:cBhvr>
                                      <p:tavLst>
                                        <p:tav tm="0">
                                          <p:val>
                                            <p:strVal val="#ppt_y+0.045"/>
                                          </p:val>
                                        </p:tav>
                                        <p:tav tm="100000">
                                          <p:val>
                                            <p:strVal val="#ppt_y"/>
                                          </p:val>
                                        </p:tav>
                                      </p:tavLst>
                                    </p:anim>
                                  </p:childTnLst>
                                </p:cTn>
                              </p:par>
                              <p:par>
                                <p:cTn id="164" presetID="10" presetClass="entr" presetSubtype="0" fill="hold" grpId="0" nodeType="withEffect">
                                  <p:stCondLst>
                                    <p:cond delay="0"/>
                                  </p:stCondLst>
                                  <p:childTnLst>
                                    <p:set>
                                      <p:cBhvr>
                                        <p:cTn id="161" dur="1" fill="hold">
                                          <p:stCondLst>
                                            <p:cond delay="0"/>
                                          </p:stCondLst>
                                        </p:cTn>
                                        <p:tgtEl>
                                          <p:spTgt spid="16"/>
                                        </p:tgtEl>
                                        <p:attrNameLst>
                                          <p:attrName>style.visibility</p:attrName>
                                        </p:attrNameLst>
                                      </p:cBhvr>
                                      <p:to>
                                        <p:strVal val="visible"/>
                                      </p:to>
                                    </p:set>
                                    <p:animEffect transition="in" filter="fade">
                                      <p:cBhvr>
                                        <p:cTn id="162" dur="600"/>
                                        <p:tgtEl>
                                          <p:spTgt spid="16"/>
                                        </p:tgtEl>
                                      </p:cBhvr>
                                    </p:animEffect>
                                    <p:anim calcmode="lin" valueType="num">
                                      <p:cBhvr additive="base">
                                        <p:cTn id="163" dur="600" fill="hold"/>
                                        <p:tgtEl>
                                          <p:spTgt spid="16"/>
                                        </p:tgtEl>
                                        <p:attrNameLst>
                                          <p:attrName>ppt_y</p:attrName>
                                        </p:attrNameLst>
                                      </p:cBhvr>
                                      <p:tavLst>
                                        <p:tav tm="0">
                                          <p:val>
                                            <p:strVal val="#ppt_y+0.045"/>
                                          </p:val>
                                        </p:tav>
                                        <p:tav tm="100000">
                                          <p:val>
                                            <p:strVal val="#ppt_y"/>
                                          </p:val>
                                        </p:tav>
                                      </p:tavLst>
                                    </p:anim>
                                  </p:childTnLst>
                                </p:cTn>
                              </p:par>
                            </p:childTnLst>
                          </p:cTn>
                        </p:par>
                        <p:par>
                          <p:cTn id="172" fill="hold">
                            <p:stCondLst>
                              <p:cond delay="1080"/>
                            </p:stCondLst>
                            <p:childTnLst>
                              <p:par>
                                <p:cTn id="168" presetID="10" presetClass="entr" presetSubtype="0" fill="hold" grpId="0" nodeType="withEffect">
                                  <p:stCondLst>
                                    <p:cond delay="0"/>
                                  </p:stCondLst>
                                  <p:childTnLst>
                                    <p:set>
                                      <p:cBhvr>
                                        <p:cTn id="166" dur="1" fill="hold">
                                          <p:stCondLst>
                                            <p:cond delay="0"/>
                                          </p:stCondLst>
                                        </p:cTn>
                                        <p:tgtEl>
                                          <p:spTgt spid="17"/>
                                        </p:tgtEl>
                                        <p:attrNameLst>
                                          <p:attrName>style.visibility</p:attrName>
                                        </p:attrNameLst>
                                      </p:cBhvr>
                                      <p:to>
                                        <p:strVal val="visible"/>
                                      </p:to>
                                    </p:set>
                                    <p:animEffect transition="in" filter="fade">
                                      <p:cBhvr>
                                        <p:cTn id="167" dur="520"/>
                                        <p:tgtEl>
                                          <p:spTgt spid="17"/>
                                        </p:tgtEl>
                                      </p:cBhvr>
                                    </p:animEffect>
                                  </p:childTnLst>
                                </p:cTn>
                              </p:par>
                              <p:par>
                                <p:cTn id="171" presetID="10" presetClass="entr" presetSubtype="0" fill="hold" grpId="0" nodeType="withEffect">
                                  <p:stCondLst>
                                    <p:cond delay="0"/>
                                  </p:stCondLst>
                                  <p:childTnLst>
                                    <p:set>
                                      <p:cBhvr>
                                        <p:cTn id="169" dur="1" fill="hold">
                                          <p:stCondLst>
                                            <p:cond delay="0"/>
                                          </p:stCondLst>
                                        </p:cTn>
                                        <p:tgtEl>
                                          <p:spTgt spid="18"/>
                                        </p:tgtEl>
                                        <p:attrNameLst>
                                          <p:attrName>style.visibility</p:attrName>
                                        </p:attrNameLst>
                                      </p:cBhvr>
                                      <p:to>
                                        <p:strVal val="visible"/>
                                      </p:to>
                                    </p:set>
                                    <p:animEffect transition="in" filter="fade">
                                      <p:cBhvr>
                                        <p:cTn id="170" dur="520"/>
                                        <p:tgtEl>
                                          <p:spTgt spid="18"/>
                                        </p:tgtEl>
                                      </p:cBhvr>
                                    </p:animEffect>
                                  </p:childTnLst>
                                </p:cTn>
                              </p:par>
                            </p:childTnLst>
                          </p:cTn>
                        </p:par>
                        <p:par>
                          <p:cTn id="179" fill="hold">
                            <p:stCondLst>
                              <p:cond delay="1260"/>
                            </p:stCondLst>
                            <p:childTnLst>
                              <p:par>
                                <p:cTn id="175" presetID="10" presetClass="entr" presetSubtype="0" fill="hold" grpId="0" nodeType="withEffect">
                                  <p:stCondLst>
                                    <p:cond delay="0"/>
                                  </p:stCondLst>
                                  <p:childTnLst>
                                    <p:set>
                                      <p:cBhvr>
                                        <p:cTn id="173" dur="1" fill="hold">
                                          <p:stCondLst>
                                            <p:cond delay="0"/>
                                          </p:stCondLst>
                                        </p:cTn>
                                        <p:tgtEl>
                                          <p:spTgt spid="19"/>
                                        </p:tgtEl>
                                        <p:attrNameLst>
                                          <p:attrName>style.visibility</p:attrName>
                                        </p:attrNameLst>
                                      </p:cBhvr>
                                      <p:to>
                                        <p:strVal val="visible"/>
                                      </p:to>
                                    </p:set>
                                    <p:animEffect transition="in" filter="fade">
                                      <p:cBhvr>
                                        <p:cTn id="174" dur="520"/>
                                        <p:tgtEl>
                                          <p:spTgt spid="19"/>
                                        </p:tgtEl>
                                      </p:cBhvr>
                                    </p:animEffect>
                                  </p:childTnLst>
                                </p:cTn>
                              </p:par>
                              <p:par>
                                <p:cTn id="178" presetID="10" presetClass="entr" presetSubtype="0" fill="hold" grpId="0" nodeType="withEffect">
                                  <p:stCondLst>
                                    <p:cond delay="0"/>
                                  </p:stCondLst>
                                  <p:childTnLst>
                                    <p:set>
                                      <p:cBhvr>
                                        <p:cTn id="176" dur="1" fill="hold">
                                          <p:stCondLst>
                                            <p:cond delay="0"/>
                                          </p:stCondLst>
                                        </p:cTn>
                                        <p:tgtEl>
                                          <p:spTgt spid="20"/>
                                        </p:tgtEl>
                                        <p:attrNameLst>
                                          <p:attrName>style.visibility</p:attrName>
                                        </p:attrNameLst>
                                      </p:cBhvr>
                                      <p:to>
                                        <p:strVal val="visible"/>
                                      </p:to>
                                    </p:set>
                                    <p:animEffect transition="in" filter="fade">
                                      <p:cBhvr>
                                        <p:cTn id="177" dur="52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27</Slides>
  <Notes>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KurippEdu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KurippEdu Educational Suite — Sales Deck</dc:title>
  <dc:subject>PptxGenJS Presentation</dc:subject>
  <dc:creator>KurippEdu · A FiveAngstrom Product</dc:creator>
  <cp:lastModifiedBy>KurippEdu · A FiveAngstrom Product</cp:lastModifiedBy>
  <cp:revision>1</cp:revision>
  <dcterms:created xsi:type="dcterms:W3CDTF">2026-09-09T07:26:40Z</dcterms:created>
  <dcterms:modified xsi:type="dcterms:W3CDTF">2026-09-09T07:26:40Z</dcterms:modified>
</cp:coreProperties>
</file>